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166"/>
  </p:notesMasterIdLst>
  <p:handoutMasterIdLst>
    <p:handoutMasterId r:id="rId167"/>
  </p:handoutMasterIdLst>
  <p:sldIdLst>
    <p:sldId id="455" r:id="rId5"/>
    <p:sldId id="939" r:id="rId6"/>
    <p:sldId id="961" r:id="rId7"/>
    <p:sldId id="962" r:id="rId8"/>
    <p:sldId id="631" r:id="rId9"/>
    <p:sldId id="947" r:id="rId10"/>
    <p:sldId id="938" r:id="rId11"/>
    <p:sldId id="948" r:id="rId12"/>
    <p:sldId id="949" r:id="rId13"/>
    <p:sldId id="936" r:id="rId14"/>
    <p:sldId id="950" r:id="rId15"/>
    <p:sldId id="951" r:id="rId16"/>
    <p:sldId id="953" r:id="rId17"/>
    <p:sldId id="952" r:id="rId18"/>
    <p:sldId id="547" r:id="rId19"/>
    <p:sldId id="695" r:id="rId20"/>
    <p:sldId id="697" r:id="rId21"/>
    <p:sldId id="696" r:id="rId22"/>
    <p:sldId id="698" r:id="rId23"/>
    <p:sldId id="941" r:id="rId24"/>
    <p:sldId id="942" r:id="rId25"/>
    <p:sldId id="943" r:id="rId26"/>
    <p:sldId id="954" r:id="rId27"/>
    <p:sldId id="944" r:id="rId28"/>
    <p:sldId id="647" r:id="rId29"/>
    <p:sldId id="648" r:id="rId30"/>
    <p:sldId id="649" r:id="rId31"/>
    <p:sldId id="650" r:id="rId32"/>
    <p:sldId id="651" r:id="rId33"/>
    <p:sldId id="652" r:id="rId34"/>
    <p:sldId id="653" r:id="rId35"/>
    <p:sldId id="654" r:id="rId36"/>
    <p:sldId id="655" r:id="rId37"/>
    <p:sldId id="656" r:id="rId38"/>
    <p:sldId id="657" r:id="rId39"/>
    <p:sldId id="658" r:id="rId40"/>
    <p:sldId id="659" r:id="rId41"/>
    <p:sldId id="660" r:id="rId42"/>
    <p:sldId id="661" r:id="rId43"/>
    <p:sldId id="662" r:id="rId44"/>
    <p:sldId id="663" r:id="rId45"/>
    <p:sldId id="664" r:id="rId46"/>
    <p:sldId id="665" r:id="rId47"/>
    <p:sldId id="666" r:id="rId48"/>
    <p:sldId id="667" r:id="rId49"/>
    <p:sldId id="668" r:id="rId50"/>
    <p:sldId id="669" r:id="rId51"/>
    <p:sldId id="670" r:id="rId52"/>
    <p:sldId id="671" r:id="rId53"/>
    <p:sldId id="672" r:id="rId54"/>
    <p:sldId id="673" r:id="rId55"/>
    <p:sldId id="611" r:id="rId56"/>
    <p:sldId id="612" r:id="rId57"/>
    <p:sldId id="613" r:id="rId58"/>
    <p:sldId id="614" r:id="rId59"/>
    <p:sldId id="615" r:id="rId60"/>
    <p:sldId id="616" r:id="rId61"/>
    <p:sldId id="577" r:id="rId62"/>
    <p:sldId id="935" r:id="rId63"/>
    <p:sldId id="934" r:id="rId64"/>
    <p:sldId id="955" r:id="rId65"/>
    <p:sldId id="956" r:id="rId66"/>
    <p:sldId id="693" r:id="rId67"/>
    <p:sldId id="694" r:id="rId68"/>
    <p:sldId id="700" r:id="rId69"/>
    <p:sldId id="701" r:id="rId70"/>
    <p:sldId id="702" r:id="rId71"/>
    <p:sldId id="705" r:id="rId72"/>
    <p:sldId id="703" r:id="rId73"/>
    <p:sldId id="704" r:id="rId74"/>
    <p:sldId id="692" r:id="rId75"/>
    <p:sldId id="706" r:id="rId76"/>
    <p:sldId id="707" r:id="rId77"/>
    <p:sldId id="708" r:id="rId78"/>
    <p:sldId id="709" r:id="rId79"/>
    <p:sldId id="710" r:id="rId80"/>
    <p:sldId id="711" r:id="rId81"/>
    <p:sldId id="712" r:id="rId82"/>
    <p:sldId id="713" r:id="rId83"/>
    <p:sldId id="691" r:id="rId84"/>
    <p:sldId id="963" r:id="rId85"/>
    <p:sldId id="538" r:id="rId86"/>
    <p:sldId id="582" r:id="rId87"/>
    <p:sldId id="933" r:id="rId88"/>
    <p:sldId id="597" r:id="rId89"/>
    <p:sldId id="930" r:id="rId90"/>
    <p:sldId id="929" r:id="rId91"/>
    <p:sldId id="931" r:id="rId92"/>
    <p:sldId id="932" r:id="rId93"/>
    <p:sldId id="591" r:id="rId94"/>
    <p:sldId id="914" r:id="rId95"/>
    <p:sldId id="915" r:id="rId96"/>
    <p:sldId id="916" r:id="rId97"/>
    <p:sldId id="917" r:id="rId98"/>
    <p:sldId id="918" r:id="rId99"/>
    <p:sldId id="919" r:id="rId100"/>
    <p:sldId id="592" r:id="rId101"/>
    <p:sldId id="593" r:id="rId102"/>
    <p:sldId id="594" r:id="rId103"/>
    <p:sldId id="595" r:id="rId104"/>
    <p:sldId id="596" r:id="rId105"/>
    <p:sldId id="583" r:id="rId106"/>
    <p:sldId id="921" r:id="rId107"/>
    <p:sldId id="922" r:id="rId108"/>
    <p:sldId id="920" r:id="rId109"/>
    <p:sldId id="923" r:id="rId110"/>
    <p:sldId id="924" r:id="rId111"/>
    <p:sldId id="588" r:id="rId112"/>
    <p:sldId id="549" r:id="rId113"/>
    <p:sldId id="598" r:id="rId114"/>
    <p:sldId id="599" r:id="rId115"/>
    <p:sldId id="600" r:id="rId116"/>
    <p:sldId id="601" r:id="rId117"/>
    <p:sldId id="602" r:id="rId118"/>
    <p:sldId id="603" r:id="rId119"/>
    <p:sldId id="589" r:id="rId120"/>
    <p:sldId id="604" r:id="rId121"/>
    <p:sldId id="605" r:id="rId122"/>
    <p:sldId id="606" r:id="rId123"/>
    <p:sldId id="607" r:id="rId124"/>
    <p:sldId id="608" r:id="rId125"/>
    <p:sldId id="958" r:id="rId126"/>
    <p:sldId id="609" r:id="rId127"/>
    <p:sldId id="610" r:id="rId128"/>
    <p:sldId id="959" r:id="rId129"/>
    <p:sldId id="945" r:id="rId130"/>
    <p:sldId id="568" r:id="rId131"/>
    <p:sldId id="674" r:id="rId132"/>
    <p:sldId id="675" r:id="rId133"/>
    <p:sldId id="676" r:id="rId134"/>
    <p:sldId id="677" r:id="rId135"/>
    <p:sldId id="678" r:id="rId136"/>
    <p:sldId id="679" r:id="rId137"/>
    <p:sldId id="680" r:id="rId138"/>
    <p:sldId id="681" r:id="rId139"/>
    <p:sldId id="682" r:id="rId140"/>
    <p:sldId id="683" r:id="rId141"/>
    <p:sldId id="684" r:id="rId142"/>
    <p:sldId id="685" r:id="rId143"/>
    <p:sldId id="686" r:id="rId144"/>
    <p:sldId id="687" r:id="rId145"/>
    <p:sldId id="957" r:id="rId146"/>
    <p:sldId id="925" r:id="rId147"/>
    <p:sldId id="570" r:id="rId148"/>
    <p:sldId id="572" r:id="rId149"/>
    <p:sldId id="688" r:id="rId150"/>
    <p:sldId id="571" r:id="rId151"/>
    <p:sldId id="689" r:id="rId152"/>
    <p:sldId id="576" r:id="rId153"/>
    <p:sldId id="690" r:id="rId154"/>
    <p:sldId id="578" r:id="rId155"/>
    <p:sldId id="573" r:id="rId156"/>
    <p:sldId id="946" r:id="rId157"/>
    <p:sldId id="634" r:id="rId158"/>
    <p:sldId id="633" r:id="rId159"/>
    <p:sldId id="632" r:id="rId160"/>
    <p:sldId id="540" r:id="rId161"/>
    <p:sldId id="541" r:id="rId162"/>
    <p:sldId id="542" r:id="rId163"/>
    <p:sldId id="539" r:id="rId164"/>
    <p:sldId id="960" r:id="rId165"/>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0C4D57-9E40-4A1A-8F54-806DB8CE29F3}">
          <p14:sldIdLst>
            <p14:sldId id="455"/>
          </p14:sldIdLst>
        </p14:section>
        <p14:section name="Mission Overview" id="{8CBD537E-8B6F-46E7-9656-C31A1F193DE2}">
          <p14:sldIdLst>
            <p14:sldId id="939"/>
            <p14:sldId id="961"/>
            <p14:sldId id="962"/>
            <p14:sldId id="631"/>
            <p14:sldId id="947"/>
            <p14:sldId id="938"/>
            <p14:sldId id="948"/>
            <p14:sldId id="949"/>
            <p14:sldId id="936"/>
            <p14:sldId id="950"/>
            <p14:sldId id="951"/>
            <p14:sldId id="953"/>
            <p14:sldId id="952"/>
          </p14:sldIdLst>
        </p14:section>
        <p14:section name="Systems Engineering" id="{BBCDAA8C-8EA9-4ABF-835A-1726A00D54B7}">
          <p14:sldIdLst>
            <p14:sldId id="547"/>
            <p14:sldId id="695"/>
            <p14:sldId id="697"/>
            <p14:sldId id="696"/>
            <p14:sldId id="698"/>
            <p14:sldId id="941"/>
            <p14:sldId id="942"/>
            <p14:sldId id="943"/>
            <p14:sldId id="954"/>
          </p14:sldIdLst>
        </p14:section>
        <p14:section name="Subsystems" id="{047A4B40-C111-471F-A509-CDD18D2D99C3}">
          <p14:sldIdLst>
            <p14:sldId id="944"/>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11"/>
            <p14:sldId id="612"/>
            <p14:sldId id="613"/>
            <p14:sldId id="614"/>
            <p14:sldId id="615"/>
            <p14:sldId id="616"/>
            <p14:sldId id="577"/>
            <p14:sldId id="935"/>
            <p14:sldId id="934"/>
            <p14:sldId id="955"/>
            <p14:sldId id="956"/>
            <p14:sldId id="693"/>
            <p14:sldId id="694"/>
            <p14:sldId id="700"/>
            <p14:sldId id="701"/>
            <p14:sldId id="702"/>
            <p14:sldId id="705"/>
            <p14:sldId id="703"/>
            <p14:sldId id="704"/>
            <p14:sldId id="692"/>
            <p14:sldId id="706"/>
            <p14:sldId id="707"/>
            <p14:sldId id="708"/>
            <p14:sldId id="709"/>
            <p14:sldId id="710"/>
            <p14:sldId id="711"/>
            <p14:sldId id="712"/>
            <p14:sldId id="713"/>
            <p14:sldId id="691"/>
            <p14:sldId id="963"/>
            <p14:sldId id="538"/>
            <p14:sldId id="582"/>
            <p14:sldId id="933"/>
            <p14:sldId id="597"/>
            <p14:sldId id="930"/>
            <p14:sldId id="929"/>
            <p14:sldId id="931"/>
            <p14:sldId id="932"/>
            <p14:sldId id="591"/>
            <p14:sldId id="914"/>
            <p14:sldId id="915"/>
            <p14:sldId id="916"/>
            <p14:sldId id="917"/>
            <p14:sldId id="918"/>
            <p14:sldId id="919"/>
            <p14:sldId id="592"/>
            <p14:sldId id="593"/>
            <p14:sldId id="594"/>
            <p14:sldId id="595"/>
            <p14:sldId id="596"/>
            <p14:sldId id="583"/>
            <p14:sldId id="921"/>
            <p14:sldId id="922"/>
            <p14:sldId id="920"/>
            <p14:sldId id="923"/>
            <p14:sldId id="924"/>
            <p14:sldId id="588"/>
            <p14:sldId id="549"/>
            <p14:sldId id="598"/>
            <p14:sldId id="599"/>
            <p14:sldId id="600"/>
            <p14:sldId id="601"/>
            <p14:sldId id="602"/>
            <p14:sldId id="603"/>
            <p14:sldId id="589"/>
            <p14:sldId id="604"/>
            <p14:sldId id="605"/>
            <p14:sldId id="606"/>
            <p14:sldId id="607"/>
            <p14:sldId id="608"/>
            <p14:sldId id="958"/>
            <p14:sldId id="609"/>
            <p14:sldId id="610"/>
            <p14:sldId id="959"/>
            <p14:sldId id="945"/>
            <p14:sldId id="568"/>
            <p14:sldId id="674"/>
            <p14:sldId id="675"/>
            <p14:sldId id="676"/>
            <p14:sldId id="677"/>
            <p14:sldId id="678"/>
            <p14:sldId id="679"/>
            <p14:sldId id="680"/>
            <p14:sldId id="681"/>
            <p14:sldId id="682"/>
            <p14:sldId id="683"/>
            <p14:sldId id="684"/>
            <p14:sldId id="685"/>
            <p14:sldId id="686"/>
            <p14:sldId id="687"/>
          </p14:sldIdLst>
        </p14:section>
        <p14:section name="AIT" id="{063C007C-FCF5-4CB8-8C05-E60D06669BED}">
          <p14:sldIdLst>
            <p14:sldId id="957"/>
            <p14:sldId id="925"/>
            <p14:sldId id="570"/>
            <p14:sldId id="572"/>
            <p14:sldId id="688"/>
            <p14:sldId id="571"/>
            <p14:sldId id="689"/>
            <p14:sldId id="576"/>
            <p14:sldId id="690"/>
            <p14:sldId id="578"/>
            <p14:sldId id="573"/>
          </p14:sldIdLst>
        </p14:section>
        <p14:section name="Programmatics" id="{FB4DF217-B051-48C0-B7CC-83A137E82188}">
          <p14:sldIdLst>
            <p14:sldId id="946"/>
            <p14:sldId id="634"/>
            <p14:sldId id="633"/>
            <p14:sldId id="632"/>
            <p14:sldId id="540"/>
            <p14:sldId id="541"/>
            <p14:sldId id="542"/>
            <p14:sldId id="539"/>
            <p14:sldId id="9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y McGuire" initials="AMc" lastIdx="0" clrIdx="0"/>
  <p:cmAuthor id="7" name="Forest, Lucie" initials="FL" lastIdx="1" clrIdx="7"/>
  <p:cmAuthor id="1" name="D'Astous, Mireille (ASC/CSA)" initials="MDA" lastIdx="11" clrIdx="1"/>
  <p:cmAuthor id="8" name="Forest, Lucie (ASC/CSA)" initials="FL(" lastIdx="1" clrIdx="8">
    <p:extLst>
      <p:ext uri="{19B8F6BF-5375-455C-9EA6-DF929625EA0E}">
        <p15:presenceInfo xmlns:p15="http://schemas.microsoft.com/office/powerpoint/2012/main" userId="S-1-5-21-777207634-1046229261-281947949-31479" providerId="AD"/>
      </p:ext>
    </p:extLst>
  </p:cmAuthor>
  <p:cmAuthor id="2" name="Faubert, Guillaume (ASC/CSA)" initials="GF" lastIdx="13" clrIdx="2"/>
  <p:cmAuthor id="9" name="Rana, Zaid Ahmad (ASC/CSA)" initials="RZA(" lastIdx="2" clrIdx="9">
    <p:extLst>
      <p:ext uri="{19B8F6BF-5375-455C-9EA6-DF929625EA0E}">
        <p15:presenceInfo xmlns:p15="http://schemas.microsoft.com/office/powerpoint/2012/main" userId="S-1-5-21-777207634-1046229261-281947949-50118" providerId="AD"/>
      </p:ext>
    </p:extLst>
  </p:cmAuthor>
  <p:cmAuthor id="3" name="Côté-Bigras, Roxanne (ASC/CSA)" initials="RCB" lastIdx="5" clrIdx="3"/>
  <p:cmAuthor id="4" name="Forest, Lucie (ASC/CSA)" initials="LF" lastIdx="1" clrIdx="4"/>
  <p:cmAuthor id="5" name="Lebeuf, Martin (ASC/CSA)" initials="LM(" lastIdx="7" clrIdx="5"/>
  <p:cmAuthor id="6" name="Dubé, Myriam" initials="DM"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6E"/>
    <a:srgbClr val="00A589"/>
    <a:srgbClr val="DDECFB"/>
    <a:srgbClr val="0F3C64"/>
    <a:srgbClr val="134B83"/>
    <a:srgbClr val="D5D5DB"/>
    <a:srgbClr val="006699"/>
    <a:srgbClr val="000000"/>
    <a:srgbClr val="57596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89781" autoAdjust="0"/>
  </p:normalViewPr>
  <p:slideViewPr>
    <p:cSldViewPr snapToGrid="0" snapToObjects="1">
      <p:cViewPr varScale="1">
        <p:scale>
          <a:sx n="86" d="100"/>
          <a:sy n="86" d="100"/>
        </p:scale>
        <p:origin x="1248" y="58"/>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0"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slide" Target="slides/slide160.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4453C3E-6502-5E4A-B6AF-C418203F3D8F}" type="datetimeFigureOut">
              <a:rPr lang="en-US" smtClean="0"/>
              <a:pPr/>
              <a:t>10/10/2019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5166EA6D-3561-7042-95C6-F9E1370BF210}" type="slidenum">
              <a:rPr lang="en-US" smtClean="0"/>
              <a:pPr/>
              <a:t>‹#›</a:t>
            </a:fld>
            <a:endParaRPr lang="en-US"/>
          </a:p>
        </p:txBody>
      </p:sp>
    </p:spTree>
    <p:extLst>
      <p:ext uri="{BB962C8B-B14F-4D97-AF65-F5344CB8AC3E}">
        <p14:creationId xmlns:p14="http://schemas.microsoft.com/office/powerpoint/2010/main" val="14865795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06B0859-B20A-434A-9719-D7A4B3294205}" type="datetimeFigureOut">
              <a:rPr lang="en-US" smtClean="0"/>
              <a:pPr/>
              <a:t>10/10/2019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B846ECC-77B3-5044-BE0A-4E718B2AEBBD}" type="slidenum">
              <a:rPr lang="en-US" smtClean="0"/>
              <a:pPr/>
              <a:t>‹#›</a:t>
            </a:fld>
            <a:endParaRPr lang="en-US"/>
          </a:p>
        </p:txBody>
      </p:sp>
    </p:spTree>
    <p:extLst>
      <p:ext uri="{BB962C8B-B14F-4D97-AF65-F5344CB8AC3E}">
        <p14:creationId xmlns:p14="http://schemas.microsoft.com/office/powerpoint/2010/main" val="19346434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apr.org/pdf/AX25.2.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DB846ECC-77B3-5044-BE0A-4E718B2AEBBD}" type="slidenum">
              <a:rPr lang="en-US" smtClean="0"/>
              <a:pPr/>
              <a:t>1</a:t>
            </a:fld>
            <a:endParaRPr lang="en-US"/>
          </a:p>
        </p:txBody>
      </p:sp>
    </p:spTree>
    <p:extLst>
      <p:ext uri="{BB962C8B-B14F-4D97-AF65-F5344CB8AC3E}">
        <p14:creationId xmlns:p14="http://schemas.microsoft.com/office/powerpoint/2010/main" val="1177137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99</a:t>
            </a:fld>
            <a:endParaRPr lang="en-US"/>
          </a:p>
        </p:txBody>
      </p:sp>
    </p:spTree>
    <p:extLst>
      <p:ext uri="{BB962C8B-B14F-4D97-AF65-F5344CB8AC3E}">
        <p14:creationId xmlns:p14="http://schemas.microsoft.com/office/powerpoint/2010/main" val="80265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100</a:t>
            </a:fld>
            <a:endParaRPr lang="en-US"/>
          </a:p>
        </p:txBody>
      </p:sp>
    </p:spTree>
    <p:extLst>
      <p:ext uri="{BB962C8B-B14F-4D97-AF65-F5344CB8AC3E}">
        <p14:creationId xmlns:p14="http://schemas.microsoft.com/office/powerpoint/2010/main" val="172195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102</a:t>
            </a:fld>
            <a:endParaRPr lang="en-US"/>
          </a:p>
        </p:txBody>
      </p:sp>
    </p:spTree>
    <p:extLst>
      <p:ext uri="{BB962C8B-B14F-4D97-AF65-F5344CB8AC3E}">
        <p14:creationId xmlns:p14="http://schemas.microsoft.com/office/powerpoint/2010/main" val="1771117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i="1" dirty="0">
              <a:solidFill>
                <a:srgbClr val="FF0000"/>
              </a:solidFill>
            </a:endParaRPr>
          </a:p>
        </p:txBody>
      </p:sp>
      <p:sp>
        <p:nvSpPr>
          <p:cNvPr id="4" name="Slide Number Placeholder 3"/>
          <p:cNvSpPr>
            <a:spLocks noGrp="1"/>
          </p:cNvSpPr>
          <p:nvPr>
            <p:ph type="sldNum" sz="quarter" idx="10"/>
          </p:nvPr>
        </p:nvSpPr>
        <p:spPr/>
        <p:txBody>
          <a:bodyPr/>
          <a:lstStyle/>
          <a:p>
            <a:fld id="{DB846ECC-77B3-5044-BE0A-4E718B2AEBBD}" type="slidenum">
              <a:rPr lang="en-US" smtClean="0"/>
              <a:pPr/>
              <a:t>109</a:t>
            </a:fld>
            <a:endParaRPr lang="en-US" dirty="0"/>
          </a:p>
        </p:txBody>
      </p:sp>
    </p:spTree>
    <p:extLst>
      <p:ext uri="{BB962C8B-B14F-4D97-AF65-F5344CB8AC3E}">
        <p14:creationId xmlns:p14="http://schemas.microsoft.com/office/powerpoint/2010/main" val="200898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124</a:t>
            </a:fld>
            <a:endParaRPr lang="en-US"/>
          </a:p>
        </p:txBody>
      </p:sp>
    </p:spTree>
    <p:extLst>
      <p:ext uri="{BB962C8B-B14F-4D97-AF65-F5344CB8AC3E}">
        <p14:creationId xmlns:p14="http://schemas.microsoft.com/office/powerpoint/2010/main" val="817429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137</a:t>
            </a:fld>
            <a:endParaRPr lang="en-US"/>
          </a:p>
        </p:txBody>
      </p:sp>
    </p:spTree>
    <p:extLst>
      <p:ext uri="{BB962C8B-B14F-4D97-AF65-F5344CB8AC3E}">
        <p14:creationId xmlns:p14="http://schemas.microsoft.com/office/powerpoint/2010/main" val="2873090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that the USRP is going to be purchased but that will not stop our prototyping! I have asked </a:t>
            </a:r>
            <a:r>
              <a:rPr lang="en-CA" dirty="0" err="1"/>
              <a:t>jayshri</a:t>
            </a:r>
            <a:r>
              <a:rPr lang="en-CA" dirty="0"/>
              <a:t> and we are able to make use of the </a:t>
            </a:r>
            <a:r>
              <a:rPr lang="en-CA" dirty="0" err="1"/>
              <a:t>MegaBEE</a:t>
            </a:r>
            <a:r>
              <a:rPr lang="en-CA" dirty="0"/>
              <a:t> cube that we have in lab (we have other SDR’s as well) </a:t>
            </a:r>
          </a:p>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147</a:t>
            </a:fld>
            <a:endParaRPr lang="en-US"/>
          </a:p>
        </p:txBody>
      </p:sp>
    </p:spTree>
    <p:extLst>
      <p:ext uri="{BB962C8B-B14F-4D97-AF65-F5344CB8AC3E}">
        <p14:creationId xmlns:p14="http://schemas.microsoft.com/office/powerpoint/2010/main" val="2015267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B?</a:t>
            </a:r>
            <a:endParaRPr lang="en-CA"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157</a:t>
            </a:fld>
            <a:endParaRPr lang="en-US"/>
          </a:p>
        </p:txBody>
      </p:sp>
    </p:spTree>
    <p:extLst>
      <p:ext uri="{BB962C8B-B14F-4D97-AF65-F5344CB8AC3E}">
        <p14:creationId xmlns:p14="http://schemas.microsoft.com/office/powerpoint/2010/main" val="1809057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B? </a:t>
            </a:r>
            <a:endParaRPr lang="en-CA"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158</a:t>
            </a:fld>
            <a:endParaRPr lang="en-US"/>
          </a:p>
        </p:txBody>
      </p:sp>
    </p:spTree>
    <p:extLst>
      <p:ext uri="{BB962C8B-B14F-4D97-AF65-F5344CB8AC3E}">
        <p14:creationId xmlns:p14="http://schemas.microsoft.com/office/powerpoint/2010/main" val="243821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B?</a:t>
            </a:r>
            <a:endParaRPr lang="en-CA"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159</a:t>
            </a:fld>
            <a:endParaRPr lang="en-US"/>
          </a:p>
        </p:txBody>
      </p:sp>
    </p:spTree>
    <p:extLst>
      <p:ext uri="{BB962C8B-B14F-4D97-AF65-F5344CB8AC3E}">
        <p14:creationId xmlns:p14="http://schemas.microsoft.com/office/powerpoint/2010/main" val="180169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ARQ = Automatic Repeat Request</a:t>
            </a:r>
          </a:p>
          <a:p>
            <a:r>
              <a:rPr lang="en-CA" dirty="0"/>
              <a:t>FEC = Forward Error Correction</a:t>
            </a:r>
          </a:p>
        </p:txBody>
      </p:sp>
      <p:sp>
        <p:nvSpPr>
          <p:cNvPr id="4" name="Slide Number Placeholder 3"/>
          <p:cNvSpPr>
            <a:spLocks noGrp="1"/>
          </p:cNvSpPr>
          <p:nvPr>
            <p:ph type="sldNum" sz="quarter" idx="5"/>
          </p:nvPr>
        </p:nvSpPr>
        <p:spPr/>
        <p:txBody>
          <a:bodyPr/>
          <a:lstStyle/>
          <a:p>
            <a:fld id="{DB846ECC-77B3-5044-BE0A-4E718B2AEBBD}" type="slidenum">
              <a:rPr lang="en-US" smtClean="0"/>
              <a:pPr/>
              <a:t>26</a:t>
            </a:fld>
            <a:endParaRPr lang="en-US"/>
          </a:p>
        </p:txBody>
      </p:sp>
    </p:spTree>
    <p:extLst>
      <p:ext uri="{BB962C8B-B14F-4D97-AF65-F5344CB8AC3E}">
        <p14:creationId xmlns:p14="http://schemas.microsoft.com/office/powerpoint/2010/main" val="509464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B?</a:t>
            </a:r>
            <a:endParaRPr lang="en-CA"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160</a:t>
            </a:fld>
            <a:endParaRPr lang="en-US"/>
          </a:p>
        </p:txBody>
      </p:sp>
    </p:spTree>
    <p:extLst>
      <p:ext uri="{BB962C8B-B14F-4D97-AF65-F5344CB8AC3E}">
        <p14:creationId xmlns:p14="http://schemas.microsoft.com/office/powerpoint/2010/main" val="63212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ARQ = Automatic Repeat Request</a:t>
            </a:r>
          </a:p>
          <a:p>
            <a:r>
              <a:rPr lang="en-CA" dirty="0"/>
              <a:t>FEC = Forward Error Correction</a:t>
            </a:r>
          </a:p>
        </p:txBody>
      </p:sp>
      <p:sp>
        <p:nvSpPr>
          <p:cNvPr id="4" name="Slide Number Placeholder 3"/>
          <p:cNvSpPr>
            <a:spLocks noGrp="1"/>
          </p:cNvSpPr>
          <p:nvPr>
            <p:ph type="sldNum" sz="quarter" idx="5"/>
          </p:nvPr>
        </p:nvSpPr>
        <p:spPr/>
        <p:txBody>
          <a:bodyPr/>
          <a:lstStyle/>
          <a:p>
            <a:fld id="{DB846ECC-77B3-5044-BE0A-4E718B2AEBBD}" type="slidenum">
              <a:rPr lang="en-US" smtClean="0"/>
              <a:pPr/>
              <a:t>27</a:t>
            </a:fld>
            <a:endParaRPr lang="en-US"/>
          </a:p>
        </p:txBody>
      </p:sp>
    </p:spTree>
    <p:extLst>
      <p:ext uri="{BB962C8B-B14F-4D97-AF65-F5344CB8AC3E}">
        <p14:creationId xmlns:p14="http://schemas.microsoft.com/office/powerpoint/2010/main" val="3773118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https://www.tapr.org/pdf/AX25.2.2.pdf</a:t>
            </a:r>
            <a:r>
              <a:rPr lang="en-CA" dirty="0"/>
              <a:t> image taken from </a:t>
            </a:r>
          </a:p>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29</a:t>
            </a:fld>
            <a:endParaRPr lang="en-US"/>
          </a:p>
        </p:txBody>
      </p:sp>
    </p:spTree>
    <p:extLst>
      <p:ext uri="{BB962C8B-B14F-4D97-AF65-F5344CB8AC3E}">
        <p14:creationId xmlns:p14="http://schemas.microsoft.com/office/powerpoint/2010/main" val="235946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Update name to </a:t>
            </a:r>
            <a:r>
              <a:rPr lang="en-CA" dirty="0" err="1"/>
              <a:t>Ukpik</a:t>
            </a:r>
            <a:r>
              <a:rPr lang="en-CA" dirty="0"/>
              <a:t> / add title of image acquisition Communication </a:t>
            </a:r>
          </a:p>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30</a:t>
            </a:fld>
            <a:endParaRPr lang="en-US"/>
          </a:p>
        </p:txBody>
      </p:sp>
    </p:spTree>
    <p:extLst>
      <p:ext uri="{BB962C8B-B14F-4D97-AF65-F5344CB8AC3E}">
        <p14:creationId xmlns:p14="http://schemas.microsoft.com/office/powerpoint/2010/main" val="208584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Time permitting go and check all the data yourself</a:t>
            </a:r>
          </a:p>
          <a:p>
            <a:endParaRPr lang="en-CA" dirty="0"/>
          </a:p>
          <a:p>
            <a:r>
              <a:rPr lang="en-CA" dirty="0"/>
              <a:t>Capture rate = 1 min</a:t>
            </a:r>
          </a:p>
          <a:p>
            <a:r>
              <a:rPr lang="en-CA" dirty="0"/>
              <a:t>Sensors per 1 reading </a:t>
            </a:r>
          </a:p>
          <a:p>
            <a:endParaRPr lang="en-CA" dirty="0"/>
          </a:p>
          <a:p>
            <a:r>
              <a:rPr lang="en-CA" dirty="0"/>
              <a:t>General data ask </a:t>
            </a:r>
            <a:r>
              <a:rPr lang="en-CA" dirty="0" err="1"/>
              <a:t>vidushi</a:t>
            </a:r>
            <a:r>
              <a:rPr lang="en-CA" dirty="0"/>
              <a:t> </a:t>
            </a:r>
          </a:p>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33</a:t>
            </a:fld>
            <a:endParaRPr lang="en-US"/>
          </a:p>
        </p:txBody>
      </p:sp>
    </p:spTree>
    <p:extLst>
      <p:ext uri="{BB962C8B-B14F-4D97-AF65-F5344CB8AC3E}">
        <p14:creationId xmlns:p14="http://schemas.microsoft.com/office/powerpoint/2010/main" val="4041275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Antenna release</a:t>
            </a:r>
            <a:r>
              <a:rPr lang="en-US" baseline="0" dirty="0"/>
              <a:t> on the solar panels</a:t>
            </a:r>
            <a:endParaRPr lang="en-US" dirty="0"/>
          </a:p>
          <a:p>
            <a:endParaRPr lang="en-CA" dirty="0"/>
          </a:p>
        </p:txBody>
      </p:sp>
      <p:sp>
        <p:nvSpPr>
          <p:cNvPr id="4" name="Slide Number Placeholder 3"/>
          <p:cNvSpPr>
            <a:spLocks noGrp="1"/>
          </p:cNvSpPr>
          <p:nvPr>
            <p:ph type="sldNum" sz="quarter" idx="5"/>
          </p:nvPr>
        </p:nvSpPr>
        <p:spPr/>
        <p:txBody>
          <a:bodyPr/>
          <a:lstStyle/>
          <a:p>
            <a:fld id="{DB846ECC-77B3-5044-BE0A-4E718B2AEBBD}" type="slidenum">
              <a:rPr lang="en-US" smtClean="0"/>
              <a:pPr/>
              <a:t>58</a:t>
            </a:fld>
            <a:endParaRPr lang="en-US"/>
          </a:p>
        </p:txBody>
      </p:sp>
    </p:spTree>
    <p:extLst>
      <p:ext uri="{BB962C8B-B14F-4D97-AF65-F5344CB8AC3E}">
        <p14:creationId xmlns:p14="http://schemas.microsoft.com/office/powerpoint/2010/main" val="339364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90</a:t>
            </a:fld>
            <a:endParaRPr lang="en-US"/>
          </a:p>
        </p:txBody>
      </p:sp>
    </p:spTree>
    <p:extLst>
      <p:ext uri="{BB962C8B-B14F-4D97-AF65-F5344CB8AC3E}">
        <p14:creationId xmlns:p14="http://schemas.microsoft.com/office/powerpoint/2010/main" val="259827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46ECC-77B3-5044-BE0A-4E718B2AEBBD}" type="slidenum">
              <a:rPr lang="en-US" smtClean="0"/>
              <a:pPr/>
              <a:t>98</a:t>
            </a:fld>
            <a:endParaRPr lang="en-US"/>
          </a:p>
        </p:txBody>
      </p:sp>
    </p:spTree>
    <p:extLst>
      <p:ext uri="{BB962C8B-B14F-4D97-AF65-F5344CB8AC3E}">
        <p14:creationId xmlns:p14="http://schemas.microsoft.com/office/powerpoint/2010/main" val="55431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xec Title EN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9356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 1 / Content 1">
    <p:spTree>
      <p:nvGrpSpPr>
        <p:cNvPr id="1" name=""/>
        <p:cNvGrpSpPr/>
        <p:nvPr/>
      </p:nvGrpSpPr>
      <p:grpSpPr>
        <a:xfrm>
          <a:off x="0" y="0"/>
          <a:ext cx="0" cy="0"/>
          <a:chOff x="0" y="0"/>
          <a:chExt cx="0" cy="0"/>
        </a:xfrm>
      </p:grpSpPr>
      <p:sp>
        <p:nvSpPr>
          <p:cNvPr id="2" name="Title 1"/>
          <p:cNvSpPr>
            <a:spLocks noGrp="1"/>
          </p:cNvSpPr>
          <p:nvPr>
            <p:ph type="title"/>
          </p:nvPr>
        </p:nvSpPr>
        <p:spPr>
          <a:xfrm>
            <a:off x="0" y="-12879"/>
            <a:ext cx="9144000" cy="1316736"/>
          </a:xfrm>
        </p:spPr>
        <p:txBody>
          <a:bodyPr/>
          <a:lstStyle/>
          <a:p>
            <a:r>
              <a:rPr lang="en-US" dirty="0"/>
              <a:t>Click to edit Master title style</a:t>
            </a:r>
          </a:p>
        </p:txBody>
      </p:sp>
      <p:sp>
        <p:nvSpPr>
          <p:cNvPr id="7" name="Content Placeholder 6"/>
          <p:cNvSpPr>
            <a:spLocks noGrp="1"/>
          </p:cNvSpPr>
          <p:nvPr>
            <p:ph sz="quarter" idx="12"/>
          </p:nvPr>
        </p:nvSpPr>
        <p:spPr>
          <a:xfrm>
            <a:off x="228600" y="1485898"/>
            <a:ext cx="8686800" cy="5029200"/>
          </a:xfrm>
          <a:prstGeom prst="rect">
            <a:avLst/>
          </a:prstGeom>
        </p:spPr>
        <p:txBody>
          <a:bodyPr>
            <a:normAutofit/>
          </a:bodyPr>
          <a:lstStyle>
            <a:lvl1pPr marL="228600" indent="-228600">
              <a:spcBef>
                <a:spcPts val="0"/>
              </a:spcBef>
              <a:spcAft>
                <a:spcPts val="1200"/>
              </a:spcAft>
              <a:defRPr>
                <a:latin typeface="+mj-lt"/>
              </a:defRPr>
            </a:lvl1pPr>
            <a:lvl2pPr marL="571500" indent="-228600">
              <a:spcBef>
                <a:spcPts val="0"/>
              </a:spcBef>
              <a:spcAft>
                <a:spcPts val="1200"/>
              </a:spcAft>
              <a:defRPr>
                <a:latin typeface="+mj-lt"/>
              </a:defRPr>
            </a:lvl2pPr>
            <a:lvl3pPr marL="857250" indent="-228600">
              <a:spcBef>
                <a:spcPts val="0"/>
              </a:spcBef>
              <a:spcAft>
                <a:spcPts val="1200"/>
              </a:spcAft>
              <a:defRPr>
                <a:latin typeface="+mj-lt"/>
              </a:defRPr>
            </a:lvl3pPr>
            <a:lvl4pPr marL="1200150" indent="-228600">
              <a:spcBef>
                <a:spcPts val="0"/>
              </a:spcBef>
              <a:spcAft>
                <a:spcPts val="1200"/>
              </a:spcAft>
              <a:defRPr>
                <a:latin typeface="+mj-lt"/>
              </a:defRPr>
            </a:lvl4pPr>
            <a:lvl5pPr marL="1485900" indent="-228600">
              <a:spcBef>
                <a:spcPts val="0"/>
              </a:spcBef>
              <a:spcAft>
                <a:spcPts val="1200"/>
              </a:spcAft>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3"/>
          <p:cNvSpPr>
            <a:spLocks noGrp="1"/>
          </p:cNvSpPr>
          <p:nvPr>
            <p:ph type="sldNum" sz="quarter" idx="11"/>
          </p:nvPr>
        </p:nvSpPr>
        <p:spPr>
          <a:xfrm>
            <a:off x="0" y="6577583"/>
            <a:ext cx="530352" cy="265176"/>
          </a:xfrm>
          <a:prstGeom prst="rect">
            <a:avLst/>
          </a:prstGeom>
        </p:spPr>
        <p:txBody>
          <a:bodyPr/>
          <a:lstStyle>
            <a:lvl1pPr>
              <a:defRPr sz="800">
                <a:solidFill>
                  <a:schemeClr val="tx1"/>
                </a:solidFill>
                <a:latin typeface="+mj-lt"/>
              </a:defRPr>
            </a:lvl1pPr>
          </a:lstStyle>
          <a:p>
            <a:fld id="{1353CB71-703C-495B-86EC-238C102AF19B}" type="slidenum">
              <a:rPr lang="en-US" smtClean="0"/>
              <a:pPr/>
              <a:t>‹#›</a:t>
            </a:fld>
            <a:r>
              <a:rPr lang="en-US" dirty="0"/>
              <a:t>   |</a:t>
            </a:r>
          </a:p>
        </p:txBody>
      </p:sp>
      <p:sp>
        <p:nvSpPr>
          <p:cNvPr id="21" name="Slide Number Placeholder 3"/>
          <p:cNvSpPr txBox="1">
            <a:spLocks/>
          </p:cNvSpPr>
          <p:nvPr userDrawn="1"/>
        </p:nvSpPr>
        <p:spPr>
          <a:xfrm>
            <a:off x="548834" y="6577583"/>
            <a:ext cx="1097280" cy="265176"/>
          </a:xfrm>
          <a:prstGeom prst="rect">
            <a:avLst/>
          </a:prstGeom>
          <a:solidFill>
            <a:schemeClr val="bg1"/>
          </a:solidFill>
        </p:spPr>
        <p:txBody>
          <a:bodyPr lIns="0" tIns="91440" bIns="91440" anchor="t"/>
          <a:lstStyle>
            <a:defPPr>
              <a:defRPr lang="en-US"/>
            </a:defPPr>
            <a:lvl1pPr marL="0" algn="l" defTabSz="457200" rtl="0" eaLnBrk="1" latinLnBrk="0" hangingPunct="1">
              <a:defRPr sz="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10/10/2019</a:t>
            </a:r>
          </a:p>
        </p:txBody>
      </p:sp>
      <p:sp>
        <p:nvSpPr>
          <p:cNvPr id="22" name="Slide Number Placeholder 3"/>
          <p:cNvSpPr txBox="1">
            <a:spLocks/>
          </p:cNvSpPr>
          <p:nvPr userDrawn="1"/>
        </p:nvSpPr>
        <p:spPr>
          <a:xfrm>
            <a:off x="0" y="6577583"/>
            <a:ext cx="527474" cy="265176"/>
          </a:xfrm>
          <a:prstGeom prst="rect">
            <a:avLst/>
          </a:prstGeom>
          <a:solidFill>
            <a:schemeClr val="bg1"/>
          </a:solidFill>
        </p:spPr>
        <p:txBody>
          <a:bodyPr tIns="91440" bIns="91440" anchor="t"/>
          <a:lstStyle>
            <a:defPPr>
              <a:defRPr lang="en-US"/>
            </a:defPPr>
            <a:lvl1pPr marL="0" algn="r" defTabSz="457200" rtl="0" eaLnBrk="1" latinLnBrk="0" hangingPunct="1">
              <a:lnSpc>
                <a:spcPct val="100000"/>
              </a:lnSpc>
              <a:defRPr sz="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53CB71-703C-495B-86EC-238C102AF19B}" type="slidenum">
              <a:rPr lang="en-US" smtClean="0"/>
              <a:pPr/>
              <a:t>‹#›</a:t>
            </a:fld>
            <a:r>
              <a:rPr lang="en-US"/>
              <a:t>   |</a:t>
            </a:r>
            <a:endParaRPr lang="en-US" dirty="0"/>
          </a:p>
        </p:txBody>
      </p:sp>
    </p:spTree>
    <p:extLst>
      <p:ext uri="{BB962C8B-B14F-4D97-AF65-F5344CB8AC3E}">
        <p14:creationId xmlns:p14="http://schemas.microsoft.com/office/powerpoint/2010/main" val="131948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u 2 / Content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5538" y="0"/>
            <a:ext cx="7618461" cy="1143000"/>
          </a:xfrm>
        </p:spPr>
        <p:txBody>
          <a:bodyPr/>
          <a:lstStyle>
            <a:lvl1pPr>
              <a:defRPr>
                <a:solidFill>
                  <a:schemeClr val="tx1"/>
                </a:solidFill>
                <a:latin typeface="+mj-lt"/>
              </a:defRPr>
            </a:lvl1pPr>
          </a:lstStyle>
          <a:p>
            <a:r>
              <a:rPr lang="en-US" dirty="0"/>
              <a:t>Click to edit Master title style</a:t>
            </a:r>
          </a:p>
        </p:txBody>
      </p:sp>
      <p:sp>
        <p:nvSpPr>
          <p:cNvPr id="6" name="Content Placeholder 6"/>
          <p:cNvSpPr>
            <a:spLocks noGrp="1"/>
          </p:cNvSpPr>
          <p:nvPr>
            <p:ph sz="quarter" idx="12"/>
          </p:nvPr>
        </p:nvSpPr>
        <p:spPr>
          <a:xfrm>
            <a:off x="1524000" y="1295400"/>
            <a:ext cx="7467600" cy="5219700"/>
          </a:xfrm>
          <a:prstGeom prst="rect">
            <a:avLst/>
          </a:prstGeom>
        </p:spPr>
        <p:txBody>
          <a:bodyPr>
            <a:normAutofit/>
          </a:bodyPr>
          <a:lstStyle>
            <a:lvl1pPr marL="228600" indent="-228600">
              <a:spcBef>
                <a:spcPts val="0"/>
              </a:spcBef>
              <a:spcAft>
                <a:spcPts val="1200"/>
              </a:spcAft>
              <a:defRPr>
                <a:latin typeface="+mj-lt"/>
              </a:defRPr>
            </a:lvl1pPr>
            <a:lvl2pPr marL="628650" indent="-285750">
              <a:spcBef>
                <a:spcPts val="0"/>
              </a:spcBef>
              <a:spcAft>
                <a:spcPts val="1200"/>
              </a:spcAft>
              <a:defRPr>
                <a:latin typeface="+mj-lt"/>
              </a:defRPr>
            </a:lvl2pPr>
            <a:lvl3pPr marL="971550" indent="-228600">
              <a:spcBef>
                <a:spcPts val="0"/>
              </a:spcBef>
              <a:spcAft>
                <a:spcPts val="1200"/>
              </a:spcAft>
              <a:defRPr>
                <a:latin typeface="+mj-lt"/>
              </a:defRPr>
            </a:lvl3pPr>
            <a:lvl4pPr marL="1314450" indent="-228600">
              <a:spcBef>
                <a:spcPts val="0"/>
              </a:spcBef>
              <a:spcAft>
                <a:spcPts val="1200"/>
              </a:spcAft>
              <a:defRPr>
                <a:latin typeface="+mj-lt"/>
              </a:defRPr>
            </a:lvl4pPr>
            <a:lvl5pPr marL="1600200" indent="-228600">
              <a:spcBef>
                <a:spcPts val="0"/>
              </a:spcBef>
              <a:spcAft>
                <a:spcPts val="1200"/>
              </a:spcAft>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371600" y="1097281"/>
            <a:ext cx="7772400" cy="45719"/>
          </a:xfrm>
          <a:prstGeom prst="rect">
            <a:avLst/>
          </a:prstGeom>
          <a:gradFill flip="none" rotWithShape="1">
            <a:gsLst>
              <a:gs pos="0">
                <a:schemeClr val="bg1"/>
              </a:gs>
              <a:gs pos="72000">
                <a:schemeClr val="tx1"/>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p:cNvSpPr txBox="1">
            <a:spLocks/>
          </p:cNvSpPr>
          <p:nvPr userDrawn="1"/>
        </p:nvSpPr>
        <p:spPr>
          <a:xfrm>
            <a:off x="2075882" y="6577583"/>
            <a:ext cx="1097280" cy="265176"/>
          </a:xfrm>
          <a:prstGeom prst="rect">
            <a:avLst/>
          </a:prstGeom>
        </p:spPr>
        <p:txBody>
          <a:bodyPr lIns="0" tIns="91440" bIns="91440" anchor="t"/>
          <a:lstStyle>
            <a:defPPr>
              <a:defRPr lang="en-US"/>
            </a:defPPr>
            <a:lvl1pPr marL="0" algn="l" defTabSz="457200" rtl="0" eaLnBrk="1" latinLnBrk="0" hangingPunct="1">
              <a:defRPr sz="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10/10/2019</a:t>
            </a:r>
          </a:p>
        </p:txBody>
      </p:sp>
    </p:spTree>
    <p:extLst>
      <p:ext uri="{BB962C8B-B14F-4D97-AF65-F5344CB8AC3E}">
        <p14:creationId xmlns:p14="http://schemas.microsoft.com/office/powerpoint/2010/main" val="2321228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5" name="Picture 4" descr="6099_Powerpoint_page5.jpg"/>
          <p:cNvPicPr>
            <a:picLocks noChangeAspect="1"/>
          </p:cNvPicPr>
          <p:nvPr userDrawn="1"/>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1287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5"/>
          <p:cNvSpPr>
            <a:spLocks noGrp="1" noChangeArrowheads="1"/>
          </p:cNvSpPr>
          <p:nvPr>
            <p:ph type="sldNum" sz="quarter" idx="10"/>
          </p:nvPr>
        </p:nvSpPr>
        <p:spPr>
          <a:xfrm>
            <a:off x="8432801" y="6512973"/>
            <a:ext cx="599440" cy="255587"/>
          </a:xfrm>
        </p:spPr>
        <p:txBody>
          <a:bodyPr/>
          <a:lstStyle>
            <a:lvl1pPr algn="r">
              <a:defRPr smtClean="0">
                <a:solidFill>
                  <a:srgbClr val="1C1A69"/>
                </a:solidFill>
              </a:defRPr>
            </a:lvl1pPr>
          </a:lstStyle>
          <a:p>
            <a:pPr>
              <a:defRPr/>
            </a:pPr>
            <a:fld id="{69986A25-57A9-514A-BAB6-8073053C62D3}" type="slidenum">
              <a:rPr lang="en-US" smtClean="0"/>
              <a:pPr>
                <a:defRPr/>
              </a:pPr>
              <a:t>‹#›</a:t>
            </a:fld>
            <a:endParaRPr lang="en-US"/>
          </a:p>
        </p:txBody>
      </p:sp>
      <p:sp>
        <p:nvSpPr>
          <p:cNvPr id="10" name="Rectangle 3"/>
          <p:cNvSpPr>
            <a:spLocks noGrp="1" noChangeArrowheads="1"/>
          </p:cNvSpPr>
          <p:nvPr>
            <p:ph type="title"/>
          </p:nvPr>
        </p:nvSpPr>
        <p:spPr bwMode="auto">
          <a:xfrm>
            <a:off x="304093" y="613220"/>
            <a:ext cx="8469855" cy="54598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2400"/>
            </a:lvl1pPr>
          </a:lstStyle>
          <a:p>
            <a:pPr lvl="0"/>
            <a:r>
              <a:rPr lang="en-CA" dirty="0"/>
              <a:t>Click to edit Master title style</a:t>
            </a:r>
            <a:endParaRPr lang="en-US" dirty="0"/>
          </a:p>
        </p:txBody>
      </p:sp>
      <p:sp>
        <p:nvSpPr>
          <p:cNvPr id="12" name="Content Placeholder 11"/>
          <p:cNvSpPr>
            <a:spLocks noGrp="1"/>
          </p:cNvSpPr>
          <p:nvPr>
            <p:ph sz="quarter" idx="11"/>
          </p:nvPr>
        </p:nvSpPr>
        <p:spPr>
          <a:xfrm>
            <a:off x="312739" y="1332002"/>
            <a:ext cx="8470153" cy="5116425"/>
          </a:xfrm>
        </p:spPr>
        <p:txBody>
          <a:bodyPr/>
          <a:lstStyle>
            <a:lvl1pPr>
              <a:defRPr sz="2400"/>
            </a:lvl1pPr>
            <a:lvl2pPr>
              <a:defRPr sz="1800"/>
            </a:lvl2pPr>
            <a:lvl3pPr>
              <a:defRPr sz="1800"/>
            </a:lvl3pPr>
            <a:lvl4pPr>
              <a:defRPr sz="1600"/>
            </a:lvl4pPr>
            <a:lvl5pPr>
              <a:defRPr sz="16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2534" y="59800"/>
            <a:ext cx="3317466" cy="474539"/>
          </a:xfrm>
          <a:prstGeom prst="rect">
            <a:avLst/>
          </a:prstGeom>
        </p:spPr>
      </p:pic>
      <p:sp>
        <p:nvSpPr>
          <p:cNvPr id="6" name="TextBox 5"/>
          <p:cNvSpPr txBox="1"/>
          <p:nvPr userDrawn="1"/>
        </p:nvSpPr>
        <p:spPr>
          <a:xfrm>
            <a:off x="843720" y="6556797"/>
            <a:ext cx="7408190" cy="184666"/>
          </a:xfrm>
          <a:prstGeom prst="rect">
            <a:avLst/>
          </a:prstGeom>
          <a:noFill/>
        </p:spPr>
        <p:txBody>
          <a:bodyPr wrap="square" rtlCol="0">
            <a:spAutoFit/>
          </a:bodyPr>
          <a:lstStyle/>
          <a:p>
            <a:pPr marL="0" marR="0" indent="0" algn="ctr" defTabSz="685800" rtl="0" eaLnBrk="1" fontAlgn="base" latinLnBrk="0" hangingPunct="1">
              <a:lnSpc>
                <a:spcPct val="100000"/>
              </a:lnSpc>
              <a:spcBef>
                <a:spcPct val="0"/>
              </a:spcBef>
              <a:spcAft>
                <a:spcPct val="0"/>
              </a:spcAft>
              <a:buClrTx/>
              <a:buSzTx/>
              <a:buFontTx/>
              <a:buNone/>
              <a:tabLst/>
              <a:defRPr/>
            </a:pPr>
            <a:r>
              <a:rPr lang="en-US" sz="600" b="0" i="1" kern="1200" dirty="0">
                <a:solidFill>
                  <a:srgbClr val="9499BB"/>
                </a:solidFill>
                <a:effectLst/>
                <a:latin typeface="Arial" charset="0"/>
                <a:ea typeface="ＭＳ Ｐゴシック" charset="0"/>
                <a:cs typeface="ＭＳ Ｐゴシック" charset="0"/>
              </a:rPr>
              <a:t>Use, duplication or disclosure of this document or any of the information contained herein is subject to the Proprietary Notice at the front of this document</a:t>
            </a:r>
            <a:r>
              <a:rPr lang="en-US" sz="600" b="0" i="1" kern="1200">
                <a:solidFill>
                  <a:srgbClr val="9499BB"/>
                </a:solidFill>
                <a:effectLst/>
                <a:latin typeface="Arial" charset="0"/>
                <a:ea typeface="ＭＳ Ｐゴシック" charset="0"/>
                <a:cs typeface="ＭＳ Ｐゴシック" charset="0"/>
              </a:rPr>
              <a:t>. </a:t>
            </a:r>
            <a:endParaRPr lang="en-US" sz="600" b="0" dirty="0">
              <a:solidFill>
                <a:srgbClr val="9499BB"/>
              </a:solidFill>
            </a:endParaRPr>
          </a:p>
        </p:txBody>
      </p:sp>
    </p:spTree>
    <p:extLst>
      <p:ext uri="{BB962C8B-B14F-4D97-AF65-F5344CB8AC3E}">
        <p14:creationId xmlns:p14="http://schemas.microsoft.com/office/powerpoint/2010/main" val="1145280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descr="6391_ASC_PPT-INT-Horiz_3.jpg"/>
          <p:cNvPicPr>
            <a:picLocks noChangeAspect="1"/>
          </p:cNvPicPr>
          <p:nvPr userDrawn="1"/>
        </p:nvPicPr>
        <p:blipFill>
          <a:blip r:embed="rId7"/>
          <a:stretch>
            <a:fillRect/>
          </a:stretch>
        </p:blipFill>
        <p:spPr>
          <a:xfrm>
            <a:off x="0" y="0"/>
            <a:ext cx="9144000" cy="68580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0" y="0"/>
            <a:ext cx="9144000" cy="1316736"/>
          </a:xfrm>
          <a:prstGeom prst="rect">
            <a:avLst/>
          </a:prstGeom>
        </p:spPr>
        <p:txBody>
          <a:bodyPr vert="horz" lIns="91440" tIns="45720" rIns="91440" bIns="45720" rtlCol="0" anchor="ctr">
            <a:normAutofit/>
          </a:bodyPr>
          <a:lstStyle/>
          <a:p>
            <a:r>
              <a:rPr lang="en-US" dirty="0"/>
              <a:t>Click to edit Master title style</a:t>
            </a:r>
          </a:p>
        </p:txBody>
      </p:sp>
      <p:sp>
        <p:nvSpPr>
          <p:cNvPr id="10" name="Slide Number Placeholder 3"/>
          <p:cNvSpPr>
            <a:spLocks noGrp="1"/>
          </p:cNvSpPr>
          <p:nvPr>
            <p:ph type="sldNum" sz="quarter" idx="4"/>
          </p:nvPr>
        </p:nvSpPr>
        <p:spPr>
          <a:xfrm>
            <a:off x="0" y="6577583"/>
            <a:ext cx="527474" cy="265176"/>
          </a:xfrm>
          <a:prstGeom prst="rect">
            <a:avLst/>
          </a:prstGeom>
          <a:ln>
            <a:solidFill>
              <a:schemeClr val="bg1"/>
            </a:solidFill>
          </a:ln>
        </p:spPr>
        <p:txBody>
          <a:bodyPr tIns="91440" bIns="91440" anchor="t"/>
          <a:lstStyle>
            <a:lvl1pPr algn="r">
              <a:lnSpc>
                <a:spcPct val="100000"/>
              </a:lnSpc>
              <a:defRPr sz="8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1353CB71-703C-495B-86EC-238C102AF19B}" type="slidenum">
              <a:rPr lang="en-US" smtClean="0"/>
              <a:pPr/>
              <a:t>‹#›</a:t>
            </a:fld>
            <a:r>
              <a:rPr lang="en-US" dirty="0"/>
              <a:t>   |</a:t>
            </a:r>
          </a:p>
        </p:txBody>
      </p:sp>
      <p:sp>
        <p:nvSpPr>
          <p:cNvPr id="11" name="Slide Number Placeholder 3"/>
          <p:cNvSpPr txBox="1">
            <a:spLocks/>
          </p:cNvSpPr>
          <p:nvPr userDrawn="1"/>
        </p:nvSpPr>
        <p:spPr>
          <a:xfrm>
            <a:off x="548834" y="6577583"/>
            <a:ext cx="1097280" cy="265176"/>
          </a:xfrm>
          <a:prstGeom prst="rect">
            <a:avLst/>
          </a:prstGeom>
          <a:ln>
            <a:solidFill>
              <a:schemeClr val="bg1"/>
            </a:solidFill>
          </a:ln>
        </p:spPr>
        <p:txBody>
          <a:bodyPr lIns="0" tIns="91440" bIns="91440" anchor="t"/>
          <a:lstStyle>
            <a:defPPr>
              <a:defRPr lang="en-US"/>
            </a:defPPr>
            <a:lvl1pPr marL="0" algn="l" defTabSz="457200" rtl="0" eaLnBrk="1" latinLnBrk="0" hangingPunct="1">
              <a:defRPr sz="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dd</a:t>
            </a:r>
            <a:r>
              <a:rPr lang="en-US" dirty="0"/>
              <a:t>/mm/</a:t>
            </a:r>
            <a:r>
              <a:rPr lang="en-US" dirty="0" err="1"/>
              <a:t>yyyy</a:t>
            </a:r>
            <a:endParaRPr lang="en-US" dirty="0"/>
          </a:p>
        </p:txBody>
      </p:sp>
    </p:spTree>
    <p:extLst>
      <p:ext uri="{BB962C8B-B14F-4D97-AF65-F5344CB8AC3E}">
        <p14:creationId xmlns:p14="http://schemas.microsoft.com/office/powerpoint/2010/main" val="2388206820"/>
      </p:ext>
    </p:extLst>
  </p:cSld>
  <p:clrMap bg1="lt1" tx1="dk1" bg2="lt2" tx2="dk2" accent1="accent1" accent2="accent2" accent3="accent3" accent4="accent4" accent5="accent5" accent6="accent6" hlink="hlink" folHlink="folHlink"/>
  <p:sldLayoutIdLst>
    <p:sldLayoutId id="2147483730" r:id="rId1"/>
    <p:sldLayoutId id="2147483714" r:id="rId2"/>
    <p:sldLayoutId id="2147483707" r:id="rId3"/>
    <p:sldLayoutId id="2147483713" r:id="rId4"/>
    <p:sldLayoutId id="2147483731" r:id="rId5"/>
  </p:sldLayoutIdLst>
  <p:hf hdr="0" ftr="0" dt="0"/>
  <p:txStyles>
    <p:titleStyle>
      <a:lvl1pPr algn="ctr" defTabSz="914400" rtl="0" eaLnBrk="1" latinLnBrk="0" hangingPunct="1">
        <a:spcBef>
          <a:spcPct val="0"/>
        </a:spcBef>
        <a:buNone/>
        <a:defRPr sz="2400" b="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HelveticaNeueLT Std Med"/>
          <a:ea typeface="+mn-ea"/>
          <a:cs typeface="+mn-cs"/>
        </a:defRPr>
      </a:lvl1pPr>
      <a:lvl2pPr marL="742950" indent="-285750" algn="l" defTabSz="914400" rtl="0" eaLnBrk="1" latinLnBrk="0" hangingPunct="1">
        <a:spcBef>
          <a:spcPct val="20000"/>
        </a:spcBef>
        <a:buSzPct val="70000"/>
        <a:buFont typeface="Wingdings" panose="05000000000000000000" pitchFamily="2" charset="2"/>
        <a:buChar char="§"/>
        <a:defRPr sz="2400" kern="1200">
          <a:solidFill>
            <a:schemeClr val="tx1"/>
          </a:solidFill>
          <a:latin typeface="HelveticaNeueLT Std Med"/>
          <a:ea typeface="+mn-ea"/>
          <a:cs typeface="+mn-cs"/>
        </a:defRPr>
      </a:lvl2pPr>
      <a:lvl3pPr marL="1143000" indent="-228600" algn="l" defTabSz="914400" rtl="0" eaLnBrk="1" latinLnBrk="0" hangingPunct="1">
        <a:spcBef>
          <a:spcPct val="20000"/>
        </a:spcBef>
        <a:buSzPct val="70000"/>
        <a:buFontTx/>
        <a:buChar char="–"/>
        <a:defRPr sz="2400" kern="1200">
          <a:solidFill>
            <a:schemeClr val="tx1"/>
          </a:solidFill>
          <a:latin typeface="HelveticaNeueLT Std Med"/>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NeueLT Std Med"/>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HelveticaNeueLT Std Med"/>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2.xml"/><Relationship Id="rId5" Type="http://schemas.openxmlformats.org/officeDocument/2006/relationships/image" Target="../media/image601.png"/><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13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g"/></Relationships>
</file>

<file path=ppt/slides/_rels/slide13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101.gif"/><Relationship Id="rId3" Type="http://schemas.openxmlformats.org/officeDocument/2006/relationships/image" Target="../media/image96.jpg"/><Relationship Id="rId7" Type="http://schemas.openxmlformats.org/officeDocument/2006/relationships/image" Target="../media/image100.gif"/><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jpg"/><Relationship Id="rId4" Type="http://schemas.openxmlformats.org/officeDocument/2006/relationships/image" Target="../media/image97.jpg"/><Relationship Id="rId9" Type="http://schemas.openxmlformats.org/officeDocument/2006/relationships/image" Target="../media/image102.jp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NUL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90816" y="1554325"/>
            <a:ext cx="5147157" cy="3825492"/>
          </a:xfrm>
          <a:prstGeom prst="rect">
            <a:avLst/>
          </a:prstGeom>
          <a:noFill/>
        </p:spPr>
        <p:txBody>
          <a:bodyPr wrap="square" rtlCol="0" anchor="ctr">
            <a:normAutofit/>
          </a:bodyPr>
          <a:lstStyle/>
          <a:p>
            <a:pPr algn="ctr">
              <a:lnSpc>
                <a:spcPct val="110000"/>
              </a:lnSpc>
              <a:spcAft>
                <a:spcPts val="1800"/>
              </a:spcAft>
            </a:pPr>
            <a:r>
              <a:rPr lang="en-CA" sz="2400" dirty="0"/>
              <a:t>Preliminary Design Review </a:t>
            </a:r>
          </a:p>
          <a:p>
            <a:pPr algn="ctr">
              <a:lnSpc>
                <a:spcPct val="110000"/>
              </a:lnSpc>
              <a:spcAft>
                <a:spcPts val="1800"/>
              </a:spcAft>
            </a:pPr>
            <a:r>
              <a:rPr lang="en-CA" sz="2400" dirty="0"/>
              <a:t>Ukpik-1 Team</a:t>
            </a:r>
          </a:p>
          <a:p>
            <a:pPr algn="ctr">
              <a:lnSpc>
                <a:spcPct val="110000"/>
              </a:lnSpc>
              <a:spcAft>
                <a:spcPts val="1800"/>
              </a:spcAft>
            </a:pPr>
            <a:r>
              <a:rPr lang="en-CA" sz="2400" dirty="0"/>
              <a:t>CCP-WAC-PDR-PPT1</a:t>
            </a:r>
          </a:p>
          <a:p>
            <a:endParaRPr lang="en-US" sz="2400" dirty="0"/>
          </a:p>
          <a:p>
            <a:r>
              <a:rPr lang="en-US" sz="2400" dirty="0"/>
              <a:t>PI: Jayshri Sabarinathan</a:t>
            </a:r>
          </a:p>
          <a:p>
            <a:r>
              <a:rPr lang="en-US" sz="2400" dirty="0"/>
              <a:t>PM: Matt Cross</a:t>
            </a:r>
            <a:endParaRPr lang="en-CA" sz="1600" noProof="0" dirty="0">
              <a:solidFill>
                <a:schemeClr val="tx1">
                  <a:lumMod val="60000"/>
                  <a:lumOff val="40000"/>
                </a:schemeClr>
              </a:solidFill>
            </a:endParaRPr>
          </a:p>
        </p:txBody>
      </p:sp>
    </p:spTree>
    <p:extLst>
      <p:ext uri="{BB962C8B-B14F-4D97-AF65-F5344CB8AC3E}">
        <p14:creationId xmlns:p14="http://schemas.microsoft.com/office/powerpoint/2010/main" val="2209613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C745-71DA-492D-8378-F62E99AF4C8F}"/>
              </a:ext>
            </a:extLst>
          </p:cNvPr>
          <p:cNvSpPr>
            <a:spLocks noGrp="1"/>
          </p:cNvSpPr>
          <p:nvPr>
            <p:ph type="title"/>
          </p:nvPr>
        </p:nvSpPr>
        <p:spPr/>
        <p:txBody>
          <a:bodyPr/>
          <a:lstStyle/>
          <a:p>
            <a:r>
              <a:rPr lang="en-US" dirty="0"/>
              <a:t>Spacecraft Operational Modes</a:t>
            </a:r>
            <a:endParaRPr lang="en-CA" dirty="0"/>
          </a:p>
        </p:txBody>
      </p:sp>
      <p:graphicFrame>
        <p:nvGraphicFramePr>
          <p:cNvPr id="5" name="Content Placeholder 4">
            <a:extLst>
              <a:ext uri="{FF2B5EF4-FFF2-40B4-BE49-F238E27FC236}">
                <a16:creationId xmlns:a16="http://schemas.microsoft.com/office/drawing/2014/main" id="{02FB3A64-8F9D-4FAB-8A38-BE606FE6A9CE}"/>
              </a:ext>
            </a:extLst>
          </p:cNvPr>
          <p:cNvGraphicFramePr>
            <a:graphicFrameLocks noGrp="1"/>
          </p:cNvGraphicFramePr>
          <p:nvPr>
            <p:ph sz="quarter" idx="12"/>
            <p:extLst>
              <p:ext uri="{D42A27DB-BD31-4B8C-83A1-F6EECF244321}">
                <p14:modId xmlns:p14="http://schemas.microsoft.com/office/powerpoint/2010/main" val="3846929294"/>
              </p:ext>
            </p:extLst>
          </p:nvPr>
        </p:nvGraphicFramePr>
        <p:xfrm>
          <a:off x="228600" y="1485900"/>
          <a:ext cx="8686798" cy="5120473"/>
        </p:xfrm>
        <a:graphic>
          <a:graphicData uri="http://schemas.openxmlformats.org/drawingml/2006/table">
            <a:tbl>
              <a:tblPr firstRow="1" bandRow="1">
                <a:tableStyleId>{5C22544A-7EE6-4342-B048-85BDC9FD1C3A}</a:tableStyleId>
              </a:tblPr>
              <a:tblGrid>
                <a:gridCol w="1351625">
                  <a:extLst>
                    <a:ext uri="{9D8B030D-6E8A-4147-A177-3AD203B41FA5}">
                      <a16:colId xmlns:a16="http://schemas.microsoft.com/office/drawing/2014/main" val="4233040552"/>
                    </a:ext>
                  </a:extLst>
                </a:gridCol>
                <a:gridCol w="1411550">
                  <a:extLst>
                    <a:ext uri="{9D8B030D-6E8A-4147-A177-3AD203B41FA5}">
                      <a16:colId xmlns:a16="http://schemas.microsoft.com/office/drawing/2014/main" val="2725793897"/>
                    </a:ext>
                  </a:extLst>
                </a:gridCol>
                <a:gridCol w="4527611">
                  <a:extLst>
                    <a:ext uri="{9D8B030D-6E8A-4147-A177-3AD203B41FA5}">
                      <a16:colId xmlns:a16="http://schemas.microsoft.com/office/drawing/2014/main" val="688459465"/>
                    </a:ext>
                  </a:extLst>
                </a:gridCol>
                <a:gridCol w="1396012">
                  <a:extLst>
                    <a:ext uri="{9D8B030D-6E8A-4147-A177-3AD203B41FA5}">
                      <a16:colId xmlns:a16="http://schemas.microsoft.com/office/drawing/2014/main" val="879048743"/>
                    </a:ext>
                  </a:extLst>
                </a:gridCol>
              </a:tblGrid>
              <a:tr h="581347">
                <a:tc>
                  <a:txBody>
                    <a:bodyPr/>
                    <a:lstStyle/>
                    <a:p>
                      <a:r>
                        <a:rPr lang="en-US" sz="1100" dirty="0"/>
                        <a:t>Mode</a:t>
                      </a:r>
                      <a:endParaRPr lang="en-CA" sz="1100" dirty="0"/>
                    </a:p>
                  </a:txBody>
                  <a:tcPr/>
                </a:tc>
                <a:tc>
                  <a:txBody>
                    <a:bodyPr/>
                    <a:lstStyle/>
                    <a:p>
                      <a:r>
                        <a:rPr lang="en-US" sz="1100" dirty="0"/>
                        <a:t>Transitions From</a:t>
                      </a:r>
                      <a:endParaRPr lang="en-CA" sz="1100" dirty="0"/>
                    </a:p>
                  </a:txBody>
                  <a:tcPr/>
                </a:tc>
                <a:tc>
                  <a:txBody>
                    <a:bodyPr/>
                    <a:lstStyle/>
                    <a:p>
                      <a:r>
                        <a:rPr lang="en-US" sz="1100" dirty="0"/>
                        <a:t>Description</a:t>
                      </a:r>
                      <a:endParaRPr lang="en-CA" sz="1100" dirty="0"/>
                    </a:p>
                  </a:txBody>
                  <a:tcPr/>
                </a:tc>
                <a:tc>
                  <a:txBody>
                    <a:bodyPr/>
                    <a:lstStyle/>
                    <a:p>
                      <a:r>
                        <a:rPr lang="en-US" sz="1100" dirty="0"/>
                        <a:t>Transitions To</a:t>
                      </a:r>
                      <a:endParaRPr lang="en-CA" sz="1100" dirty="0"/>
                    </a:p>
                  </a:txBody>
                  <a:tcPr/>
                </a:tc>
                <a:extLst>
                  <a:ext uri="{0D108BD9-81ED-4DB2-BD59-A6C34878D82A}">
                    <a16:rowId xmlns:a16="http://schemas.microsoft.com/office/drawing/2014/main" val="3875827162"/>
                  </a:ext>
                </a:extLst>
              </a:tr>
              <a:tr h="505018">
                <a:tc>
                  <a:txBody>
                    <a:bodyPr/>
                    <a:lstStyle/>
                    <a:p>
                      <a:r>
                        <a:rPr lang="en-US" sz="1100" dirty="0"/>
                        <a:t>Launch</a:t>
                      </a:r>
                      <a:endParaRPr lang="en-CA" sz="1100" dirty="0"/>
                    </a:p>
                  </a:txBody>
                  <a:tcPr/>
                </a:tc>
                <a:tc>
                  <a:txBody>
                    <a:bodyPr/>
                    <a:lstStyle/>
                    <a:p>
                      <a:endParaRPr lang="en-CA" sz="1100" dirty="0"/>
                    </a:p>
                  </a:txBody>
                  <a:tcPr/>
                </a:tc>
                <a:tc>
                  <a:txBody>
                    <a:bodyPr/>
                    <a:lstStyle/>
                    <a:p>
                      <a:r>
                        <a:rPr lang="en-US" sz="1100" dirty="0"/>
                        <a:t>All systems remain off</a:t>
                      </a:r>
                      <a:endParaRPr lang="en-CA" sz="1100" dirty="0"/>
                    </a:p>
                  </a:txBody>
                  <a:tcPr/>
                </a:tc>
                <a:tc>
                  <a:txBody>
                    <a:bodyPr/>
                    <a:lstStyle/>
                    <a:p>
                      <a:r>
                        <a:rPr lang="en-US" sz="1100" dirty="0"/>
                        <a:t>Deployment Mode</a:t>
                      </a:r>
                      <a:endParaRPr lang="en-CA" sz="1100" dirty="0"/>
                    </a:p>
                  </a:txBody>
                  <a:tcPr/>
                </a:tc>
                <a:extLst>
                  <a:ext uri="{0D108BD9-81ED-4DB2-BD59-A6C34878D82A}">
                    <a16:rowId xmlns:a16="http://schemas.microsoft.com/office/drawing/2014/main" val="661023536"/>
                  </a:ext>
                </a:extLst>
              </a:tr>
              <a:tr h="581347">
                <a:tc>
                  <a:txBody>
                    <a:bodyPr/>
                    <a:lstStyle/>
                    <a:p>
                      <a:r>
                        <a:rPr lang="en-US" sz="1100" dirty="0"/>
                        <a:t>Deployment</a:t>
                      </a:r>
                      <a:endParaRPr lang="en-CA" sz="1100" dirty="0"/>
                    </a:p>
                  </a:txBody>
                  <a:tcPr/>
                </a:tc>
                <a:tc>
                  <a:txBody>
                    <a:bodyPr/>
                    <a:lstStyle/>
                    <a:p>
                      <a:r>
                        <a:rPr lang="en-US" sz="1100" dirty="0"/>
                        <a:t>Launch Mode</a:t>
                      </a:r>
                      <a:endParaRPr lang="en-CA" sz="1100" dirty="0"/>
                    </a:p>
                  </a:txBody>
                  <a:tcPr/>
                </a:tc>
                <a:tc>
                  <a:txBody>
                    <a:bodyPr/>
                    <a:lstStyle/>
                    <a:p>
                      <a:r>
                        <a:rPr lang="en-US" sz="1100" dirty="0"/>
                        <a:t>Triggered by deployment switches; initiates 30 minute timer</a:t>
                      </a:r>
                      <a:endParaRPr lang="en-CA" sz="1100" dirty="0"/>
                    </a:p>
                  </a:txBody>
                  <a:tcPr/>
                </a:tc>
                <a:tc>
                  <a:txBody>
                    <a:bodyPr/>
                    <a:lstStyle/>
                    <a:p>
                      <a:r>
                        <a:rPr lang="en-US" sz="1100" dirty="0"/>
                        <a:t>Safe Mode</a:t>
                      </a:r>
                      <a:endParaRPr lang="en-CA" sz="1100" dirty="0"/>
                    </a:p>
                  </a:txBody>
                  <a:tcPr/>
                </a:tc>
                <a:extLst>
                  <a:ext uri="{0D108BD9-81ED-4DB2-BD59-A6C34878D82A}">
                    <a16:rowId xmlns:a16="http://schemas.microsoft.com/office/drawing/2014/main" val="2515448396"/>
                  </a:ext>
                </a:extLst>
              </a:tr>
              <a:tr h="581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Safe</a:t>
                      </a:r>
                      <a:endParaRPr lang="en-CA" sz="1100" dirty="0"/>
                    </a:p>
                    <a:p>
                      <a:endParaRPr lang="en-CA" sz="1100" dirty="0"/>
                    </a:p>
                  </a:txBody>
                  <a:tcPr/>
                </a:tc>
                <a:tc>
                  <a:txBody>
                    <a:bodyPr/>
                    <a:lstStyle/>
                    <a:p>
                      <a:r>
                        <a:rPr lang="en-US" sz="1100" dirty="0"/>
                        <a:t>Any</a:t>
                      </a:r>
                      <a:endParaRPr lang="en-CA" sz="1100" dirty="0"/>
                    </a:p>
                  </a:txBody>
                  <a:tcPr/>
                </a:tc>
                <a:tc>
                  <a:txBody>
                    <a:bodyPr/>
                    <a:lstStyle/>
                    <a:p>
                      <a:r>
                        <a:rPr lang="en-US" sz="1100" dirty="0"/>
                        <a:t>Reboots on board computer</a:t>
                      </a:r>
                      <a:endParaRPr lang="en-CA" sz="1100" dirty="0"/>
                    </a:p>
                  </a:txBody>
                  <a:tcPr/>
                </a:tc>
                <a:tc>
                  <a:txBody>
                    <a:bodyPr/>
                    <a:lstStyle/>
                    <a:p>
                      <a:r>
                        <a:rPr lang="en-US" sz="1100" dirty="0"/>
                        <a:t>Detumble</a:t>
                      </a:r>
                      <a:endParaRPr lang="en-CA" sz="1100" dirty="0"/>
                    </a:p>
                  </a:txBody>
                  <a:tcPr/>
                </a:tc>
                <a:extLst>
                  <a:ext uri="{0D108BD9-81ED-4DB2-BD59-A6C34878D82A}">
                    <a16:rowId xmlns:a16="http://schemas.microsoft.com/office/drawing/2014/main" val="1297125421"/>
                  </a:ext>
                </a:extLst>
              </a:tr>
              <a:tr h="505018">
                <a:tc>
                  <a:txBody>
                    <a:bodyPr/>
                    <a:lstStyle/>
                    <a:p>
                      <a:r>
                        <a:rPr lang="en-US" sz="1100" dirty="0"/>
                        <a:t>Detumble</a:t>
                      </a:r>
                      <a:endParaRPr lang="en-CA" sz="1100" dirty="0"/>
                    </a:p>
                  </a:txBody>
                  <a:tcPr/>
                </a:tc>
                <a:tc>
                  <a:txBody>
                    <a:bodyPr/>
                    <a:lstStyle/>
                    <a:p>
                      <a:r>
                        <a:rPr lang="en-US" sz="1100" dirty="0"/>
                        <a:t>Safe</a:t>
                      </a:r>
                      <a:endParaRPr lang="en-CA" sz="1100" dirty="0"/>
                    </a:p>
                  </a:txBody>
                  <a:tcPr/>
                </a:tc>
                <a:tc>
                  <a:txBody>
                    <a:bodyPr/>
                    <a:lstStyle/>
                    <a:p>
                      <a:r>
                        <a:rPr lang="en-US" sz="1100" dirty="0"/>
                        <a:t>Identifies current rotation rate and then reduces rate to point solar panels towards sun</a:t>
                      </a:r>
                      <a:endParaRPr lang="en-CA" sz="1100" dirty="0"/>
                    </a:p>
                  </a:txBody>
                  <a:tcPr/>
                </a:tc>
                <a:tc>
                  <a:txBody>
                    <a:bodyPr/>
                    <a:lstStyle/>
                    <a:p>
                      <a:r>
                        <a:rPr lang="en-US" sz="1100" dirty="0"/>
                        <a:t>Nominal, Safe</a:t>
                      </a:r>
                      <a:endParaRPr lang="en-CA" sz="1100" dirty="0"/>
                    </a:p>
                  </a:txBody>
                  <a:tcPr/>
                </a:tc>
                <a:extLst>
                  <a:ext uri="{0D108BD9-81ED-4DB2-BD59-A6C34878D82A}">
                    <a16:rowId xmlns:a16="http://schemas.microsoft.com/office/drawing/2014/main" val="1339305117"/>
                  </a:ext>
                </a:extLst>
              </a:tr>
              <a:tr h="745826">
                <a:tc>
                  <a:txBody>
                    <a:bodyPr/>
                    <a:lstStyle/>
                    <a:p>
                      <a:r>
                        <a:rPr lang="en-US" sz="1100" dirty="0"/>
                        <a:t>Nominal</a:t>
                      </a:r>
                      <a:endParaRPr lang="en-CA" sz="1100" dirty="0"/>
                    </a:p>
                  </a:txBody>
                  <a:tcPr/>
                </a:tc>
                <a:tc>
                  <a:txBody>
                    <a:bodyPr/>
                    <a:lstStyle/>
                    <a:p>
                      <a:r>
                        <a:rPr lang="en-US" sz="1100" dirty="0"/>
                        <a:t>Detumble, Imaging, Transmission, Eclipse</a:t>
                      </a:r>
                      <a:endParaRPr lang="en-CA" sz="1100" dirty="0"/>
                    </a:p>
                  </a:txBody>
                  <a:tcPr/>
                </a:tc>
                <a:tc>
                  <a:txBody>
                    <a:bodyPr/>
                    <a:lstStyle/>
                    <a:p>
                      <a:r>
                        <a:rPr lang="en-US" sz="1100" dirty="0"/>
                        <a:t>Controlled attitude, charging batteries, processing time-tagged queue</a:t>
                      </a:r>
                      <a:endParaRPr lang="en-CA" sz="1100" dirty="0"/>
                    </a:p>
                  </a:txBody>
                  <a:tcPr/>
                </a:tc>
                <a:tc>
                  <a:txBody>
                    <a:bodyPr/>
                    <a:lstStyle/>
                    <a:p>
                      <a:r>
                        <a:rPr lang="en-US" sz="1100" dirty="0"/>
                        <a:t>Imaging, Transmission, Eclipse, Safe</a:t>
                      </a:r>
                      <a:endParaRPr lang="en-CA" sz="1100" dirty="0"/>
                    </a:p>
                  </a:txBody>
                  <a:tcPr/>
                </a:tc>
                <a:extLst>
                  <a:ext uri="{0D108BD9-81ED-4DB2-BD59-A6C34878D82A}">
                    <a16:rowId xmlns:a16="http://schemas.microsoft.com/office/drawing/2014/main" val="2258567292"/>
                  </a:ext>
                </a:extLst>
              </a:tr>
              <a:tr h="581744">
                <a:tc>
                  <a:txBody>
                    <a:bodyPr/>
                    <a:lstStyle/>
                    <a:p>
                      <a:r>
                        <a:rPr lang="en-US" sz="1100" dirty="0"/>
                        <a:t>Imaging</a:t>
                      </a:r>
                    </a:p>
                  </a:txBody>
                  <a:tcPr/>
                </a:tc>
                <a:tc>
                  <a:txBody>
                    <a:bodyPr/>
                    <a:lstStyle/>
                    <a:p>
                      <a:r>
                        <a:rPr lang="en-US" sz="1100" dirty="0"/>
                        <a:t>Nominal</a:t>
                      </a:r>
                    </a:p>
                  </a:txBody>
                  <a:tcPr/>
                </a:tc>
                <a:tc>
                  <a:txBody>
                    <a:bodyPr/>
                    <a:lstStyle/>
                    <a:p>
                      <a:r>
                        <a:rPr lang="en-US" sz="1100" dirty="0"/>
                        <a:t>Switches on cameras, takes images as requested, facilitates data transfer from camera memory to OBC, draws power from battery</a:t>
                      </a:r>
                      <a:endParaRPr lang="en-CA" sz="1100" dirty="0"/>
                    </a:p>
                  </a:txBody>
                  <a:tcPr/>
                </a:tc>
                <a:tc>
                  <a:txBody>
                    <a:bodyPr/>
                    <a:lstStyle/>
                    <a:p>
                      <a:r>
                        <a:rPr lang="en-US" sz="1100" dirty="0"/>
                        <a:t>Nominal, Safe</a:t>
                      </a:r>
                      <a:endParaRPr lang="en-CA" sz="1100" dirty="0"/>
                    </a:p>
                  </a:txBody>
                  <a:tcPr/>
                </a:tc>
                <a:extLst>
                  <a:ext uri="{0D108BD9-81ED-4DB2-BD59-A6C34878D82A}">
                    <a16:rowId xmlns:a16="http://schemas.microsoft.com/office/drawing/2014/main" val="8113264"/>
                  </a:ext>
                </a:extLst>
              </a:tr>
              <a:tr h="505018">
                <a:tc>
                  <a:txBody>
                    <a:bodyPr/>
                    <a:lstStyle/>
                    <a:p>
                      <a:r>
                        <a:rPr lang="en-US" sz="1100" dirty="0"/>
                        <a:t>Transmission</a:t>
                      </a:r>
                      <a:endParaRPr lang="en-CA"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Nominal</a:t>
                      </a:r>
                    </a:p>
                    <a:p>
                      <a:endParaRPr lang="en-CA" sz="1100" dirty="0"/>
                    </a:p>
                  </a:txBody>
                  <a:tcPr/>
                </a:tc>
                <a:tc>
                  <a:txBody>
                    <a:bodyPr/>
                    <a:lstStyle/>
                    <a:p>
                      <a:r>
                        <a:rPr lang="en-US" sz="1100" dirty="0"/>
                        <a:t>Draws power from battery to transmit to ground</a:t>
                      </a:r>
                      <a:endParaRPr lang="en-CA"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Nominal, Safe</a:t>
                      </a:r>
                      <a:endParaRPr lang="en-CA" sz="1100" dirty="0"/>
                    </a:p>
                    <a:p>
                      <a:endParaRPr lang="en-CA" sz="1100" dirty="0"/>
                    </a:p>
                  </a:txBody>
                  <a:tcPr/>
                </a:tc>
                <a:extLst>
                  <a:ext uri="{0D108BD9-81ED-4DB2-BD59-A6C34878D82A}">
                    <a16:rowId xmlns:a16="http://schemas.microsoft.com/office/drawing/2014/main" val="250147074"/>
                  </a:ext>
                </a:extLst>
              </a:tr>
              <a:tr h="505018">
                <a:tc>
                  <a:txBody>
                    <a:bodyPr/>
                    <a:lstStyle/>
                    <a:p>
                      <a:r>
                        <a:rPr lang="en-US" sz="1100" dirty="0"/>
                        <a:t>Eclipse</a:t>
                      </a:r>
                      <a:endParaRPr lang="en-CA"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Nominal</a:t>
                      </a:r>
                    </a:p>
                    <a:p>
                      <a:endParaRPr lang="en-CA" sz="1100" dirty="0"/>
                    </a:p>
                  </a:txBody>
                  <a:tcPr/>
                </a:tc>
                <a:tc>
                  <a:txBody>
                    <a:bodyPr/>
                    <a:lstStyle/>
                    <a:p>
                      <a:r>
                        <a:rPr lang="en-US" sz="1100" dirty="0"/>
                        <a:t>Reduced power consumption, draws power from battery</a:t>
                      </a:r>
                      <a:endParaRPr lang="en-CA"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Nominal, Safe</a:t>
                      </a:r>
                      <a:endParaRPr lang="en-CA" sz="1100" dirty="0"/>
                    </a:p>
                    <a:p>
                      <a:endParaRPr lang="en-CA" sz="1100" dirty="0"/>
                    </a:p>
                  </a:txBody>
                  <a:tcPr/>
                </a:tc>
                <a:extLst>
                  <a:ext uri="{0D108BD9-81ED-4DB2-BD59-A6C34878D82A}">
                    <a16:rowId xmlns:a16="http://schemas.microsoft.com/office/drawing/2014/main" val="3587668737"/>
                  </a:ext>
                </a:extLst>
              </a:tr>
            </a:tbl>
          </a:graphicData>
        </a:graphic>
      </p:graphicFrame>
      <p:sp>
        <p:nvSpPr>
          <p:cNvPr id="4" name="Slide Number Placeholder 3">
            <a:extLst>
              <a:ext uri="{FF2B5EF4-FFF2-40B4-BE49-F238E27FC236}">
                <a16:creationId xmlns:a16="http://schemas.microsoft.com/office/drawing/2014/main" id="{72AEBF72-2360-4134-ABDC-C09CCBD69037}"/>
              </a:ext>
            </a:extLst>
          </p:cNvPr>
          <p:cNvSpPr>
            <a:spLocks noGrp="1"/>
          </p:cNvSpPr>
          <p:nvPr>
            <p:ph type="sldNum" sz="quarter" idx="11"/>
          </p:nvPr>
        </p:nvSpPr>
        <p:spPr/>
        <p:txBody>
          <a:bodyPr/>
          <a:lstStyle/>
          <a:p>
            <a:fld id="{1353CB71-703C-495B-86EC-238C102AF19B}" type="slidenum">
              <a:rPr lang="en-US" smtClean="0"/>
              <a:pPr/>
              <a:t>10</a:t>
            </a:fld>
            <a:r>
              <a:rPr lang="en-US"/>
              <a:t>   |</a:t>
            </a:r>
            <a:endParaRPr lang="en-US" dirty="0"/>
          </a:p>
        </p:txBody>
      </p:sp>
    </p:spTree>
    <p:extLst>
      <p:ext uri="{BB962C8B-B14F-4D97-AF65-F5344CB8AC3E}">
        <p14:creationId xmlns:p14="http://schemas.microsoft.com/office/powerpoint/2010/main" val="4133691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Jumper pins</a:t>
            </a:r>
          </a:p>
        </p:txBody>
      </p:sp>
      <p:sp>
        <p:nvSpPr>
          <p:cNvPr id="3" name="Content Placeholder 2"/>
          <p:cNvSpPr>
            <a:spLocks noGrp="1"/>
          </p:cNvSpPr>
          <p:nvPr>
            <p:ph sz="quarter" idx="12"/>
          </p:nvPr>
        </p:nvSpPr>
        <p:spPr/>
        <p:txBody>
          <a:bodyPr>
            <a:normAutofit/>
          </a:bodyPr>
          <a:lstStyle/>
          <a:p>
            <a:r>
              <a:rPr lang="en-US" dirty="0"/>
              <a:t>The JMP1 and JMP2 connectors of the Endurosat EPS will be exposed via connectors on the solar panels, and provide additional functionality.</a:t>
            </a:r>
          </a:p>
          <a:p>
            <a:r>
              <a:rPr lang="en-US" dirty="0"/>
              <a:t>The JMP1 connector will – when a closed circuit between the pins is formed – disable the self-locking functionality of the EPS, allowing it the Cubesat to power off when the RBF pin is inserted (whereas if JMP1 is not connected, it will not power off if the RBF pin is inserted).</a:t>
            </a:r>
          </a:p>
        </p:txBody>
      </p:sp>
      <p:sp>
        <p:nvSpPr>
          <p:cNvPr id="4" name="Slide Number Placeholder 3"/>
          <p:cNvSpPr>
            <a:spLocks noGrp="1"/>
          </p:cNvSpPr>
          <p:nvPr>
            <p:ph type="sldNum" sz="quarter" idx="11"/>
          </p:nvPr>
        </p:nvSpPr>
        <p:spPr/>
        <p:txBody>
          <a:bodyPr/>
          <a:lstStyle/>
          <a:p>
            <a:fld id="{1353CB71-703C-495B-86EC-238C102AF19B}" type="slidenum">
              <a:rPr lang="en-US" smtClean="0"/>
              <a:pPr/>
              <a:t>100</a:t>
            </a:fld>
            <a:r>
              <a:rPr lang="en-US"/>
              <a:t>   |</a:t>
            </a:r>
            <a:endParaRPr lang="en-US" dirty="0"/>
          </a:p>
        </p:txBody>
      </p:sp>
    </p:spTree>
    <p:extLst>
      <p:ext uri="{BB962C8B-B14F-4D97-AF65-F5344CB8AC3E}">
        <p14:creationId xmlns:p14="http://schemas.microsoft.com/office/powerpoint/2010/main" val="8082875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Jumper pins</a:t>
            </a:r>
          </a:p>
        </p:txBody>
      </p:sp>
      <p:sp>
        <p:nvSpPr>
          <p:cNvPr id="3" name="Content Placeholder 2"/>
          <p:cNvSpPr>
            <a:spLocks noGrp="1"/>
          </p:cNvSpPr>
          <p:nvPr>
            <p:ph sz="quarter" idx="12"/>
          </p:nvPr>
        </p:nvSpPr>
        <p:spPr/>
        <p:txBody>
          <a:bodyPr/>
          <a:lstStyle/>
          <a:p>
            <a:r>
              <a:rPr lang="en-US" dirty="0"/>
              <a:t>The JMP2 connector – when a closed circuit is formed between the pins – will allow for the batteries of the EPS to be charged via the EPS USB connector.</a:t>
            </a:r>
          </a:p>
          <a:p>
            <a:r>
              <a:rPr lang="en-US" dirty="0"/>
              <a:t>The EPS USB connector is exposed via the solar panels, and can be used for monitoring and control of the EPS, and charging the batteries when the JMP2 pins are connected together.</a:t>
            </a:r>
          </a:p>
        </p:txBody>
      </p:sp>
      <p:sp>
        <p:nvSpPr>
          <p:cNvPr id="4" name="Slide Number Placeholder 3"/>
          <p:cNvSpPr>
            <a:spLocks noGrp="1"/>
          </p:cNvSpPr>
          <p:nvPr>
            <p:ph type="sldNum" sz="quarter" idx="11"/>
          </p:nvPr>
        </p:nvSpPr>
        <p:spPr/>
        <p:txBody>
          <a:bodyPr/>
          <a:lstStyle/>
          <a:p>
            <a:fld id="{1353CB71-703C-495B-86EC-238C102AF19B}" type="slidenum">
              <a:rPr lang="en-US" smtClean="0"/>
              <a:pPr/>
              <a:t>101</a:t>
            </a:fld>
            <a:r>
              <a:rPr lang="en-US"/>
              <a:t>   |</a:t>
            </a:r>
            <a:endParaRPr lang="en-US" dirty="0"/>
          </a:p>
        </p:txBody>
      </p:sp>
    </p:spTree>
    <p:extLst>
      <p:ext uri="{BB962C8B-B14F-4D97-AF65-F5344CB8AC3E}">
        <p14:creationId xmlns:p14="http://schemas.microsoft.com/office/powerpoint/2010/main" val="2176260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Power generation subsystems – Solar cell layout</a:t>
            </a:r>
          </a:p>
        </p:txBody>
      </p:sp>
      <p:sp>
        <p:nvSpPr>
          <p:cNvPr id="3" name="Content Placeholder 2"/>
          <p:cNvSpPr>
            <a:spLocks noGrp="1"/>
          </p:cNvSpPr>
          <p:nvPr>
            <p:ph sz="quarter" idx="12"/>
          </p:nvPr>
        </p:nvSpPr>
        <p:spPr/>
        <p:txBody>
          <a:bodyPr>
            <a:normAutofit/>
          </a:bodyPr>
          <a:lstStyle/>
          <a:p>
            <a:r>
              <a:rPr lang="en-US" dirty="0"/>
              <a:t>The solar cells selected are AZUR SPACE 3G30A solar cell assemblies.</a:t>
            </a:r>
          </a:p>
          <a:p>
            <a:r>
              <a:rPr lang="en-US" dirty="0"/>
              <a:t>4 solar cells will be used per panel, and with a collection of 4 panels, a total of 16 solar cells will be used.</a:t>
            </a:r>
          </a:p>
        </p:txBody>
      </p:sp>
      <p:sp>
        <p:nvSpPr>
          <p:cNvPr id="4" name="Slide Number Placeholder 3"/>
          <p:cNvSpPr>
            <a:spLocks noGrp="1"/>
          </p:cNvSpPr>
          <p:nvPr>
            <p:ph type="sldNum" sz="quarter" idx="11"/>
          </p:nvPr>
        </p:nvSpPr>
        <p:spPr/>
        <p:txBody>
          <a:bodyPr/>
          <a:lstStyle/>
          <a:p>
            <a:fld id="{1353CB71-703C-495B-86EC-238C102AF19B}" type="slidenum">
              <a:rPr lang="en-US" smtClean="0"/>
              <a:pPr/>
              <a:t>102</a:t>
            </a:fld>
            <a:r>
              <a:rPr lang="en-US"/>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594" y="3439539"/>
            <a:ext cx="2803399" cy="3270632"/>
          </a:xfrm>
          <a:prstGeom prst="rect">
            <a:avLst/>
          </a:prstGeom>
        </p:spPr>
      </p:pic>
    </p:spTree>
    <p:extLst>
      <p:ext uri="{BB962C8B-B14F-4D97-AF65-F5344CB8AC3E}">
        <p14:creationId xmlns:p14="http://schemas.microsoft.com/office/powerpoint/2010/main" val="131076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2558-38B2-4752-8B60-2DB2012550DC}"/>
              </a:ext>
            </a:extLst>
          </p:cNvPr>
          <p:cNvSpPr>
            <a:spLocks noGrp="1"/>
          </p:cNvSpPr>
          <p:nvPr>
            <p:ph type="title"/>
          </p:nvPr>
        </p:nvSpPr>
        <p:spPr/>
        <p:txBody>
          <a:bodyPr/>
          <a:lstStyle/>
          <a:p>
            <a:r>
              <a:rPr lang="en-US" dirty="0"/>
              <a:t>Solar Panel Assembly: Mounting Components</a:t>
            </a:r>
            <a:endParaRPr lang="en-CA" dirty="0"/>
          </a:p>
        </p:txBody>
      </p:sp>
      <p:sp>
        <p:nvSpPr>
          <p:cNvPr id="3" name="Content Placeholder 2">
            <a:extLst>
              <a:ext uri="{FF2B5EF4-FFF2-40B4-BE49-F238E27FC236}">
                <a16:creationId xmlns:a16="http://schemas.microsoft.com/office/drawing/2014/main" id="{058B3476-BBFA-48C4-9B0F-509CCFA4FEC4}"/>
              </a:ext>
            </a:extLst>
          </p:cNvPr>
          <p:cNvSpPr>
            <a:spLocks noGrp="1"/>
          </p:cNvSpPr>
          <p:nvPr>
            <p:ph sz="quarter" idx="12"/>
          </p:nvPr>
        </p:nvSpPr>
        <p:spPr/>
        <p:txBody>
          <a:bodyPr>
            <a:normAutofit fontScale="62500" lnSpcReduction="20000"/>
          </a:bodyPr>
          <a:lstStyle/>
          <a:p>
            <a:pPr lvl="0"/>
            <a:r>
              <a:rPr lang="en-US" dirty="0"/>
              <a:t>Electrical testing of all components should be performed and ensure they meet the standards specified in their respective datasheets.</a:t>
            </a:r>
            <a:endParaRPr lang="en-CA" dirty="0"/>
          </a:p>
          <a:p>
            <a:pPr lvl="0"/>
            <a:r>
              <a:rPr lang="en-US" dirty="0"/>
              <a:t>Examine the surface of the PCB for any defects in the panel surface.</a:t>
            </a:r>
            <a:endParaRPr lang="en-CA" dirty="0"/>
          </a:p>
          <a:p>
            <a:pPr lvl="0"/>
            <a:r>
              <a:rPr lang="en-US" dirty="0"/>
              <a:t>Clean the PCB and ensure it is free of debris.</a:t>
            </a:r>
            <a:endParaRPr lang="en-CA" dirty="0"/>
          </a:p>
          <a:p>
            <a:pPr lvl="0"/>
            <a:r>
              <a:rPr lang="en-US" dirty="0"/>
              <a:t>Insert any components that are to lie embedded in the PCB’s surface (USB connectors, RBF switch, etc.) and properly stake them to the PCB.</a:t>
            </a:r>
            <a:endParaRPr lang="en-CA" dirty="0"/>
          </a:p>
          <a:p>
            <a:pPr lvl="0"/>
            <a:r>
              <a:rPr lang="en-US" dirty="0"/>
              <a:t>Mount the photodiode base and antenna release to the PCB.</a:t>
            </a:r>
            <a:endParaRPr lang="en-CA" dirty="0"/>
          </a:p>
          <a:p>
            <a:pPr lvl="0"/>
            <a:r>
              <a:rPr lang="en-US" dirty="0"/>
              <a:t>Mount the appropriate electrical components to the PCB in their designated locations.</a:t>
            </a:r>
            <a:endParaRPr lang="en-CA" dirty="0"/>
          </a:p>
          <a:p>
            <a:pPr lvl="0"/>
            <a:r>
              <a:rPr lang="en-US" dirty="0"/>
              <a:t>Mount the appropriate connectors on the top and bottom sides of the PCB.</a:t>
            </a:r>
            <a:endParaRPr lang="en-CA" dirty="0"/>
          </a:p>
          <a:p>
            <a:pPr lvl="0"/>
            <a:r>
              <a:rPr lang="en-US" dirty="0"/>
              <a:t>Perform testing of all electrical components of the panel thus far (antenna release, sensors, bypasses, RBF switch, solar cell circuit), and ensure they are all working as intended.</a:t>
            </a:r>
            <a:endParaRPr lang="en-CA" dirty="0"/>
          </a:p>
          <a:p>
            <a:endParaRPr lang="en-CA" dirty="0"/>
          </a:p>
        </p:txBody>
      </p:sp>
      <p:sp>
        <p:nvSpPr>
          <p:cNvPr id="4" name="Slide Number Placeholder 3">
            <a:extLst>
              <a:ext uri="{FF2B5EF4-FFF2-40B4-BE49-F238E27FC236}">
                <a16:creationId xmlns:a16="http://schemas.microsoft.com/office/drawing/2014/main" id="{55D885D5-9519-457A-825B-A32803F19392}"/>
              </a:ext>
            </a:extLst>
          </p:cNvPr>
          <p:cNvSpPr>
            <a:spLocks noGrp="1"/>
          </p:cNvSpPr>
          <p:nvPr>
            <p:ph type="sldNum" sz="quarter" idx="11"/>
          </p:nvPr>
        </p:nvSpPr>
        <p:spPr/>
        <p:txBody>
          <a:bodyPr/>
          <a:lstStyle/>
          <a:p>
            <a:fld id="{1353CB71-703C-495B-86EC-238C102AF19B}" type="slidenum">
              <a:rPr lang="en-US" smtClean="0"/>
              <a:pPr/>
              <a:t>103</a:t>
            </a:fld>
            <a:r>
              <a:rPr lang="en-US"/>
              <a:t>   |</a:t>
            </a:r>
            <a:endParaRPr lang="en-US" dirty="0"/>
          </a:p>
        </p:txBody>
      </p:sp>
    </p:spTree>
    <p:extLst>
      <p:ext uri="{BB962C8B-B14F-4D97-AF65-F5344CB8AC3E}">
        <p14:creationId xmlns:p14="http://schemas.microsoft.com/office/powerpoint/2010/main" val="14316218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2558-38B2-4752-8B60-2DB2012550DC}"/>
              </a:ext>
            </a:extLst>
          </p:cNvPr>
          <p:cNvSpPr>
            <a:spLocks noGrp="1"/>
          </p:cNvSpPr>
          <p:nvPr>
            <p:ph type="title"/>
          </p:nvPr>
        </p:nvSpPr>
        <p:spPr/>
        <p:txBody>
          <a:bodyPr/>
          <a:lstStyle/>
          <a:p>
            <a:r>
              <a:rPr lang="en-US" dirty="0"/>
              <a:t>Solar Panel Assembly: Preparing the Solar Cells</a:t>
            </a:r>
            <a:endParaRPr lang="en-CA" dirty="0"/>
          </a:p>
        </p:txBody>
      </p:sp>
      <p:sp>
        <p:nvSpPr>
          <p:cNvPr id="3" name="Content Placeholder 2">
            <a:extLst>
              <a:ext uri="{FF2B5EF4-FFF2-40B4-BE49-F238E27FC236}">
                <a16:creationId xmlns:a16="http://schemas.microsoft.com/office/drawing/2014/main" id="{058B3476-BBFA-48C4-9B0F-509CCFA4FEC4}"/>
              </a:ext>
            </a:extLst>
          </p:cNvPr>
          <p:cNvSpPr>
            <a:spLocks noGrp="1"/>
          </p:cNvSpPr>
          <p:nvPr>
            <p:ph sz="quarter" idx="12"/>
          </p:nvPr>
        </p:nvSpPr>
        <p:spPr/>
        <p:txBody>
          <a:bodyPr>
            <a:normAutofit fontScale="85000" lnSpcReduction="20000"/>
          </a:bodyPr>
          <a:lstStyle/>
          <a:p>
            <a:pPr lvl="0"/>
            <a:r>
              <a:rPr lang="en-US" dirty="0"/>
              <a:t>Inspect the solar cells for defects, cracks, stress marks etc. Set any such cells aside.</a:t>
            </a:r>
            <a:endParaRPr lang="en-CA" dirty="0"/>
          </a:p>
          <a:p>
            <a:pPr lvl="0"/>
            <a:r>
              <a:rPr lang="en-US" dirty="0"/>
              <a:t>Ensure the interconnects are flattened.</a:t>
            </a:r>
            <a:endParaRPr lang="en-CA" dirty="0"/>
          </a:p>
          <a:p>
            <a:pPr lvl="0"/>
            <a:r>
              <a:rPr lang="en-US" dirty="0"/>
              <a:t>Clean the cell and ensure it is free of debris.</a:t>
            </a:r>
            <a:endParaRPr lang="en-CA" dirty="0"/>
          </a:p>
          <a:p>
            <a:pPr lvl="0"/>
            <a:r>
              <a:rPr lang="en-US" dirty="0"/>
              <a:t>Prepare a strip of silver foil.</a:t>
            </a:r>
            <a:endParaRPr lang="en-CA" dirty="0"/>
          </a:p>
          <a:p>
            <a:pPr lvl="0"/>
            <a:r>
              <a:rPr lang="en-US" dirty="0"/>
              <a:t>Bond the strip to the designated location on the bottom-side of the cell (positive terminal) using silver epoxy. The strip should be exposed in the +Z direction of the solar cell.</a:t>
            </a:r>
            <a:endParaRPr lang="en-CA" dirty="0"/>
          </a:p>
          <a:p>
            <a:pPr lvl="0"/>
            <a:r>
              <a:rPr lang="en-US" dirty="0"/>
              <a:t>Allow it to cure at 80°C for 3 hours.</a:t>
            </a:r>
            <a:endParaRPr lang="en-CA" dirty="0"/>
          </a:p>
          <a:p>
            <a:pPr lvl="0"/>
            <a:r>
              <a:rPr lang="en-US" dirty="0"/>
              <a:t>Modify (cut or bend in a triangle shape) the connectors and silver foil to the appropriate lengths as required by the PCB solder points.</a:t>
            </a:r>
            <a:endParaRPr lang="en-CA" dirty="0"/>
          </a:p>
          <a:p>
            <a:endParaRPr lang="en-CA" dirty="0"/>
          </a:p>
        </p:txBody>
      </p:sp>
      <p:sp>
        <p:nvSpPr>
          <p:cNvPr id="4" name="Slide Number Placeholder 3">
            <a:extLst>
              <a:ext uri="{FF2B5EF4-FFF2-40B4-BE49-F238E27FC236}">
                <a16:creationId xmlns:a16="http://schemas.microsoft.com/office/drawing/2014/main" id="{55D885D5-9519-457A-825B-A32803F19392}"/>
              </a:ext>
            </a:extLst>
          </p:cNvPr>
          <p:cNvSpPr>
            <a:spLocks noGrp="1"/>
          </p:cNvSpPr>
          <p:nvPr>
            <p:ph type="sldNum" sz="quarter" idx="11"/>
          </p:nvPr>
        </p:nvSpPr>
        <p:spPr/>
        <p:txBody>
          <a:bodyPr/>
          <a:lstStyle/>
          <a:p>
            <a:fld id="{1353CB71-703C-495B-86EC-238C102AF19B}" type="slidenum">
              <a:rPr lang="en-US" smtClean="0"/>
              <a:pPr/>
              <a:t>104</a:t>
            </a:fld>
            <a:r>
              <a:rPr lang="en-US"/>
              <a:t>   |</a:t>
            </a:r>
            <a:endParaRPr lang="en-US" dirty="0"/>
          </a:p>
        </p:txBody>
      </p:sp>
    </p:spTree>
    <p:extLst>
      <p:ext uri="{BB962C8B-B14F-4D97-AF65-F5344CB8AC3E}">
        <p14:creationId xmlns:p14="http://schemas.microsoft.com/office/powerpoint/2010/main" val="4062592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CFB6-F058-4CBA-958D-1CE08BE2AE09}"/>
              </a:ext>
            </a:extLst>
          </p:cNvPr>
          <p:cNvSpPr>
            <a:spLocks noGrp="1"/>
          </p:cNvSpPr>
          <p:nvPr>
            <p:ph type="title"/>
          </p:nvPr>
        </p:nvSpPr>
        <p:spPr/>
        <p:txBody>
          <a:bodyPr/>
          <a:lstStyle/>
          <a:p>
            <a:r>
              <a:rPr lang="en-US" dirty="0"/>
              <a:t>Solar Panel Assembly</a:t>
            </a:r>
            <a:endParaRPr lang="en-CA" dirty="0"/>
          </a:p>
        </p:txBody>
      </p:sp>
      <p:pic>
        <p:nvPicPr>
          <p:cNvPr id="6" name="Content Placeholder 5">
            <a:extLst>
              <a:ext uri="{FF2B5EF4-FFF2-40B4-BE49-F238E27FC236}">
                <a16:creationId xmlns:a16="http://schemas.microsoft.com/office/drawing/2014/main" id="{595EA419-94AB-4B82-A910-5D0ABBA7E042}"/>
              </a:ext>
            </a:extLst>
          </p:cNvPr>
          <p:cNvPicPr>
            <a:picLocks noGrp="1" noChangeAspect="1"/>
          </p:cNvPicPr>
          <p:nvPr>
            <p:ph sz="quarter" idx="12"/>
          </p:nvPr>
        </p:nvPicPr>
        <p:blipFill>
          <a:blip r:embed="rId2"/>
          <a:stretch>
            <a:fillRect/>
          </a:stretch>
        </p:blipFill>
        <p:spPr>
          <a:xfrm>
            <a:off x="2038666" y="1757643"/>
            <a:ext cx="5066667" cy="4485714"/>
          </a:xfrm>
          <a:prstGeom prst="rect">
            <a:avLst/>
          </a:prstGeom>
        </p:spPr>
      </p:pic>
      <p:sp>
        <p:nvSpPr>
          <p:cNvPr id="4" name="Slide Number Placeholder 3">
            <a:extLst>
              <a:ext uri="{FF2B5EF4-FFF2-40B4-BE49-F238E27FC236}">
                <a16:creationId xmlns:a16="http://schemas.microsoft.com/office/drawing/2014/main" id="{47541C45-53C9-4EA3-A595-5DB91D8026C1}"/>
              </a:ext>
            </a:extLst>
          </p:cNvPr>
          <p:cNvSpPr>
            <a:spLocks noGrp="1"/>
          </p:cNvSpPr>
          <p:nvPr>
            <p:ph type="sldNum" sz="quarter" idx="11"/>
          </p:nvPr>
        </p:nvSpPr>
        <p:spPr/>
        <p:txBody>
          <a:bodyPr/>
          <a:lstStyle/>
          <a:p>
            <a:fld id="{1353CB71-703C-495B-86EC-238C102AF19B}" type="slidenum">
              <a:rPr lang="en-US" smtClean="0"/>
              <a:pPr/>
              <a:t>105</a:t>
            </a:fld>
            <a:r>
              <a:rPr lang="en-US"/>
              <a:t>   |</a:t>
            </a:r>
            <a:endParaRPr lang="en-US" dirty="0"/>
          </a:p>
        </p:txBody>
      </p:sp>
    </p:spTree>
    <p:extLst>
      <p:ext uri="{BB962C8B-B14F-4D97-AF65-F5344CB8AC3E}">
        <p14:creationId xmlns:p14="http://schemas.microsoft.com/office/powerpoint/2010/main" val="13675336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E0F4-F40F-4E56-B108-D8921054D445}"/>
              </a:ext>
            </a:extLst>
          </p:cNvPr>
          <p:cNvSpPr>
            <a:spLocks noGrp="1"/>
          </p:cNvSpPr>
          <p:nvPr>
            <p:ph type="title"/>
          </p:nvPr>
        </p:nvSpPr>
        <p:spPr/>
        <p:txBody>
          <a:bodyPr/>
          <a:lstStyle/>
          <a:p>
            <a:r>
              <a:rPr lang="en-US" dirty="0"/>
              <a:t>Solar Panel Assembly: Laying Down Cells</a:t>
            </a:r>
            <a:endParaRPr lang="en-CA" dirty="0"/>
          </a:p>
        </p:txBody>
      </p:sp>
      <p:sp>
        <p:nvSpPr>
          <p:cNvPr id="3" name="Content Placeholder 2">
            <a:extLst>
              <a:ext uri="{FF2B5EF4-FFF2-40B4-BE49-F238E27FC236}">
                <a16:creationId xmlns:a16="http://schemas.microsoft.com/office/drawing/2014/main" id="{B1D691BC-7917-4447-B4A0-5391E7A3AF84}"/>
              </a:ext>
            </a:extLst>
          </p:cNvPr>
          <p:cNvSpPr>
            <a:spLocks noGrp="1"/>
          </p:cNvSpPr>
          <p:nvPr>
            <p:ph sz="quarter" idx="12"/>
          </p:nvPr>
        </p:nvSpPr>
        <p:spPr/>
        <p:txBody>
          <a:bodyPr>
            <a:normAutofit fontScale="62500" lnSpcReduction="20000"/>
          </a:bodyPr>
          <a:lstStyle/>
          <a:p>
            <a:pPr lvl="0"/>
            <a:r>
              <a:rPr lang="en-US" dirty="0"/>
              <a:t>Place the solar cell template on the </a:t>
            </a:r>
            <a:r>
              <a:rPr lang="en-US" dirty="0" err="1"/>
              <a:t>NuSil</a:t>
            </a:r>
            <a:r>
              <a:rPr lang="en-US" dirty="0"/>
              <a:t> tape, and cut around the template with the </a:t>
            </a:r>
            <a:r>
              <a:rPr lang="en-US" dirty="0" err="1"/>
              <a:t>Exacto</a:t>
            </a:r>
            <a:r>
              <a:rPr lang="en-US" dirty="0"/>
              <a:t> blade. Ensure there are no tears. The cutout should cover the entirety of the area given by the template. The template should also allow for venting space around the silver foil connector on the bottom-side of the cell as shown in Figure 28.</a:t>
            </a:r>
            <a:endParaRPr lang="en-CA" dirty="0"/>
          </a:p>
          <a:p>
            <a:pPr lvl="0"/>
            <a:r>
              <a:rPr lang="en-US" dirty="0"/>
              <a:t>Clean the surface of the PCB with solvent and flux remover to ensure there is no debris. Perform the final cleaning with isopropyl alcohol.</a:t>
            </a:r>
            <a:endParaRPr lang="en-CA" dirty="0"/>
          </a:p>
          <a:p>
            <a:pPr lvl="0"/>
            <a:r>
              <a:rPr lang="en-US" dirty="0"/>
              <a:t>Place the cutout of the </a:t>
            </a:r>
            <a:r>
              <a:rPr lang="en-US" dirty="0" err="1"/>
              <a:t>NuSil</a:t>
            </a:r>
            <a:r>
              <a:rPr lang="en-US" dirty="0"/>
              <a:t> tape over the marked position for the solar cell on the PCB to verify that it covers the entire area. </a:t>
            </a:r>
            <a:endParaRPr lang="en-CA" dirty="0"/>
          </a:p>
          <a:p>
            <a:pPr lvl="0"/>
            <a:r>
              <a:rPr lang="en-US" dirty="0"/>
              <a:t>Remove the covering on the </a:t>
            </a:r>
            <a:r>
              <a:rPr lang="en-US" dirty="0" err="1"/>
              <a:t>NuSil</a:t>
            </a:r>
            <a:r>
              <a:rPr lang="en-US" dirty="0"/>
              <a:t> tape that will be attached to the PCB.</a:t>
            </a:r>
            <a:endParaRPr lang="en-CA" dirty="0"/>
          </a:p>
          <a:p>
            <a:pPr lvl="0"/>
            <a:r>
              <a:rPr lang="en-US" dirty="0"/>
              <a:t>Apply the </a:t>
            </a:r>
            <a:r>
              <a:rPr lang="en-US" dirty="0" err="1"/>
              <a:t>NuSil</a:t>
            </a:r>
            <a:r>
              <a:rPr lang="en-US" dirty="0"/>
              <a:t> tape by allowing one tip of the tape to contact the board, then slowly rolling the rest down. Apply pressure to ensure no air is trapped underneath.</a:t>
            </a:r>
            <a:endParaRPr lang="en-CA" dirty="0"/>
          </a:p>
          <a:p>
            <a:pPr lvl="0"/>
            <a:r>
              <a:rPr lang="en-US" dirty="0"/>
              <a:t>Verify that the </a:t>
            </a:r>
            <a:r>
              <a:rPr lang="en-US" dirty="0" err="1"/>
              <a:t>NuSil</a:t>
            </a:r>
            <a:r>
              <a:rPr lang="en-US" dirty="0"/>
              <a:t> tape has been laid down properly. If not, remove it and clean the area, then repeat the application until correct.</a:t>
            </a:r>
            <a:endParaRPr lang="en-CA" dirty="0"/>
          </a:p>
          <a:p>
            <a:pPr lvl="0"/>
            <a:r>
              <a:rPr lang="en-US" dirty="0"/>
              <a:t>Clean the bottom of the solar cell (positive terminal) with isopropyl alcohol and ensure no debris remains.</a:t>
            </a:r>
            <a:endParaRPr lang="en-CA" dirty="0"/>
          </a:p>
        </p:txBody>
      </p:sp>
      <p:sp>
        <p:nvSpPr>
          <p:cNvPr id="4" name="Slide Number Placeholder 3">
            <a:extLst>
              <a:ext uri="{FF2B5EF4-FFF2-40B4-BE49-F238E27FC236}">
                <a16:creationId xmlns:a16="http://schemas.microsoft.com/office/drawing/2014/main" id="{898DBF54-4C7F-4233-BAF6-E70EC7329C1C}"/>
              </a:ext>
            </a:extLst>
          </p:cNvPr>
          <p:cNvSpPr>
            <a:spLocks noGrp="1"/>
          </p:cNvSpPr>
          <p:nvPr>
            <p:ph type="sldNum" sz="quarter" idx="11"/>
          </p:nvPr>
        </p:nvSpPr>
        <p:spPr/>
        <p:txBody>
          <a:bodyPr/>
          <a:lstStyle/>
          <a:p>
            <a:fld id="{1353CB71-703C-495B-86EC-238C102AF19B}" type="slidenum">
              <a:rPr lang="en-US" smtClean="0"/>
              <a:pPr/>
              <a:t>106</a:t>
            </a:fld>
            <a:r>
              <a:rPr lang="en-US"/>
              <a:t>   |</a:t>
            </a:r>
            <a:endParaRPr lang="en-US" dirty="0"/>
          </a:p>
        </p:txBody>
      </p:sp>
    </p:spTree>
    <p:extLst>
      <p:ext uri="{BB962C8B-B14F-4D97-AF65-F5344CB8AC3E}">
        <p14:creationId xmlns:p14="http://schemas.microsoft.com/office/powerpoint/2010/main" val="2310158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385D-EA54-42CB-8BB4-1EE84F30BFBF}"/>
              </a:ext>
            </a:extLst>
          </p:cNvPr>
          <p:cNvSpPr>
            <a:spLocks noGrp="1"/>
          </p:cNvSpPr>
          <p:nvPr>
            <p:ph type="title"/>
          </p:nvPr>
        </p:nvSpPr>
        <p:spPr/>
        <p:txBody>
          <a:bodyPr/>
          <a:lstStyle/>
          <a:p>
            <a:r>
              <a:rPr lang="en-US" dirty="0"/>
              <a:t>Solar Panel Assembly: Laying Down Cells</a:t>
            </a:r>
            <a:endParaRPr lang="en-CA" dirty="0"/>
          </a:p>
        </p:txBody>
      </p:sp>
      <p:sp>
        <p:nvSpPr>
          <p:cNvPr id="3" name="Content Placeholder 2">
            <a:extLst>
              <a:ext uri="{FF2B5EF4-FFF2-40B4-BE49-F238E27FC236}">
                <a16:creationId xmlns:a16="http://schemas.microsoft.com/office/drawing/2014/main" id="{BE33176B-54BA-4789-B656-CCF044ED8F6A}"/>
              </a:ext>
            </a:extLst>
          </p:cNvPr>
          <p:cNvSpPr>
            <a:spLocks noGrp="1"/>
          </p:cNvSpPr>
          <p:nvPr>
            <p:ph sz="quarter" idx="12"/>
          </p:nvPr>
        </p:nvSpPr>
        <p:spPr/>
        <p:txBody>
          <a:bodyPr>
            <a:normAutofit fontScale="70000" lnSpcReduction="20000"/>
          </a:bodyPr>
          <a:lstStyle/>
          <a:p>
            <a:pPr lvl="0"/>
            <a:r>
              <a:rPr lang="en-US" dirty="0"/>
              <a:t>Remove the top covering of the </a:t>
            </a:r>
            <a:r>
              <a:rPr lang="en-US" dirty="0" err="1"/>
              <a:t>NuSil</a:t>
            </a:r>
            <a:r>
              <a:rPr lang="en-US" dirty="0"/>
              <a:t> tape to expose the adhesive.</a:t>
            </a:r>
            <a:endParaRPr lang="en-CA" dirty="0"/>
          </a:p>
          <a:p>
            <a:pPr lvl="0"/>
            <a:r>
              <a:rPr lang="en-US" dirty="0"/>
              <a:t>Allow one tip of the solar cell to contact the adhesive, and slowly lay the cell down to avoid the trapping of air, while NOT applying pressure. Ensure that the cell is properly lined up before attempting, as it cannot be removed afterwards.</a:t>
            </a:r>
            <a:endParaRPr lang="en-CA" dirty="0"/>
          </a:p>
          <a:p>
            <a:pPr lvl="0"/>
            <a:r>
              <a:rPr lang="en-US" dirty="0"/>
              <a:t>Starting at the end initially attached, use a credit card-like material to apply pressure and move towards the other side to attempt to remove any trapped air.</a:t>
            </a:r>
            <a:endParaRPr lang="en-CA" dirty="0"/>
          </a:p>
          <a:p>
            <a:pPr lvl="0"/>
            <a:r>
              <a:rPr lang="en-US" dirty="0"/>
              <a:t>Inspect the bond to ensure it is complete and that there are no air bubbles present.</a:t>
            </a:r>
            <a:endParaRPr lang="en-CA" dirty="0"/>
          </a:p>
          <a:p>
            <a:pPr lvl="0"/>
            <a:r>
              <a:rPr lang="en-US" dirty="0"/>
              <a:t>Trim any excess </a:t>
            </a:r>
            <a:r>
              <a:rPr lang="en-US" dirty="0" err="1"/>
              <a:t>NuSil</a:t>
            </a:r>
            <a:r>
              <a:rPr lang="en-US" dirty="0"/>
              <a:t> tape with the </a:t>
            </a:r>
            <a:r>
              <a:rPr lang="en-US" dirty="0" err="1"/>
              <a:t>Exacto</a:t>
            </a:r>
            <a:r>
              <a:rPr lang="en-US" dirty="0"/>
              <a:t> blade.</a:t>
            </a:r>
            <a:endParaRPr lang="en-CA" dirty="0"/>
          </a:p>
          <a:p>
            <a:pPr lvl="0"/>
            <a:r>
              <a:rPr lang="en-US" dirty="0"/>
              <a:t>Repeat for the remainder of the solar cells.</a:t>
            </a:r>
            <a:endParaRPr lang="en-CA" dirty="0"/>
          </a:p>
          <a:p>
            <a:pPr lvl="0"/>
            <a:r>
              <a:rPr lang="en-US" dirty="0"/>
              <a:t>Upon application of the final cell, perform testing to ensure the energy output of the solar panel meets the specified values.</a:t>
            </a:r>
            <a:endParaRPr lang="en-CA" dirty="0"/>
          </a:p>
          <a:p>
            <a:endParaRPr lang="en-CA" dirty="0"/>
          </a:p>
        </p:txBody>
      </p:sp>
      <p:sp>
        <p:nvSpPr>
          <p:cNvPr id="4" name="Slide Number Placeholder 3">
            <a:extLst>
              <a:ext uri="{FF2B5EF4-FFF2-40B4-BE49-F238E27FC236}">
                <a16:creationId xmlns:a16="http://schemas.microsoft.com/office/drawing/2014/main" id="{1E6AA170-4D71-432E-93AE-D4609AD5FFB7}"/>
              </a:ext>
            </a:extLst>
          </p:cNvPr>
          <p:cNvSpPr>
            <a:spLocks noGrp="1"/>
          </p:cNvSpPr>
          <p:nvPr>
            <p:ph type="sldNum" sz="quarter" idx="11"/>
          </p:nvPr>
        </p:nvSpPr>
        <p:spPr/>
        <p:txBody>
          <a:bodyPr/>
          <a:lstStyle/>
          <a:p>
            <a:fld id="{1353CB71-703C-495B-86EC-238C102AF19B}" type="slidenum">
              <a:rPr lang="en-US" smtClean="0"/>
              <a:pPr/>
              <a:t>107</a:t>
            </a:fld>
            <a:r>
              <a:rPr lang="en-US"/>
              <a:t>   |</a:t>
            </a:r>
            <a:endParaRPr lang="en-US" dirty="0"/>
          </a:p>
        </p:txBody>
      </p:sp>
    </p:spTree>
    <p:extLst>
      <p:ext uri="{BB962C8B-B14F-4D97-AF65-F5344CB8AC3E}">
        <p14:creationId xmlns:p14="http://schemas.microsoft.com/office/powerpoint/2010/main" val="12429652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Test plan and test specifications</a:t>
            </a:r>
          </a:p>
        </p:txBody>
      </p:sp>
      <p:sp>
        <p:nvSpPr>
          <p:cNvPr id="3" name="Content Placeholder 2"/>
          <p:cNvSpPr>
            <a:spLocks noGrp="1"/>
          </p:cNvSpPr>
          <p:nvPr>
            <p:ph sz="quarter" idx="12"/>
          </p:nvPr>
        </p:nvSpPr>
        <p:spPr/>
        <p:txBody>
          <a:bodyPr>
            <a:normAutofit lnSpcReduction="10000"/>
          </a:bodyPr>
          <a:lstStyle/>
          <a:p>
            <a:r>
              <a:rPr lang="en-CA" dirty="0">
                <a:solidFill>
                  <a:schemeClr val="tx2"/>
                </a:solidFill>
              </a:rPr>
              <a:t>Develop the test plan and test specifications of the electrical subsystems</a:t>
            </a:r>
          </a:p>
          <a:p>
            <a:r>
              <a:rPr lang="en-US" dirty="0">
                <a:solidFill>
                  <a:schemeClr val="tx2"/>
                </a:solidFill>
              </a:rPr>
              <a:t>Testing plans in place for the solar panels as they are built. Their final tests are ensuring sensor circuits work as expected, and that it produces the specified max power under a known intensity.</a:t>
            </a:r>
          </a:p>
          <a:p>
            <a:r>
              <a:rPr lang="en-US" dirty="0">
                <a:solidFill>
                  <a:schemeClr val="tx2"/>
                </a:solidFill>
              </a:rPr>
              <a:t>Other tests should include EPS/OBC USB bypass, EPS jumpers, self-lock disable, and charging. Also include accelerometers, since all of these are on the solar panels.</a:t>
            </a:r>
          </a:p>
        </p:txBody>
      </p:sp>
      <p:sp>
        <p:nvSpPr>
          <p:cNvPr id="4" name="Slide Number Placeholder 3"/>
          <p:cNvSpPr>
            <a:spLocks noGrp="1"/>
          </p:cNvSpPr>
          <p:nvPr>
            <p:ph type="sldNum" sz="quarter" idx="11"/>
          </p:nvPr>
        </p:nvSpPr>
        <p:spPr/>
        <p:txBody>
          <a:bodyPr/>
          <a:lstStyle/>
          <a:p>
            <a:fld id="{1353CB71-703C-495B-86EC-238C102AF19B}" type="slidenum">
              <a:rPr lang="en-US" smtClean="0"/>
              <a:pPr/>
              <a:t>108</a:t>
            </a:fld>
            <a:r>
              <a:rPr lang="en-US"/>
              <a:t>   |</a:t>
            </a:r>
            <a:endParaRPr lang="en-US" dirty="0"/>
          </a:p>
        </p:txBody>
      </p:sp>
    </p:spTree>
    <p:extLst>
      <p:ext uri="{BB962C8B-B14F-4D97-AF65-F5344CB8AC3E}">
        <p14:creationId xmlns:p14="http://schemas.microsoft.com/office/powerpoint/2010/main" val="431883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 Determination and Control System</a:t>
            </a:r>
            <a:endParaRPr lang="en-CA" dirty="0"/>
          </a:p>
        </p:txBody>
      </p:sp>
      <p:sp>
        <p:nvSpPr>
          <p:cNvPr id="3" name="Content Placeholder 2"/>
          <p:cNvSpPr>
            <a:spLocks noGrp="1"/>
          </p:cNvSpPr>
          <p:nvPr>
            <p:ph sz="quarter" idx="12"/>
          </p:nvPr>
        </p:nvSpPr>
        <p:spPr/>
        <p:txBody>
          <a:bodyPr anchor="ctr">
            <a:noAutofit/>
          </a:bodyPr>
          <a:lstStyle/>
          <a:p>
            <a:pPr marL="285750" lvl="1">
              <a:buSzTx/>
              <a:buFont typeface="Arial" panose="020B0604020202020204" pitchFamily="34" charset="0"/>
              <a:buChar char="•"/>
            </a:pPr>
            <a:r>
              <a:rPr lang="en-CA" sz="1800" dirty="0"/>
              <a:t>Work performed by Andrew Ning, </a:t>
            </a:r>
            <a:r>
              <a:rPr lang="en-US" sz="1800" dirty="0"/>
              <a:t>2018/2019 Capstone Teams</a:t>
            </a:r>
            <a:endParaRPr lang="en-CA" sz="1800" dirty="0"/>
          </a:p>
          <a:p>
            <a:pPr marL="285750" lvl="1" indent="-285750">
              <a:buSzTx/>
              <a:buFont typeface="Arial" panose="020B0604020202020204" pitchFamily="34" charset="0"/>
              <a:buChar char="•"/>
            </a:pPr>
            <a:endParaRPr lang="en-CA" sz="1800" dirty="0"/>
          </a:p>
          <a:p>
            <a:pPr marL="285750" lvl="1" indent="-285750">
              <a:buSzTx/>
              <a:buFont typeface="Arial" panose="020B0604020202020204" pitchFamily="34" charset="0"/>
              <a:buChar char="•"/>
            </a:pPr>
            <a:endParaRPr lang="en-CA" sz="1800" dirty="0"/>
          </a:p>
          <a:p>
            <a:pPr marL="285750" lvl="1" indent="-285750">
              <a:buSzTx/>
              <a:buFont typeface="Arial" panose="020B0604020202020204" pitchFamily="34" charset="0"/>
              <a:buChar char="•"/>
            </a:pPr>
            <a:r>
              <a:rPr lang="en-CA" sz="1800" dirty="0"/>
              <a:t>Work presented by Andrew Ning</a:t>
            </a:r>
            <a:endParaRPr lang="en-US" sz="1600" b="1" dirty="0"/>
          </a:p>
        </p:txBody>
      </p:sp>
    </p:spTree>
    <p:extLst>
      <p:ext uri="{BB962C8B-B14F-4D97-AF65-F5344CB8AC3E}">
        <p14:creationId xmlns:p14="http://schemas.microsoft.com/office/powerpoint/2010/main" val="169165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ED85-02C3-4056-B388-B3F2BB5413B6}"/>
              </a:ext>
            </a:extLst>
          </p:cNvPr>
          <p:cNvSpPr>
            <a:spLocks noGrp="1"/>
          </p:cNvSpPr>
          <p:nvPr>
            <p:ph type="title"/>
          </p:nvPr>
        </p:nvSpPr>
        <p:spPr/>
        <p:txBody>
          <a:bodyPr/>
          <a:lstStyle/>
          <a:p>
            <a:r>
              <a:rPr lang="en-US" dirty="0"/>
              <a:t>Concept of Operations</a:t>
            </a:r>
            <a:endParaRPr lang="en-CA" dirty="0"/>
          </a:p>
        </p:txBody>
      </p:sp>
      <p:sp>
        <p:nvSpPr>
          <p:cNvPr id="3" name="Content Placeholder 2">
            <a:extLst>
              <a:ext uri="{FF2B5EF4-FFF2-40B4-BE49-F238E27FC236}">
                <a16:creationId xmlns:a16="http://schemas.microsoft.com/office/drawing/2014/main" id="{5A79D7CD-1ED2-439B-B89D-7EE806CBF921}"/>
              </a:ext>
            </a:extLst>
          </p:cNvPr>
          <p:cNvSpPr>
            <a:spLocks noGrp="1"/>
          </p:cNvSpPr>
          <p:nvPr>
            <p:ph sz="quarter" idx="12"/>
          </p:nvPr>
        </p:nvSpPr>
        <p:spPr/>
        <p:txBody>
          <a:bodyPr/>
          <a:lstStyle/>
          <a:p>
            <a:r>
              <a:rPr lang="en-US" dirty="0"/>
              <a:t>1 Primary ground station (London area)</a:t>
            </a:r>
          </a:p>
          <a:p>
            <a:pPr lvl="1"/>
            <a:r>
              <a:rPr lang="en-CA" dirty="0"/>
              <a:t>~7 ground station passes</a:t>
            </a:r>
          </a:p>
          <a:p>
            <a:pPr lvl="1"/>
            <a:r>
              <a:rPr lang="en-CA" dirty="0"/>
              <a:t>Receive TM and Images at every opportunity</a:t>
            </a:r>
          </a:p>
          <a:p>
            <a:pPr lvl="1"/>
            <a:r>
              <a:rPr lang="en-CA" dirty="0"/>
              <a:t>Send time-tagged queue of TC</a:t>
            </a:r>
          </a:p>
          <a:p>
            <a:r>
              <a:rPr lang="en-CA" dirty="0"/>
              <a:t>Secondary GS for receiving (as available)</a:t>
            </a:r>
          </a:p>
          <a:p>
            <a:r>
              <a:rPr lang="en-CA" dirty="0"/>
              <a:t>Remote Mission Control to permit operations ‘in the classroom’</a:t>
            </a:r>
          </a:p>
          <a:p>
            <a:r>
              <a:rPr lang="en-CA" dirty="0"/>
              <a:t>Immersive image display for public outreach</a:t>
            </a:r>
          </a:p>
        </p:txBody>
      </p:sp>
      <p:sp>
        <p:nvSpPr>
          <p:cNvPr id="4" name="Slide Number Placeholder 3">
            <a:extLst>
              <a:ext uri="{FF2B5EF4-FFF2-40B4-BE49-F238E27FC236}">
                <a16:creationId xmlns:a16="http://schemas.microsoft.com/office/drawing/2014/main" id="{BD6A2462-AEC3-403D-B9B8-1986F906C6DA}"/>
              </a:ext>
            </a:extLst>
          </p:cNvPr>
          <p:cNvSpPr>
            <a:spLocks noGrp="1"/>
          </p:cNvSpPr>
          <p:nvPr>
            <p:ph type="sldNum" sz="quarter" idx="11"/>
          </p:nvPr>
        </p:nvSpPr>
        <p:spPr/>
        <p:txBody>
          <a:bodyPr/>
          <a:lstStyle/>
          <a:p>
            <a:fld id="{1353CB71-703C-495B-86EC-238C102AF19B}" type="slidenum">
              <a:rPr lang="en-US" smtClean="0"/>
              <a:pPr/>
              <a:t>11</a:t>
            </a:fld>
            <a:r>
              <a:rPr lang="en-US"/>
              <a:t>   |</a:t>
            </a:r>
            <a:endParaRPr lang="en-US" dirty="0"/>
          </a:p>
        </p:txBody>
      </p:sp>
    </p:spTree>
    <p:extLst>
      <p:ext uri="{BB962C8B-B14F-4D97-AF65-F5344CB8AC3E}">
        <p14:creationId xmlns:p14="http://schemas.microsoft.com/office/powerpoint/2010/main" val="20113011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59B4-E17E-4BF5-AA77-0F097FE9B875}"/>
              </a:ext>
            </a:extLst>
          </p:cNvPr>
          <p:cNvSpPr>
            <a:spLocks noGrp="1"/>
          </p:cNvSpPr>
          <p:nvPr>
            <p:ph type="title"/>
          </p:nvPr>
        </p:nvSpPr>
        <p:spPr/>
        <p:txBody>
          <a:bodyPr/>
          <a:lstStyle/>
          <a:p>
            <a:r>
              <a:rPr lang="en-CA" dirty="0"/>
              <a:t>Nominal Attitude Configuration</a:t>
            </a:r>
          </a:p>
        </p:txBody>
      </p:sp>
      <p:sp>
        <p:nvSpPr>
          <p:cNvPr id="3" name="Content Placeholder 2">
            <a:extLst>
              <a:ext uri="{FF2B5EF4-FFF2-40B4-BE49-F238E27FC236}">
                <a16:creationId xmlns:a16="http://schemas.microsoft.com/office/drawing/2014/main" id="{A8EEBF3A-604C-4020-872C-F79B945FD030}"/>
              </a:ext>
            </a:extLst>
          </p:cNvPr>
          <p:cNvSpPr>
            <a:spLocks noGrp="1"/>
          </p:cNvSpPr>
          <p:nvPr>
            <p:ph sz="quarter" idx="12"/>
          </p:nvPr>
        </p:nvSpPr>
        <p:spPr/>
        <p:txBody>
          <a:bodyPr/>
          <a:lstStyle/>
          <a:p>
            <a:r>
              <a:rPr lang="en-US" dirty="0"/>
              <a:t>Camera payload and UHF communications do not impose strict pointing requirements</a:t>
            </a:r>
          </a:p>
          <a:p>
            <a:endParaRPr lang="en-US" dirty="0"/>
          </a:p>
          <a:p>
            <a:r>
              <a:rPr lang="en-US" dirty="0"/>
              <a:t>Coarse pointing towards sun for power generation</a:t>
            </a:r>
            <a:endParaRPr lang="en-CA" dirty="0"/>
          </a:p>
        </p:txBody>
      </p:sp>
      <p:sp>
        <p:nvSpPr>
          <p:cNvPr id="4" name="Slide Number Placeholder 3">
            <a:extLst>
              <a:ext uri="{FF2B5EF4-FFF2-40B4-BE49-F238E27FC236}">
                <a16:creationId xmlns:a16="http://schemas.microsoft.com/office/drawing/2014/main" id="{D031E039-3255-462F-8B90-311657D10E09}"/>
              </a:ext>
            </a:extLst>
          </p:cNvPr>
          <p:cNvSpPr>
            <a:spLocks noGrp="1"/>
          </p:cNvSpPr>
          <p:nvPr>
            <p:ph type="sldNum" sz="quarter" idx="11"/>
          </p:nvPr>
        </p:nvSpPr>
        <p:spPr/>
        <p:txBody>
          <a:bodyPr/>
          <a:lstStyle/>
          <a:p>
            <a:fld id="{1353CB71-703C-495B-86EC-238C102AF19B}" type="slidenum">
              <a:rPr lang="en-US" smtClean="0"/>
              <a:pPr/>
              <a:t>110</a:t>
            </a:fld>
            <a:r>
              <a:rPr lang="en-US"/>
              <a:t>   |</a:t>
            </a:r>
            <a:endParaRPr lang="en-US" dirty="0"/>
          </a:p>
        </p:txBody>
      </p:sp>
    </p:spTree>
    <p:extLst>
      <p:ext uri="{BB962C8B-B14F-4D97-AF65-F5344CB8AC3E}">
        <p14:creationId xmlns:p14="http://schemas.microsoft.com/office/powerpoint/2010/main" val="354581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3BDA-DF70-4D81-BCFC-429F4A38D1F8}"/>
              </a:ext>
            </a:extLst>
          </p:cNvPr>
          <p:cNvSpPr>
            <a:spLocks noGrp="1"/>
          </p:cNvSpPr>
          <p:nvPr>
            <p:ph type="title"/>
          </p:nvPr>
        </p:nvSpPr>
        <p:spPr/>
        <p:txBody>
          <a:bodyPr/>
          <a:lstStyle/>
          <a:p>
            <a:r>
              <a:rPr lang="en-CA" dirty="0"/>
              <a:t>ADCS Hardware Suite</a:t>
            </a:r>
          </a:p>
        </p:txBody>
      </p:sp>
      <p:sp>
        <p:nvSpPr>
          <p:cNvPr id="4" name="Slide Number Placeholder 3">
            <a:extLst>
              <a:ext uri="{FF2B5EF4-FFF2-40B4-BE49-F238E27FC236}">
                <a16:creationId xmlns:a16="http://schemas.microsoft.com/office/drawing/2014/main" id="{3BEE434D-BD3B-4BD2-A568-BC74EAA60C00}"/>
              </a:ext>
            </a:extLst>
          </p:cNvPr>
          <p:cNvSpPr>
            <a:spLocks noGrp="1"/>
          </p:cNvSpPr>
          <p:nvPr>
            <p:ph type="sldNum" sz="quarter" idx="11"/>
          </p:nvPr>
        </p:nvSpPr>
        <p:spPr/>
        <p:txBody>
          <a:bodyPr/>
          <a:lstStyle/>
          <a:p>
            <a:fld id="{1353CB71-703C-495B-86EC-238C102AF19B}" type="slidenum">
              <a:rPr lang="en-US" smtClean="0"/>
              <a:pPr/>
              <a:t>111</a:t>
            </a:fld>
            <a:r>
              <a:rPr lang="en-US" dirty="0"/>
              <a:t>   |</a:t>
            </a:r>
          </a:p>
        </p:txBody>
      </p:sp>
      <p:sp>
        <p:nvSpPr>
          <p:cNvPr id="5" name="TextBox 4">
            <a:extLst>
              <a:ext uri="{FF2B5EF4-FFF2-40B4-BE49-F238E27FC236}">
                <a16:creationId xmlns:a16="http://schemas.microsoft.com/office/drawing/2014/main" id="{FB596AF8-91F2-4810-B16B-5E1460A05E6B}"/>
              </a:ext>
            </a:extLst>
          </p:cNvPr>
          <p:cNvSpPr txBox="1"/>
          <p:nvPr/>
        </p:nvSpPr>
        <p:spPr>
          <a:xfrm>
            <a:off x="58994" y="1575128"/>
            <a:ext cx="4223938" cy="2862322"/>
          </a:xfrm>
          <a:prstGeom prst="rect">
            <a:avLst/>
          </a:prstGeom>
          <a:noFill/>
        </p:spPr>
        <p:txBody>
          <a:bodyPr wrap="square" rtlCol="0">
            <a:spAutoFit/>
          </a:bodyPr>
          <a:lstStyle/>
          <a:p>
            <a:r>
              <a:rPr lang="en-CA" u="sng" dirty="0"/>
              <a:t>Sensors</a:t>
            </a:r>
          </a:p>
          <a:p>
            <a:pPr marL="285750" indent="-285750">
              <a:buFont typeface="Arial" panose="020B0604020202020204" pitchFamily="34" charset="0"/>
              <a:buChar char="•"/>
            </a:pPr>
            <a:r>
              <a:rPr lang="en-CA" dirty="0"/>
              <a:t>Photodiodes (22)</a:t>
            </a:r>
          </a:p>
          <a:p>
            <a:pPr marL="285750" indent="-285750">
              <a:buFont typeface="Arial" panose="020B0604020202020204" pitchFamily="34" charset="0"/>
              <a:buChar char="•"/>
            </a:pPr>
            <a:r>
              <a:rPr lang="en-CA" dirty="0"/>
              <a:t>Solar Panels (4)</a:t>
            </a:r>
          </a:p>
          <a:p>
            <a:pPr marL="285750" indent="-285750">
              <a:buFont typeface="Arial" panose="020B0604020202020204" pitchFamily="34" charset="0"/>
              <a:buChar char="•"/>
            </a:pPr>
            <a:r>
              <a:rPr lang="en-CA" dirty="0"/>
              <a:t>3-Axis Magnetic Compass (1)</a:t>
            </a:r>
          </a:p>
          <a:p>
            <a:pPr marL="285750" indent="-285750">
              <a:buFont typeface="Arial" panose="020B0604020202020204" pitchFamily="34" charset="0"/>
              <a:buChar char="•"/>
            </a:pPr>
            <a:r>
              <a:rPr lang="en-CA" dirty="0"/>
              <a:t>3-Axis Gyroscope (1)</a:t>
            </a:r>
          </a:p>
          <a:p>
            <a:pPr marL="285750" indent="-285750">
              <a:buFont typeface="Arial" panose="020B0604020202020204" pitchFamily="34" charset="0"/>
              <a:buChar char="•"/>
            </a:pPr>
            <a:r>
              <a:rPr lang="en-CA" dirty="0"/>
              <a:t>Temperature Sensors</a:t>
            </a:r>
          </a:p>
          <a:p>
            <a:pPr marL="285750" indent="-285750">
              <a:buFont typeface="Arial" panose="020B0604020202020204" pitchFamily="34" charset="0"/>
              <a:buChar char="•"/>
            </a:pPr>
            <a:endParaRPr lang="en-CA" dirty="0"/>
          </a:p>
          <a:p>
            <a:endParaRPr lang="en-CA" u="sng" dirty="0"/>
          </a:p>
          <a:p>
            <a:endParaRPr lang="en-CA" u="sng" dirty="0"/>
          </a:p>
          <a:p>
            <a:endParaRPr lang="en-CA" u="sng" dirty="0"/>
          </a:p>
        </p:txBody>
      </p:sp>
      <p:sp>
        <p:nvSpPr>
          <p:cNvPr id="6" name="TextBox 5">
            <a:extLst>
              <a:ext uri="{FF2B5EF4-FFF2-40B4-BE49-F238E27FC236}">
                <a16:creationId xmlns:a16="http://schemas.microsoft.com/office/drawing/2014/main" id="{D9A8F9E0-5DCB-4E2C-8C44-783B4F635665}"/>
              </a:ext>
            </a:extLst>
          </p:cNvPr>
          <p:cNvSpPr txBox="1"/>
          <p:nvPr/>
        </p:nvSpPr>
        <p:spPr>
          <a:xfrm>
            <a:off x="4282932" y="1574145"/>
            <a:ext cx="4223938" cy="1754326"/>
          </a:xfrm>
          <a:prstGeom prst="rect">
            <a:avLst/>
          </a:prstGeom>
          <a:noFill/>
        </p:spPr>
        <p:txBody>
          <a:bodyPr wrap="square" rtlCol="0">
            <a:spAutoFit/>
          </a:bodyPr>
          <a:lstStyle/>
          <a:p>
            <a:r>
              <a:rPr lang="en-CA" u="sng" dirty="0"/>
              <a:t>Actuator</a:t>
            </a:r>
          </a:p>
          <a:p>
            <a:pPr marL="285750" indent="-285750">
              <a:buFont typeface="Arial" panose="020B0604020202020204" pitchFamily="34" charset="0"/>
              <a:buChar char="•"/>
            </a:pPr>
            <a:r>
              <a:rPr lang="en-CA" dirty="0"/>
              <a:t>3-Axis Magnetic Torque Rods</a:t>
            </a:r>
          </a:p>
          <a:p>
            <a:pPr marL="285750" indent="-285750">
              <a:buFont typeface="Arial" panose="020B0604020202020204" pitchFamily="34" charset="0"/>
              <a:buChar char="•"/>
            </a:pPr>
            <a:endParaRPr lang="en-CA" dirty="0"/>
          </a:p>
          <a:p>
            <a:endParaRPr lang="en-CA" u="sng" dirty="0"/>
          </a:p>
          <a:p>
            <a:endParaRPr lang="en-CA" u="sng" dirty="0"/>
          </a:p>
          <a:p>
            <a:endParaRPr lang="en-CA" u="sng" dirty="0"/>
          </a:p>
        </p:txBody>
      </p:sp>
      <p:pic>
        <p:nvPicPr>
          <p:cNvPr id="8" name="Picture 7" descr="A picture containing screenshot&#10;&#10;Description automatically generated">
            <a:extLst>
              <a:ext uri="{FF2B5EF4-FFF2-40B4-BE49-F238E27FC236}">
                <a16:creationId xmlns:a16="http://schemas.microsoft.com/office/drawing/2014/main" id="{A86BF603-5533-4B3C-81CF-7F44040D8668}"/>
              </a:ext>
            </a:extLst>
          </p:cNvPr>
          <p:cNvPicPr>
            <a:picLocks noChangeAspect="1"/>
          </p:cNvPicPr>
          <p:nvPr/>
        </p:nvPicPr>
        <p:blipFill>
          <a:blip r:embed="rId2"/>
          <a:stretch>
            <a:fillRect/>
          </a:stretch>
        </p:blipFill>
        <p:spPr>
          <a:xfrm>
            <a:off x="1837649" y="3328471"/>
            <a:ext cx="5468701" cy="3450873"/>
          </a:xfrm>
          <a:prstGeom prst="rect">
            <a:avLst/>
          </a:prstGeom>
        </p:spPr>
      </p:pic>
    </p:spTree>
    <p:extLst>
      <p:ext uri="{BB962C8B-B14F-4D97-AF65-F5344CB8AC3E}">
        <p14:creationId xmlns:p14="http://schemas.microsoft.com/office/powerpoint/2010/main" val="31102406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64A8-9CED-4D1F-B98A-6AD00EE2B7DF}"/>
              </a:ext>
            </a:extLst>
          </p:cNvPr>
          <p:cNvSpPr>
            <a:spLocks noGrp="1"/>
          </p:cNvSpPr>
          <p:nvPr>
            <p:ph type="title"/>
          </p:nvPr>
        </p:nvSpPr>
        <p:spPr/>
        <p:txBody>
          <a:bodyPr/>
          <a:lstStyle/>
          <a:p>
            <a:r>
              <a:rPr lang="en-CA" dirty="0"/>
              <a:t>Attitude Determination Overview</a:t>
            </a:r>
          </a:p>
        </p:txBody>
      </p:sp>
      <p:sp>
        <p:nvSpPr>
          <p:cNvPr id="6" name="Content Placeholder 5">
            <a:extLst>
              <a:ext uri="{FF2B5EF4-FFF2-40B4-BE49-F238E27FC236}">
                <a16:creationId xmlns:a16="http://schemas.microsoft.com/office/drawing/2014/main" id="{9D47F7B5-DF82-42DA-860B-FB5264877803}"/>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3D864F3D-3EED-4118-B93E-DAE6150D731B}"/>
              </a:ext>
            </a:extLst>
          </p:cNvPr>
          <p:cNvSpPr>
            <a:spLocks noGrp="1"/>
          </p:cNvSpPr>
          <p:nvPr>
            <p:ph type="sldNum" sz="quarter" idx="11"/>
          </p:nvPr>
        </p:nvSpPr>
        <p:spPr/>
        <p:txBody>
          <a:bodyPr/>
          <a:lstStyle/>
          <a:p>
            <a:fld id="{1353CB71-703C-495B-86EC-238C102AF19B}" type="slidenum">
              <a:rPr lang="en-US" smtClean="0"/>
              <a:pPr/>
              <a:t>112</a:t>
            </a:fld>
            <a:r>
              <a:rPr lang="en-US"/>
              <a:t>   |</a:t>
            </a:r>
            <a:endParaRPr lang="en-US" dirty="0"/>
          </a:p>
        </p:txBody>
      </p:sp>
      <p:pic>
        <p:nvPicPr>
          <p:cNvPr id="5" name="Picture 4">
            <a:extLst>
              <a:ext uri="{FF2B5EF4-FFF2-40B4-BE49-F238E27FC236}">
                <a16:creationId xmlns:a16="http://schemas.microsoft.com/office/drawing/2014/main" id="{0B4DA845-9C36-4DC3-AE02-C815A500E9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851" y="1527950"/>
            <a:ext cx="8716777" cy="4945096"/>
          </a:xfrm>
          <a:prstGeom prst="rect">
            <a:avLst/>
          </a:prstGeom>
          <a:noFill/>
          <a:ln>
            <a:noFill/>
          </a:ln>
        </p:spPr>
      </p:pic>
    </p:spTree>
    <p:extLst>
      <p:ext uri="{BB962C8B-B14F-4D97-AF65-F5344CB8AC3E}">
        <p14:creationId xmlns:p14="http://schemas.microsoft.com/office/powerpoint/2010/main" val="1538929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4D1B-3E27-444C-9D8E-4AFEE9D06E18}"/>
              </a:ext>
            </a:extLst>
          </p:cNvPr>
          <p:cNvSpPr>
            <a:spLocks noGrp="1"/>
          </p:cNvSpPr>
          <p:nvPr>
            <p:ph type="title"/>
          </p:nvPr>
        </p:nvSpPr>
        <p:spPr/>
        <p:txBody>
          <a:bodyPr/>
          <a:lstStyle/>
          <a:p>
            <a:r>
              <a:rPr lang="en-CA" dirty="0"/>
              <a:t>Translation of Sensor Input to Usable Information</a:t>
            </a:r>
          </a:p>
        </p:txBody>
      </p:sp>
      <p:sp>
        <p:nvSpPr>
          <p:cNvPr id="3" name="Content Placeholder 2">
            <a:extLst>
              <a:ext uri="{FF2B5EF4-FFF2-40B4-BE49-F238E27FC236}">
                <a16:creationId xmlns:a16="http://schemas.microsoft.com/office/drawing/2014/main" id="{17920D72-4692-49C3-9B2B-DE411897FA17}"/>
              </a:ext>
            </a:extLst>
          </p:cNvPr>
          <p:cNvSpPr>
            <a:spLocks noGrp="1"/>
          </p:cNvSpPr>
          <p:nvPr>
            <p:ph sz="quarter" idx="12"/>
          </p:nvPr>
        </p:nvSpPr>
        <p:spPr/>
        <p:txBody>
          <a:bodyPr>
            <a:normAutofit/>
          </a:bodyPr>
          <a:lstStyle/>
          <a:p>
            <a:pPr marL="0" indent="0">
              <a:buNone/>
            </a:pPr>
            <a:r>
              <a:rPr lang="en-CA" u="sng" dirty="0"/>
              <a:t>Photodiodes/Solar Panels</a:t>
            </a:r>
          </a:p>
          <a:p>
            <a:r>
              <a:rPr lang="en-CA" sz="2000" dirty="0"/>
              <a:t>Sun sensors proven to be too costly</a:t>
            </a:r>
          </a:p>
          <a:p>
            <a:r>
              <a:rPr lang="en-CA" sz="2000" dirty="0"/>
              <a:t>Sun sensor functionality will be fulfilled by photodiodes and solar panels</a:t>
            </a:r>
          </a:p>
        </p:txBody>
      </p:sp>
      <p:sp>
        <p:nvSpPr>
          <p:cNvPr id="4" name="Slide Number Placeholder 3">
            <a:extLst>
              <a:ext uri="{FF2B5EF4-FFF2-40B4-BE49-F238E27FC236}">
                <a16:creationId xmlns:a16="http://schemas.microsoft.com/office/drawing/2014/main" id="{3A5FF360-639A-4C67-A26C-8F30029F1767}"/>
              </a:ext>
            </a:extLst>
          </p:cNvPr>
          <p:cNvSpPr>
            <a:spLocks noGrp="1"/>
          </p:cNvSpPr>
          <p:nvPr>
            <p:ph type="sldNum" sz="quarter" idx="11"/>
          </p:nvPr>
        </p:nvSpPr>
        <p:spPr/>
        <p:txBody>
          <a:bodyPr/>
          <a:lstStyle/>
          <a:p>
            <a:fld id="{1353CB71-703C-495B-86EC-238C102AF19B}" type="slidenum">
              <a:rPr lang="en-US" smtClean="0"/>
              <a:pPr/>
              <a:t>113</a:t>
            </a:fld>
            <a:r>
              <a:rPr lang="en-US"/>
              <a:t>   |</a:t>
            </a:r>
            <a:endParaRPr lang="en-US" dirty="0"/>
          </a:p>
        </p:txBody>
      </p:sp>
      <p:pic>
        <p:nvPicPr>
          <p:cNvPr id="6" name="Picture 5">
            <a:extLst>
              <a:ext uri="{FF2B5EF4-FFF2-40B4-BE49-F238E27FC236}">
                <a16:creationId xmlns:a16="http://schemas.microsoft.com/office/drawing/2014/main" id="{7D995686-A3DF-4F7F-8183-8F7044318E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838" y="3243675"/>
            <a:ext cx="7914323" cy="3271423"/>
          </a:xfrm>
          <a:prstGeom prst="rect">
            <a:avLst/>
          </a:prstGeom>
          <a:noFill/>
          <a:ln>
            <a:noFill/>
          </a:ln>
        </p:spPr>
      </p:pic>
    </p:spTree>
    <p:extLst>
      <p:ext uri="{BB962C8B-B14F-4D97-AF65-F5344CB8AC3E}">
        <p14:creationId xmlns:p14="http://schemas.microsoft.com/office/powerpoint/2010/main" val="3124869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FA02FB-1A46-44BC-A206-CC95AC325046}"/>
              </a:ext>
            </a:extLst>
          </p:cNvPr>
          <p:cNvSpPr>
            <a:spLocks noGrp="1"/>
          </p:cNvSpPr>
          <p:nvPr>
            <p:ph type="title"/>
          </p:nvPr>
        </p:nvSpPr>
        <p:spPr/>
        <p:txBody>
          <a:bodyPr/>
          <a:lstStyle/>
          <a:p>
            <a:r>
              <a:rPr lang="en-CA" dirty="0"/>
              <a:t>Translation of Sensor Input to Usable Information</a:t>
            </a:r>
          </a:p>
        </p:txBody>
      </p:sp>
      <p:sp>
        <p:nvSpPr>
          <p:cNvPr id="3" name="Content Placeholder 2">
            <a:extLst>
              <a:ext uri="{FF2B5EF4-FFF2-40B4-BE49-F238E27FC236}">
                <a16:creationId xmlns:a16="http://schemas.microsoft.com/office/drawing/2014/main" id="{957AB562-4B4F-4B29-A9C9-0644290FCBF7}"/>
              </a:ext>
            </a:extLst>
          </p:cNvPr>
          <p:cNvSpPr>
            <a:spLocks noGrp="1"/>
          </p:cNvSpPr>
          <p:nvPr>
            <p:ph sz="quarter" idx="12"/>
          </p:nvPr>
        </p:nvSpPr>
        <p:spPr/>
        <p:txBody>
          <a:bodyPr>
            <a:normAutofit/>
          </a:bodyPr>
          <a:lstStyle/>
          <a:p>
            <a:pPr marL="0" indent="0">
              <a:buNone/>
            </a:pPr>
            <a:r>
              <a:rPr lang="en-CA" u="sng" dirty="0"/>
              <a:t>3-Axis Magnetic Compass</a:t>
            </a:r>
          </a:p>
          <a:p>
            <a:r>
              <a:rPr lang="en-CA" dirty="0"/>
              <a:t>Measures Earth magnetic field in body frame</a:t>
            </a:r>
          </a:p>
          <a:p>
            <a:r>
              <a:rPr lang="en-CA" dirty="0"/>
              <a:t>Earth magnetic field in inertial frame given by World Magnetic Model</a:t>
            </a:r>
          </a:p>
          <a:p>
            <a:endParaRPr lang="en-CA" dirty="0"/>
          </a:p>
        </p:txBody>
      </p:sp>
      <p:sp>
        <p:nvSpPr>
          <p:cNvPr id="4" name="Slide Number Placeholder 3">
            <a:extLst>
              <a:ext uri="{FF2B5EF4-FFF2-40B4-BE49-F238E27FC236}">
                <a16:creationId xmlns:a16="http://schemas.microsoft.com/office/drawing/2014/main" id="{4644A981-D69C-401A-A045-38BD125B81DB}"/>
              </a:ext>
            </a:extLst>
          </p:cNvPr>
          <p:cNvSpPr>
            <a:spLocks noGrp="1"/>
          </p:cNvSpPr>
          <p:nvPr>
            <p:ph type="sldNum" sz="quarter" idx="11"/>
          </p:nvPr>
        </p:nvSpPr>
        <p:spPr/>
        <p:txBody>
          <a:bodyPr/>
          <a:lstStyle/>
          <a:p>
            <a:fld id="{1353CB71-703C-495B-86EC-238C102AF19B}" type="slidenum">
              <a:rPr lang="en-US" smtClean="0"/>
              <a:pPr/>
              <a:t>114</a:t>
            </a:fld>
            <a:r>
              <a:rPr lang="en-US"/>
              <a:t>   |</a:t>
            </a:r>
            <a:endParaRPr lang="en-US" dirty="0"/>
          </a:p>
        </p:txBody>
      </p:sp>
      <p:sp>
        <p:nvSpPr>
          <p:cNvPr id="5" name="Content Placeholder 2">
            <a:extLst>
              <a:ext uri="{FF2B5EF4-FFF2-40B4-BE49-F238E27FC236}">
                <a16:creationId xmlns:a16="http://schemas.microsoft.com/office/drawing/2014/main" id="{7BA7A667-25EF-488E-BC13-E023DE156842}"/>
              </a:ext>
            </a:extLst>
          </p:cNvPr>
          <p:cNvSpPr txBox="1">
            <a:spLocks/>
          </p:cNvSpPr>
          <p:nvPr/>
        </p:nvSpPr>
        <p:spPr>
          <a:xfrm>
            <a:off x="228600" y="3698895"/>
            <a:ext cx="8686800" cy="2212997"/>
          </a:xfrm>
          <a:prstGeom prst="rect">
            <a:avLst/>
          </a:prstGeom>
        </p:spPr>
        <p:txBody>
          <a:bodyPr>
            <a:normAutofit fontScale="92500" lnSpcReduction="10000"/>
          </a:bodyPr>
          <a:lstStyle>
            <a:lvl1pPr marL="228600" indent="-228600" algn="l" defTabSz="914400" rtl="0" eaLnBrk="1" latinLnBrk="0" hangingPunct="1">
              <a:spcBef>
                <a:spcPts val="0"/>
              </a:spcBef>
              <a:spcAft>
                <a:spcPts val="1200"/>
              </a:spcAft>
              <a:buFont typeface="Arial" panose="020B0604020202020204" pitchFamily="34" charset="0"/>
              <a:buChar char="•"/>
              <a:defRPr sz="2800" kern="1200">
                <a:solidFill>
                  <a:schemeClr val="tx1"/>
                </a:solidFill>
                <a:latin typeface="+mj-lt"/>
                <a:ea typeface="+mn-ea"/>
                <a:cs typeface="+mn-cs"/>
              </a:defRPr>
            </a:lvl1pPr>
            <a:lvl2pPr marL="571500" indent="-228600" algn="l" defTabSz="914400" rtl="0" eaLnBrk="1" latinLnBrk="0" hangingPunct="1">
              <a:spcBef>
                <a:spcPts val="0"/>
              </a:spcBef>
              <a:spcAft>
                <a:spcPts val="1200"/>
              </a:spcAft>
              <a:buSzPct val="70000"/>
              <a:buFont typeface="Wingdings" panose="05000000000000000000" pitchFamily="2" charset="2"/>
              <a:buChar char="§"/>
              <a:defRPr sz="2400" kern="1200">
                <a:solidFill>
                  <a:schemeClr val="tx1"/>
                </a:solidFill>
                <a:latin typeface="+mj-lt"/>
                <a:ea typeface="+mn-ea"/>
                <a:cs typeface="+mn-cs"/>
              </a:defRPr>
            </a:lvl2pPr>
            <a:lvl3pPr marL="857250" indent="-228600" algn="l" defTabSz="914400" rtl="0" eaLnBrk="1" latinLnBrk="0" hangingPunct="1">
              <a:spcBef>
                <a:spcPts val="0"/>
              </a:spcBef>
              <a:spcAft>
                <a:spcPts val="1200"/>
              </a:spcAft>
              <a:buSzPct val="70000"/>
              <a:buFontTx/>
              <a:buChar char="–"/>
              <a:defRPr sz="2400" kern="1200">
                <a:solidFill>
                  <a:schemeClr val="tx1"/>
                </a:solidFill>
                <a:latin typeface="+mj-lt"/>
                <a:ea typeface="+mn-ea"/>
                <a:cs typeface="+mn-cs"/>
              </a:defRPr>
            </a:lvl3pPr>
            <a:lvl4pPr marL="1200150" indent="-228600" algn="l" defTabSz="914400" rtl="0" eaLnBrk="1" latinLnBrk="0" hangingPunct="1">
              <a:spcBef>
                <a:spcPts val="0"/>
              </a:spcBef>
              <a:spcAft>
                <a:spcPts val="1200"/>
              </a:spcAft>
              <a:buFont typeface="Arial" panose="020B0604020202020204" pitchFamily="34" charset="0"/>
              <a:buChar char="•"/>
              <a:defRPr sz="2000" kern="1200">
                <a:solidFill>
                  <a:schemeClr val="tx1"/>
                </a:solidFill>
                <a:latin typeface="+mj-lt"/>
                <a:ea typeface="+mn-ea"/>
                <a:cs typeface="+mn-cs"/>
              </a:defRPr>
            </a:lvl4pPr>
            <a:lvl5pPr marL="1485900" indent="-228600" algn="l" defTabSz="914400" rtl="0" eaLnBrk="1" latinLnBrk="0" hangingPunct="1">
              <a:spcBef>
                <a:spcPts val="0"/>
              </a:spcBef>
              <a:spcAft>
                <a:spcPts val="1200"/>
              </a:spcAft>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CA" u="sng" dirty="0"/>
              <a:t>3-Axis Gyroscope</a:t>
            </a:r>
          </a:p>
          <a:p>
            <a:r>
              <a:rPr lang="en-CA" dirty="0"/>
              <a:t>Measures angular velocity in body frame</a:t>
            </a:r>
          </a:p>
          <a:p>
            <a:r>
              <a:rPr lang="en-CA" dirty="0"/>
              <a:t>Integrated for angular distance (used when neither photodiode nor magnetic field information is available</a:t>
            </a:r>
          </a:p>
        </p:txBody>
      </p:sp>
    </p:spTree>
    <p:extLst>
      <p:ext uri="{BB962C8B-B14F-4D97-AF65-F5344CB8AC3E}">
        <p14:creationId xmlns:p14="http://schemas.microsoft.com/office/powerpoint/2010/main" val="27930708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A25-86E6-428D-84A5-F91AE9E7B82D}"/>
              </a:ext>
            </a:extLst>
          </p:cNvPr>
          <p:cNvSpPr>
            <a:spLocks noGrp="1"/>
          </p:cNvSpPr>
          <p:nvPr>
            <p:ph type="title"/>
          </p:nvPr>
        </p:nvSpPr>
        <p:spPr/>
        <p:txBody>
          <a:bodyPr/>
          <a:lstStyle/>
          <a:p>
            <a:r>
              <a:rPr lang="en-CA" dirty="0"/>
              <a:t>State Estimation</a:t>
            </a:r>
          </a:p>
        </p:txBody>
      </p:sp>
      <p:sp>
        <p:nvSpPr>
          <p:cNvPr id="3" name="Content Placeholder 2">
            <a:extLst>
              <a:ext uri="{FF2B5EF4-FFF2-40B4-BE49-F238E27FC236}">
                <a16:creationId xmlns:a16="http://schemas.microsoft.com/office/drawing/2014/main" id="{205C31E8-60FC-4C32-B5B6-6507422423CB}"/>
              </a:ext>
            </a:extLst>
          </p:cNvPr>
          <p:cNvSpPr>
            <a:spLocks noGrp="1"/>
          </p:cNvSpPr>
          <p:nvPr>
            <p:ph sz="quarter" idx="12"/>
          </p:nvPr>
        </p:nvSpPr>
        <p:spPr/>
        <p:txBody>
          <a:bodyPr>
            <a:normAutofit/>
          </a:bodyPr>
          <a:lstStyle/>
          <a:p>
            <a:r>
              <a:rPr lang="en-CA" sz="2400" dirty="0"/>
              <a:t>State estimation done with Multiplicative Extended Kalman Filter (MEKF)</a:t>
            </a:r>
          </a:p>
          <a:p>
            <a:r>
              <a:rPr lang="en-CA" sz="2400" dirty="0"/>
              <a:t>Modified to be iterative in the form of a sequential MEKF (SMEKF)</a:t>
            </a:r>
          </a:p>
        </p:txBody>
      </p:sp>
      <p:sp>
        <p:nvSpPr>
          <p:cNvPr id="4" name="Slide Number Placeholder 3">
            <a:extLst>
              <a:ext uri="{FF2B5EF4-FFF2-40B4-BE49-F238E27FC236}">
                <a16:creationId xmlns:a16="http://schemas.microsoft.com/office/drawing/2014/main" id="{106C82D1-0C40-49AE-A218-538D7338552C}"/>
              </a:ext>
            </a:extLst>
          </p:cNvPr>
          <p:cNvSpPr>
            <a:spLocks noGrp="1"/>
          </p:cNvSpPr>
          <p:nvPr>
            <p:ph type="sldNum" sz="quarter" idx="11"/>
          </p:nvPr>
        </p:nvSpPr>
        <p:spPr/>
        <p:txBody>
          <a:bodyPr/>
          <a:lstStyle/>
          <a:p>
            <a:fld id="{1353CB71-703C-495B-86EC-238C102AF19B}" type="slidenum">
              <a:rPr lang="en-US" smtClean="0"/>
              <a:pPr/>
              <a:t>115</a:t>
            </a:fld>
            <a:r>
              <a:rPr lang="en-US"/>
              <a:t>   |</a:t>
            </a:r>
            <a:endParaRPr lang="en-US" dirty="0"/>
          </a:p>
        </p:txBody>
      </p:sp>
      <p:sp>
        <p:nvSpPr>
          <p:cNvPr id="6" name="TextBox 5">
            <a:extLst>
              <a:ext uri="{FF2B5EF4-FFF2-40B4-BE49-F238E27FC236}">
                <a16:creationId xmlns:a16="http://schemas.microsoft.com/office/drawing/2014/main" id="{86F76245-4926-4742-9DAC-8C2C6E7A253C}"/>
              </a:ext>
            </a:extLst>
          </p:cNvPr>
          <p:cNvSpPr txBox="1"/>
          <p:nvPr/>
        </p:nvSpPr>
        <p:spPr>
          <a:xfrm>
            <a:off x="761229" y="5306216"/>
            <a:ext cx="2590111" cy="646331"/>
          </a:xfrm>
          <a:prstGeom prst="rect">
            <a:avLst/>
          </a:prstGeom>
          <a:noFill/>
        </p:spPr>
        <p:txBody>
          <a:bodyPr wrap="square" rtlCol="0">
            <a:spAutoFit/>
          </a:bodyPr>
          <a:lstStyle/>
          <a:p>
            <a:r>
              <a:rPr lang="en-CA" dirty="0"/>
              <a:t>Photodiode Normal Vectors</a:t>
            </a:r>
            <a:endParaRPr lang="en-CA"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EF55B8-B918-4909-BE34-E3F9D47BD9FE}"/>
                  </a:ext>
                </a:extLst>
              </p:cNvPr>
              <p:cNvSpPr txBox="1"/>
              <p:nvPr/>
            </p:nvSpPr>
            <p:spPr>
              <a:xfrm>
                <a:off x="3413136" y="3668350"/>
                <a:ext cx="1855791" cy="24177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3200" i="1" smtClean="0">
                              <a:latin typeface="Cambria Math" panose="02040503050406030204" pitchFamily="18" charset="0"/>
                            </a:rPr>
                          </m:ctrlPr>
                        </m:dPr>
                        <m:e>
                          <m:eqArr>
                            <m:eqArrPr>
                              <m:ctrlPr>
                                <a:rPr lang="en-CA" sz="3200" i="1" smtClean="0">
                                  <a:latin typeface="Cambria Math" panose="02040503050406030204" pitchFamily="18" charset="0"/>
                                </a:rPr>
                              </m:ctrlPr>
                            </m:eqArrPr>
                            <m:e>
                              <m:m>
                                <m:mPr>
                                  <m:mcs>
                                    <m:mc>
                                      <m:mcPr>
                                        <m:count m:val="1"/>
                                        <m:mcJc m:val="center"/>
                                      </m:mcPr>
                                    </m:mc>
                                  </m:mcs>
                                  <m:ctrlPr>
                                    <a:rPr lang="en-CA" sz="3200" i="1" smtClean="0">
                                      <a:latin typeface="Cambria Math" panose="02040503050406030204" pitchFamily="18" charset="0"/>
                                    </a:rPr>
                                  </m:ctrlPr>
                                </m:mPr>
                                <m:mr>
                                  <m:e>
                                    <m:sSub>
                                      <m:sSubPr>
                                        <m:ctrlPr>
                                          <a:rPr lang="en-CA" sz="3200" i="1" smtClean="0">
                                            <a:latin typeface="Cambria Math" panose="02040503050406030204" pitchFamily="18" charset="0"/>
                                          </a:rPr>
                                        </m:ctrlPr>
                                      </m:sSubPr>
                                      <m:e>
                                        <m:r>
                                          <a:rPr lang="en-CA" sz="3200" i="1" smtClean="0">
                                            <a:latin typeface="Cambria Math" panose="02040503050406030204" pitchFamily="18" charset="0"/>
                                            <a:ea typeface="Cambria Math" panose="02040503050406030204" pitchFamily="18" charset="0"/>
                                          </a:rPr>
                                          <m:t>𝛿</m:t>
                                        </m:r>
                                        <m:r>
                                          <a:rPr lang="en-CA" sz="3200" b="1" i="1" smtClean="0">
                                            <a:latin typeface="Cambria Math" panose="02040503050406030204" pitchFamily="18" charset="0"/>
                                            <a:ea typeface="Cambria Math" panose="02040503050406030204" pitchFamily="18" charset="0"/>
                                          </a:rPr>
                                          <m:t>𝝆</m:t>
                                        </m:r>
                                      </m:e>
                                      <m:sub>
                                        <m:r>
                                          <a:rPr lang="en-CA" sz="3200" b="0" i="1" smtClean="0">
                                            <a:latin typeface="Cambria Math" panose="02040503050406030204" pitchFamily="18" charset="0"/>
                                          </a:rPr>
                                          <m:t>3</m:t>
                                        </m:r>
                                        <m:r>
                                          <a:rPr lang="en-CA" sz="3200" b="0" i="1" smtClean="0">
                                            <a:latin typeface="Cambria Math" panose="02040503050406030204" pitchFamily="18" charset="0"/>
                                            <a:ea typeface="Cambria Math" panose="02040503050406030204" pitchFamily="18" charset="0"/>
                                          </a:rPr>
                                          <m:t>×1</m:t>
                                        </m:r>
                                      </m:sub>
                                    </m:sSub>
                                  </m:e>
                                </m:mr>
                                <m:mr>
                                  <m:e>
                                    <m:sSub>
                                      <m:sSubPr>
                                        <m:ctrlPr>
                                          <a:rPr lang="en-CA" sz="3200" i="1" smtClean="0">
                                            <a:latin typeface="Cambria Math" panose="02040503050406030204" pitchFamily="18" charset="0"/>
                                          </a:rPr>
                                        </m:ctrlPr>
                                      </m:sSubPr>
                                      <m:e>
                                        <m:r>
                                          <a:rPr lang="en-CA" sz="3200" b="1" i="1" smtClean="0">
                                            <a:latin typeface="Cambria Math" panose="02040503050406030204" pitchFamily="18" charset="0"/>
                                            <a:ea typeface="Cambria Math" panose="02040503050406030204" pitchFamily="18" charset="0"/>
                                          </a:rPr>
                                          <m:t>𝜷</m:t>
                                        </m:r>
                                      </m:e>
                                      <m:sub>
                                        <m:r>
                                          <a:rPr lang="en-CA" sz="3200" b="0" i="1" smtClean="0">
                                            <a:latin typeface="Cambria Math" panose="02040503050406030204" pitchFamily="18" charset="0"/>
                                          </a:rPr>
                                          <m:t>3</m:t>
                                        </m:r>
                                        <m:r>
                                          <a:rPr lang="en-CA" sz="3200" b="0" i="1" smtClean="0">
                                            <a:latin typeface="Cambria Math" panose="02040503050406030204" pitchFamily="18" charset="0"/>
                                            <a:ea typeface="Cambria Math" panose="02040503050406030204" pitchFamily="18" charset="0"/>
                                          </a:rPr>
                                          <m:t>×1</m:t>
                                        </m:r>
                                      </m:sub>
                                    </m:sSub>
                                  </m:e>
                                </m:mr>
                                <m:mr>
                                  <m:e>
                                    <m:sSub>
                                      <m:sSubPr>
                                        <m:ctrlPr>
                                          <a:rPr lang="en-CA" sz="3200" i="1" smtClean="0">
                                            <a:latin typeface="Cambria Math" panose="02040503050406030204" pitchFamily="18" charset="0"/>
                                          </a:rPr>
                                        </m:ctrlPr>
                                      </m:sSubPr>
                                      <m:e>
                                        <m:r>
                                          <a:rPr lang="en-CA" sz="3200" b="1" i="1" smtClean="0">
                                            <a:latin typeface="Cambria Math" panose="02040503050406030204" pitchFamily="18" charset="0"/>
                                          </a:rPr>
                                          <m:t>𝑪</m:t>
                                        </m:r>
                                      </m:e>
                                      <m:sub>
                                        <m:r>
                                          <a:rPr lang="en-CA" sz="3200" b="0" i="1" smtClean="0">
                                            <a:latin typeface="Cambria Math" panose="02040503050406030204" pitchFamily="18" charset="0"/>
                                          </a:rPr>
                                          <m:t>𝑚</m:t>
                                        </m:r>
                                        <m:r>
                                          <a:rPr lang="en-CA" sz="3200" b="0" i="1" smtClean="0">
                                            <a:latin typeface="Cambria Math" panose="02040503050406030204" pitchFamily="18" charset="0"/>
                                            <a:ea typeface="Cambria Math" panose="02040503050406030204" pitchFamily="18" charset="0"/>
                                          </a:rPr>
                                          <m:t>×1</m:t>
                                        </m:r>
                                      </m:sub>
                                    </m:sSub>
                                  </m:e>
                                </m:mr>
                              </m:m>
                            </m:e>
                            <m:e>
                              <m:sSub>
                                <m:sSubPr>
                                  <m:ctrlPr>
                                    <a:rPr lang="en-CA" sz="3200" i="1" smtClean="0">
                                      <a:latin typeface="Cambria Math" panose="02040503050406030204" pitchFamily="18" charset="0"/>
                                    </a:rPr>
                                  </m:ctrlPr>
                                </m:sSubPr>
                                <m:e>
                                  <m:r>
                                    <a:rPr lang="en-CA" sz="3200" b="1" i="1" smtClean="0">
                                      <a:latin typeface="Cambria Math" panose="02040503050406030204" pitchFamily="18" charset="0"/>
                                      <a:ea typeface="Cambria Math" panose="02040503050406030204" pitchFamily="18" charset="0"/>
                                    </a:rPr>
                                    <m:t>𝜶</m:t>
                                  </m:r>
                                </m:e>
                                <m:sub>
                                  <m:r>
                                    <a:rPr lang="en-CA" sz="3200" b="0" i="1" smtClean="0">
                                      <a:latin typeface="Cambria Math" panose="02040503050406030204" pitchFamily="18" charset="0"/>
                                    </a:rPr>
                                    <m:t>𝑚</m:t>
                                  </m:r>
                                  <m:r>
                                    <a:rPr lang="en-CA" sz="3200" b="0" i="1" smtClean="0">
                                      <a:latin typeface="Cambria Math" panose="02040503050406030204" pitchFamily="18" charset="0"/>
                                      <a:ea typeface="Cambria Math" panose="02040503050406030204" pitchFamily="18" charset="0"/>
                                    </a:rPr>
                                    <m:t>×1</m:t>
                                  </m:r>
                                </m:sub>
                              </m:sSub>
                            </m:e>
                            <m:e>
                              <m:sSub>
                                <m:sSubPr>
                                  <m:ctrlPr>
                                    <a:rPr lang="en-CA" sz="3200" i="1" smtClean="0">
                                      <a:latin typeface="Cambria Math" panose="02040503050406030204" pitchFamily="18" charset="0"/>
                                    </a:rPr>
                                  </m:ctrlPr>
                                </m:sSubPr>
                                <m:e>
                                  <m:r>
                                    <a:rPr lang="en-CA" sz="3200" b="1" i="1" smtClean="0">
                                      <a:latin typeface="Cambria Math" panose="02040503050406030204" pitchFamily="18" charset="0"/>
                                      <a:ea typeface="Cambria Math" panose="02040503050406030204" pitchFamily="18" charset="0"/>
                                    </a:rPr>
                                    <m:t>𝝐</m:t>
                                  </m:r>
                                </m:e>
                                <m:sub>
                                  <m:r>
                                    <a:rPr lang="en-CA" sz="3200" b="0" i="1" smtClean="0">
                                      <a:latin typeface="Cambria Math" panose="02040503050406030204" pitchFamily="18" charset="0"/>
                                    </a:rPr>
                                    <m:t>𝑚</m:t>
                                  </m:r>
                                  <m:r>
                                    <a:rPr lang="en-CA" sz="3200" b="0" i="1" smtClean="0">
                                      <a:latin typeface="Cambria Math" panose="02040503050406030204" pitchFamily="18" charset="0"/>
                                      <a:ea typeface="Cambria Math" panose="02040503050406030204" pitchFamily="18" charset="0"/>
                                    </a:rPr>
                                    <m:t>×1</m:t>
                                  </m:r>
                                </m:sub>
                              </m:sSub>
                            </m:e>
                          </m:eqArr>
                        </m:e>
                      </m:d>
                    </m:oMath>
                  </m:oMathPara>
                </a14:m>
                <a:endParaRPr lang="en-CA" sz="3200" dirty="0"/>
              </a:p>
            </p:txBody>
          </p:sp>
        </mc:Choice>
        <mc:Fallback xmlns="">
          <p:sp>
            <p:nvSpPr>
              <p:cNvPr id="23" name="TextBox 22">
                <a:extLst>
                  <a:ext uri="{FF2B5EF4-FFF2-40B4-BE49-F238E27FC236}">
                    <a16:creationId xmlns:a16="http://schemas.microsoft.com/office/drawing/2014/main" id="{5AEF55B8-B918-4909-BE34-E3F9D47BD9FE}"/>
                  </a:ext>
                </a:extLst>
              </p:cNvPr>
              <p:cNvSpPr txBox="1">
                <a:spLocks noRot="1" noChangeAspect="1" noMove="1" noResize="1" noEditPoints="1" noAdjustHandles="1" noChangeArrowheads="1" noChangeShapeType="1" noTextEdit="1"/>
              </p:cNvSpPr>
              <p:nvPr/>
            </p:nvSpPr>
            <p:spPr>
              <a:xfrm>
                <a:off x="3413136" y="3668350"/>
                <a:ext cx="1855791" cy="2417778"/>
              </a:xfrm>
              <a:prstGeom prst="rect">
                <a:avLst/>
              </a:prstGeom>
              <a:blipFill>
                <a:blip r:embed="rId2"/>
                <a:stretch>
                  <a:fillRect/>
                </a:stretch>
              </a:blipFill>
            </p:spPr>
            <p:txBody>
              <a:bodyPr/>
              <a:lstStyle/>
              <a:p>
                <a:r>
                  <a:rPr lang="en-CA">
                    <a:noFill/>
                  </a:rPr>
                  <a:t> </a:t>
                </a:r>
              </a:p>
            </p:txBody>
          </p:sp>
        </mc:Fallback>
      </mc:AlternateContent>
      <p:sp>
        <p:nvSpPr>
          <p:cNvPr id="24" name="TextBox 23">
            <a:extLst>
              <a:ext uri="{FF2B5EF4-FFF2-40B4-BE49-F238E27FC236}">
                <a16:creationId xmlns:a16="http://schemas.microsoft.com/office/drawing/2014/main" id="{737BE188-F6A7-4A27-BD1B-F1FE4166CBD2}"/>
              </a:ext>
            </a:extLst>
          </p:cNvPr>
          <p:cNvSpPr txBox="1"/>
          <p:nvPr/>
        </p:nvSpPr>
        <p:spPr>
          <a:xfrm>
            <a:off x="1433754" y="3774473"/>
            <a:ext cx="1855791" cy="369332"/>
          </a:xfrm>
          <a:prstGeom prst="rect">
            <a:avLst/>
          </a:prstGeom>
          <a:noFill/>
        </p:spPr>
        <p:txBody>
          <a:bodyPr wrap="square" rtlCol="0">
            <a:spAutoFit/>
          </a:bodyPr>
          <a:lstStyle/>
          <a:p>
            <a:r>
              <a:rPr lang="en-CA" dirty="0"/>
              <a:t>Attitude Error</a:t>
            </a:r>
          </a:p>
        </p:txBody>
      </p:sp>
      <p:sp>
        <p:nvSpPr>
          <p:cNvPr id="25" name="TextBox 24">
            <a:extLst>
              <a:ext uri="{FF2B5EF4-FFF2-40B4-BE49-F238E27FC236}">
                <a16:creationId xmlns:a16="http://schemas.microsoft.com/office/drawing/2014/main" id="{EFC8A9FA-F3C4-47C4-9E38-22BE138D3976}"/>
              </a:ext>
            </a:extLst>
          </p:cNvPr>
          <p:cNvSpPr txBox="1"/>
          <p:nvPr/>
        </p:nvSpPr>
        <p:spPr>
          <a:xfrm>
            <a:off x="1182885" y="4265586"/>
            <a:ext cx="2029673" cy="369332"/>
          </a:xfrm>
          <a:prstGeom prst="rect">
            <a:avLst/>
          </a:prstGeom>
          <a:noFill/>
        </p:spPr>
        <p:txBody>
          <a:bodyPr wrap="square" rtlCol="0">
            <a:spAutoFit/>
          </a:bodyPr>
          <a:lstStyle/>
          <a:p>
            <a:r>
              <a:rPr lang="en-CA" dirty="0"/>
              <a:t>Gyroscope Bias</a:t>
            </a:r>
          </a:p>
        </p:txBody>
      </p:sp>
      <p:sp>
        <p:nvSpPr>
          <p:cNvPr id="26" name="TextBox 25">
            <a:extLst>
              <a:ext uri="{FF2B5EF4-FFF2-40B4-BE49-F238E27FC236}">
                <a16:creationId xmlns:a16="http://schemas.microsoft.com/office/drawing/2014/main" id="{A21A5770-2A23-42FF-9181-37BE8A6E140D}"/>
              </a:ext>
            </a:extLst>
          </p:cNvPr>
          <p:cNvSpPr txBox="1"/>
          <p:nvPr/>
        </p:nvSpPr>
        <p:spPr>
          <a:xfrm>
            <a:off x="299381" y="4666137"/>
            <a:ext cx="2882279" cy="646331"/>
          </a:xfrm>
          <a:prstGeom prst="rect">
            <a:avLst/>
          </a:prstGeom>
          <a:noFill/>
        </p:spPr>
        <p:txBody>
          <a:bodyPr wrap="square" rtlCol="0">
            <a:spAutoFit/>
          </a:bodyPr>
          <a:lstStyle/>
          <a:p>
            <a:r>
              <a:rPr lang="en-CA" dirty="0"/>
              <a:t>Photodiode/Solar Panel Calibration Factor</a:t>
            </a:r>
          </a:p>
        </p:txBody>
      </p:sp>
      <p:sp>
        <p:nvSpPr>
          <p:cNvPr id="28" name="TextBox 27">
            <a:extLst>
              <a:ext uri="{FF2B5EF4-FFF2-40B4-BE49-F238E27FC236}">
                <a16:creationId xmlns:a16="http://schemas.microsoft.com/office/drawing/2014/main" id="{EE5500EF-8413-4329-92F1-C4CF481A2C02}"/>
              </a:ext>
            </a:extLst>
          </p:cNvPr>
          <p:cNvSpPr txBox="1"/>
          <p:nvPr/>
        </p:nvSpPr>
        <p:spPr>
          <a:xfrm>
            <a:off x="5469505" y="3651766"/>
            <a:ext cx="3174442" cy="646331"/>
          </a:xfrm>
          <a:prstGeom prst="rect">
            <a:avLst/>
          </a:prstGeom>
          <a:noFill/>
        </p:spPr>
        <p:txBody>
          <a:bodyPr wrap="square" rtlCol="0">
            <a:spAutoFit/>
          </a:bodyPr>
          <a:lstStyle/>
          <a:p>
            <a:r>
              <a:rPr lang="en-CA" dirty="0"/>
              <a:t>Parameterized with Gibbs Error Vector</a:t>
            </a:r>
          </a:p>
        </p:txBody>
      </p:sp>
      <p:sp>
        <p:nvSpPr>
          <p:cNvPr id="29" name="TextBox 28">
            <a:extLst>
              <a:ext uri="{FF2B5EF4-FFF2-40B4-BE49-F238E27FC236}">
                <a16:creationId xmlns:a16="http://schemas.microsoft.com/office/drawing/2014/main" id="{AAD6C542-27E8-4473-A987-330B83E74E6E}"/>
              </a:ext>
            </a:extLst>
          </p:cNvPr>
          <p:cNvSpPr txBox="1"/>
          <p:nvPr/>
        </p:nvSpPr>
        <p:spPr>
          <a:xfrm>
            <a:off x="5469505" y="4271280"/>
            <a:ext cx="3174442" cy="369332"/>
          </a:xfrm>
          <a:prstGeom prst="rect">
            <a:avLst/>
          </a:prstGeom>
          <a:noFill/>
        </p:spPr>
        <p:txBody>
          <a:bodyPr wrap="square" rtlCol="0">
            <a:spAutoFit/>
          </a:bodyPr>
          <a:lstStyle/>
          <a:p>
            <a:r>
              <a:rPr lang="en-CA" dirty="0"/>
              <a:t>Bias along each axis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108B9F9-728E-46D9-8ACB-B39CE5A24479}"/>
                  </a:ext>
                </a:extLst>
              </p:cNvPr>
              <p:cNvSpPr txBox="1"/>
              <p:nvPr/>
            </p:nvSpPr>
            <p:spPr>
              <a:xfrm>
                <a:off x="5500403" y="4711835"/>
                <a:ext cx="3174442" cy="521105"/>
              </a:xfrm>
              <a:prstGeom prst="rect">
                <a:avLst/>
              </a:prstGeom>
              <a:noFill/>
            </p:spPr>
            <p:txBody>
              <a:bodyPr wrap="square" rtlCol="0">
                <a:spAutoFit/>
              </a:bodyPr>
              <a:lstStyle/>
              <a:p>
                <a:r>
                  <a:rPr lang="en-CA" dirty="0"/>
                  <a:t>Measure of </a:t>
                </a:r>
                <a14:m>
                  <m:oMath xmlns:m="http://schemas.openxmlformats.org/officeDocument/2006/math">
                    <m:r>
                      <a:rPr lang="en-CA" i="1">
                        <a:latin typeface="Cambria Math" panose="02040503050406030204" pitchFamily="18" charset="0"/>
                      </a:rPr>
                      <m:t>𝐶</m:t>
                    </m:r>
                    <m:r>
                      <a:rPr lang="en-CA" i="1">
                        <a:latin typeface="Cambria Math" panose="02040503050406030204" pitchFamily="18" charset="0"/>
                      </a:rPr>
                      <m:t>=</m:t>
                    </m:r>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𝐴𝑀</m:t>
                            </m:r>
                            <m:r>
                              <a:rPr lang="en-CA" i="1">
                                <a:latin typeface="Cambria Math" panose="02040503050406030204" pitchFamily="18" charset="0"/>
                              </a:rPr>
                              <m:t>0</m:t>
                            </m:r>
                          </m:sub>
                        </m:sSub>
                        <m:r>
                          <a:rPr lang="en-CA" i="1">
                            <a:latin typeface="Cambria Math" panose="02040503050406030204" pitchFamily="18" charset="0"/>
                          </a:rPr>
                          <m:t>𝐼</m:t>
                        </m:r>
                      </m:num>
                      <m:den>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𝐶𝑎𝑙</m:t>
                            </m:r>
                          </m:sub>
                        </m:sSub>
                      </m:den>
                    </m:f>
                  </m:oMath>
                </a14:m>
                <a:endParaRPr lang="en-CA" dirty="0"/>
              </a:p>
            </p:txBody>
          </p:sp>
        </mc:Choice>
        <mc:Fallback xmlns="">
          <p:sp>
            <p:nvSpPr>
              <p:cNvPr id="30" name="TextBox 29">
                <a:extLst>
                  <a:ext uri="{FF2B5EF4-FFF2-40B4-BE49-F238E27FC236}">
                    <a16:creationId xmlns:a16="http://schemas.microsoft.com/office/drawing/2014/main" id="{F108B9F9-728E-46D9-8ACB-B39CE5A24479}"/>
                  </a:ext>
                </a:extLst>
              </p:cNvPr>
              <p:cNvSpPr txBox="1">
                <a:spLocks noRot="1" noChangeAspect="1" noMove="1" noResize="1" noEditPoints="1" noAdjustHandles="1" noChangeArrowheads="1" noChangeShapeType="1" noTextEdit="1"/>
              </p:cNvSpPr>
              <p:nvPr/>
            </p:nvSpPr>
            <p:spPr>
              <a:xfrm>
                <a:off x="5500403" y="4711835"/>
                <a:ext cx="3174442" cy="521105"/>
              </a:xfrm>
              <a:prstGeom prst="rect">
                <a:avLst/>
              </a:prstGeom>
              <a:blipFill>
                <a:blip r:embed="rId3"/>
                <a:stretch>
                  <a:fillRect l="-1536" b="-117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B02A81E-FD93-4442-ADC2-933B0FDC2104}"/>
                  </a:ext>
                </a:extLst>
              </p:cNvPr>
              <p:cNvSpPr txBox="1"/>
              <p:nvPr/>
            </p:nvSpPr>
            <p:spPr>
              <a:xfrm>
                <a:off x="5463993" y="5260126"/>
                <a:ext cx="3174442" cy="923330"/>
              </a:xfrm>
              <a:prstGeom prst="rect">
                <a:avLst/>
              </a:prstGeom>
              <a:noFill/>
            </p:spPr>
            <p:txBody>
              <a:bodyPr wrap="square" rtlCol="0">
                <a:spAutoFit/>
              </a:bodyPr>
              <a:lstStyle/>
              <a:p>
                <a:r>
                  <a:rPr lang="en-CA" dirty="0"/>
                  <a:t>Parametrized with azimuth (</a:t>
                </a:r>
                <a14:m>
                  <m:oMath xmlns:m="http://schemas.openxmlformats.org/officeDocument/2006/math">
                    <m:r>
                      <a:rPr lang="en-CA" i="1">
                        <a:latin typeface="Cambria Math" panose="02040503050406030204" pitchFamily="18" charset="0"/>
                        <a:ea typeface="Cambria Math" panose="02040503050406030204" pitchFamily="18" charset="0"/>
                      </a:rPr>
                      <m:t>𝛼</m:t>
                    </m:r>
                  </m:oMath>
                </a14:m>
                <a:r>
                  <a:rPr lang="en-CA" dirty="0"/>
                  <a:t>) and elevation (</a:t>
                </a:r>
                <a14:m>
                  <m:oMath xmlns:m="http://schemas.openxmlformats.org/officeDocument/2006/math">
                    <m:r>
                      <a:rPr lang="en-CA" i="1">
                        <a:latin typeface="Cambria Math" panose="02040503050406030204" pitchFamily="18" charset="0"/>
                        <a:ea typeface="Cambria Math" panose="02040503050406030204" pitchFamily="18" charset="0"/>
                      </a:rPr>
                      <m:t>𝜖</m:t>
                    </m:r>
                  </m:oMath>
                </a14:m>
                <a:r>
                  <a:rPr lang="en-CA" dirty="0"/>
                  <a:t>) angles</a:t>
                </a:r>
              </a:p>
            </p:txBody>
          </p:sp>
        </mc:Choice>
        <mc:Fallback xmlns="">
          <p:sp>
            <p:nvSpPr>
              <p:cNvPr id="31" name="TextBox 30">
                <a:extLst>
                  <a:ext uri="{FF2B5EF4-FFF2-40B4-BE49-F238E27FC236}">
                    <a16:creationId xmlns:a16="http://schemas.microsoft.com/office/drawing/2014/main" id="{BB02A81E-FD93-4442-ADC2-933B0FDC2104}"/>
                  </a:ext>
                </a:extLst>
              </p:cNvPr>
              <p:cNvSpPr txBox="1">
                <a:spLocks noRot="1" noChangeAspect="1" noMove="1" noResize="1" noEditPoints="1" noAdjustHandles="1" noChangeArrowheads="1" noChangeShapeType="1" noTextEdit="1"/>
              </p:cNvSpPr>
              <p:nvPr/>
            </p:nvSpPr>
            <p:spPr>
              <a:xfrm>
                <a:off x="5463993" y="5260126"/>
                <a:ext cx="3174442" cy="923330"/>
              </a:xfrm>
              <a:prstGeom prst="rect">
                <a:avLst/>
              </a:prstGeom>
              <a:blipFill>
                <a:blip r:embed="rId4"/>
                <a:stretch>
                  <a:fillRect l="-1536" t="-3974" r="-3839" b="-9934"/>
                </a:stretch>
              </a:blipFill>
            </p:spPr>
            <p:txBody>
              <a:bodyPr/>
              <a:lstStyle/>
              <a:p>
                <a:r>
                  <a:rPr lang="en-CA">
                    <a:noFill/>
                  </a:rPr>
                  <a:t> </a:t>
                </a:r>
              </a:p>
            </p:txBody>
          </p:sp>
        </mc:Fallback>
      </mc:AlternateContent>
      <p:cxnSp>
        <p:nvCxnSpPr>
          <p:cNvPr id="33" name="Straight Arrow Connector 32">
            <a:extLst>
              <a:ext uri="{FF2B5EF4-FFF2-40B4-BE49-F238E27FC236}">
                <a16:creationId xmlns:a16="http://schemas.microsoft.com/office/drawing/2014/main" id="{9E2B567B-CA1D-46E4-B553-E073B35F846B}"/>
              </a:ext>
            </a:extLst>
          </p:cNvPr>
          <p:cNvCxnSpPr>
            <a:cxnSpLocks/>
          </p:cNvCxnSpPr>
          <p:nvPr/>
        </p:nvCxnSpPr>
        <p:spPr>
          <a:xfrm>
            <a:off x="3212558" y="3950240"/>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3332146-16F7-4305-B047-D2BD2DE6B537}"/>
              </a:ext>
            </a:extLst>
          </p:cNvPr>
          <p:cNvCxnSpPr>
            <a:cxnSpLocks/>
          </p:cNvCxnSpPr>
          <p:nvPr/>
        </p:nvCxnSpPr>
        <p:spPr>
          <a:xfrm>
            <a:off x="3212557" y="4431570"/>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047AF69-E173-4855-A6F6-D2BBA5B96910}"/>
              </a:ext>
            </a:extLst>
          </p:cNvPr>
          <p:cNvCxnSpPr>
            <a:cxnSpLocks/>
          </p:cNvCxnSpPr>
          <p:nvPr/>
        </p:nvCxnSpPr>
        <p:spPr>
          <a:xfrm>
            <a:off x="3202577" y="4957188"/>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2ADC8D-CB22-4D48-AED2-22B5E75438C7}"/>
              </a:ext>
            </a:extLst>
          </p:cNvPr>
          <p:cNvCxnSpPr>
            <a:cxnSpLocks/>
          </p:cNvCxnSpPr>
          <p:nvPr/>
        </p:nvCxnSpPr>
        <p:spPr>
          <a:xfrm>
            <a:off x="3194414" y="5607299"/>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5DDEDD-C676-4F6C-8D68-D38BD27C2E45}"/>
              </a:ext>
            </a:extLst>
          </p:cNvPr>
          <p:cNvCxnSpPr>
            <a:cxnSpLocks/>
          </p:cNvCxnSpPr>
          <p:nvPr/>
        </p:nvCxnSpPr>
        <p:spPr>
          <a:xfrm flipH="1">
            <a:off x="5052173" y="3950240"/>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4FADCDF-C105-4A2C-8C15-AD3CBA53D4BB}"/>
              </a:ext>
            </a:extLst>
          </p:cNvPr>
          <p:cNvCxnSpPr>
            <a:cxnSpLocks/>
          </p:cNvCxnSpPr>
          <p:nvPr/>
        </p:nvCxnSpPr>
        <p:spPr>
          <a:xfrm flipH="1">
            <a:off x="5052172" y="4431570"/>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538B3B-A573-41C4-8885-67A2856B62AD}"/>
              </a:ext>
            </a:extLst>
          </p:cNvPr>
          <p:cNvCxnSpPr>
            <a:cxnSpLocks/>
          </p:cNvCxnSpPr>
          <p:nvPr/>
        </p:nvCxnSpPr>
        <p:spPr>
          <a:xfrm flipH="1">
            <a:off x="5042192" y="4957188"/>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5895C63-5851-4F5C-A5F2-28747F960C0A}"/>
              </a:ext>
            </a:extLst>
          </p:cNvPr>
          <p:cNvCxnSpPr>
            <a:cxnSpLocks/>
          </p:cNvCxnSpPr>
          <p:nvPr/>
        </p:nvCxnSpPr>
        <p:spPr>
          <a:xfrm flipH="1">
            <a:off x="5034029" y="5607299"/>
            <a:ext cx="277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06D982F-1888-4622-9C3D-C9B4E4407A8F}"/>
              </a:ext>
            </a:extLst>
          </p:cNvPr>
          <p:cNvSpPr txBox="1"/>
          <p:nvPr/>
        </p:nvSpPr>
        <p:spPr>
          <a:xfrm>
            <a:off x="3528618" y="3092764"/>
            <a:ext cx="1722611" cy="369332"/>
          </a:xfrm>
          <a:prstGeom prst="rect">
            <a:avLst/>
          </a:prstGeom>
          <a:noFill/>
        </p:spPr>
        <p:txBody>
          <a:bodyPr wrap="square" rtlCol="0">
            <a:spAutoFit/>
          </a:bodyPr>
          <a:lstStyle/>
          <a:p>
            <a:r>
              <a:rPr lang="en-CA" u="sng" dirty="0"/>
              <a:t>State Vector</a:t>
            </a:r>
          </a:p>
        </p:txBody>
      </p:sp>
    </p:spTree>
    <p:extLst>
      <p:ext uri="{BB962C8B-B14F-4D97-AF65-F5344CB8AC3E}">
        <p14:creationId xmlns:p14="http://schemas.microsoft.com/office/powerpoint/2010/main" val="27370439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BC95-8C3C-4402-8EA8-13BB425A8261}"/>
              </a:ext>
            </a:extLst>
          </p:cNvPr>
          <p:cNvSpPr>
            <a:spLocks noGrp="1"/>
          </p:cNvSpPr>
          <p:nvPr>
            <p:ph type="title"/>
          </p:nvPr>
        </p:nvSpPr>
        <p:spPr/>
        <p:txBody>
          <a:bodyPr/>
          <a:lstStyle/>
          <a:p>
            <a:r>
              <a:rPr lang="en-CA" dirty="0"/>
              <a:t>Albedo Filter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FBDEF-DB92-4016-9901-FF917C6633C2}"/>
                  </a:ext>
                </a:extLst>
              </p:cNvPr>
              <p:cNvSpPr>
                <a:spLocks noGrp="1"/>
              </p:cNvSpPr>
              <p:nvPr>
                <p:ph sz="quarter" idx="12"/>
              </p:nvPr>
            </p:nvSpPr>
            <p:spPr>
              <a:xfrm>
                <a:off x="109138" y="1303857"/>
                <a:ext cx="8686800" cy="5029200"/>
              </a:xfrm>
            </p:spPr>
            <p:txBody>
              <a:bodyPr>
                <a:normAutofit/>
              </a:bodyPr>
              <a:lstStyle/>
              <a:p>
                <a:r>
                  <a:rPr lang="en-CA" sz="1800" dirty="0"/>
                  <a:t>Filtering of albedo is done through the MEKF</a:t>
                </a:r>
              </a:p>
              <a:p>
                <a:r>
                  <a:rPr lang="en-CA" sz="1800" dirty="0"/>
                  <a:t>Calibration factor also fulfills purpose of in-orbit photodiode calibration</a:t>
                </a:r>
              </a:p>
              <a:p>
                <a:r>
                  <a:rPr lang="en-CA" sz="1800" dirty="0"/>
                  <a:t>Incoming light assumed to be in form of:</a:t>
                </a:r>
              </a:p>
              <a:p>
                <a:pPr marL="0" indent="0">
                  <a:buNone/>
                </a:pPr>
                <a14:m>
                  <m:oMathPara xmlns:m="http://schemas.openxmlformats.org/officeDocument/2006/math">
                    <m:oMathParaPr>
                      <m:jc m:val="centerGroup"/>
                    </m:oMathParaPr>
                    <m:oMath xmlns:m="http://schemas.openxmlformats.org/officeDocument/2006/math">
                      <m:sSub>
                        <m:sSubPr>
                          <m:ctrlPr>
                            <a:rPr lang="en-CA" sz="1800" i="1">
                              <a:latin typeface="Cambria Math" panose="02040503050406030204" pitchFamily="18" charset="0"/>
                            </a:rPr>
                          </m:ctrlPr>
                        </m:sSubPr>
                        <m:e>
                          <m:r>
                            <a:rPr lang="en-CA" sz="1800" i="1">
                              <a:latin typeface="Cambria Math" panose="02040503050406030204" pitchFamily="18" charset="0"/>
                            </a:rPr>
                            <m:t>𝑖</m:t>
                          </m:r>
                        </m:e>
                        <m:sub>
                          <m:r>
                            <a:rPr lang="en-CA" sz="1800" i="1">
                              <a:latin typeface="Cambria Math" panose="02040503050406030204" pitchFamily="18" charset="0"/>
                            </a:rPr>
                            <m:t>𝑚𝑒𝑎𝑠𝑢𝑟𝑒𝑑</m:t>
                          </m:r>
                        </m:sub>
                      </m:sSub>
                      <m:r>
                        <a:rPr lang="en-CA" sz="1800" i="1">
                          <a:latin typeface="Cambria Math" panose="02040503050406030204" pitchFamily="18" charset="0"/>
                        </a:rPr>
                        <m:t>=</m:t>
                      </m:r>
                      <m:sSub>
                        <m:sSubPr>
                          <m:ctrlPr>
                            <a:rPr lang="en-CA" sz="1800" i="1">
                              <a:latin typeface="Cambria Math" panose="02040503050406030204" pitchFamily="18" charset="0"/>
                            </a:rPr>
                          </m:ctrlPr>
                        </m:sSubPr>
                        <m:e>
                          <m:r>
                            <a:rPr lang="en-CA" sz="1800" i="1">
                              <a:latin typeface="Cambria Math" panose="02040503050406030204" pitchFamily="18" charset="0"/>
                            </a:rPr>
                            <m:t>𝑖</m:t>
                          </m:r>
                        </m:e>
                        <m:sub>
                          <m:r>
                            <a:rPr lang="en-CA" sz="1800" i="1">
                              <a:latin typeface="Cambria Math" panose="02040503050406030204" pitchFamily="18" charset="0"/>
                            </a:rPr>
                            <m:t>𝑆𝑢𝑛</m:t>
                          </m:r>
                        </m:sub>
                      </m:sSub>
                      <m:r>
                        <a:rPr lang="en-CA" sz="1800" i="1">
                          <a:latin typeface="Cambria Math" panose="02040503050406030204" pitchFamily="18" charset="0"/>
                        </a:rPr>
                        <m:t>+ </m:t>
                      </m:r>
                      <m:sSub>
                        <m:sSubPr>
                          <m:ctrlPr>
                            <a:rPr lang="en-CA" sz="1800" i="1">
                              <a:latin typeface="Cambria Math" panose="02040503050406030204" pitchFamily="18" charset="0"/>
                            </a:rPr>
                          </m:ctrlPr>
                        </m:sSubPr>
                        <m:e>
                          <m:r>
                            <a:rPr lang="en-CA" sz="1800" i="1">
                              <a:latin typeface="Cambria Math" panose="02040503050406030204" pitchFamily="18" charset="0"/>
                            </a:rPr>
                            <m:t>𝑖</m:t>
                          </m:r>
                        </m:e>
                        <m:sub>
                          <m:r>
                            <a:rPr lang="en-CA" sz="1800" i="1">
                              <a:latin typeface="Cambria Math" panose="02040503050406030204" pitchFamily="18" charset="0"/>
                            </a:rPr>
                            <m:t>𝐸𝑎𝑟𝑡h</m:t>
                          </m:r>
                        </m:sub>
                      </m:sSub>
                    </m:oMath>
                  </m:oMathPara>
                </a14:m>
                <a:endParaRPr lang="en-CA" sz="1800" dirty="0"/>
              </a:p>
              <a:p>
                <a:pPr marL="0" indent="0">
                  <a:buNone/>
                </a:pPr>
                <a:endParaRPr lang="en-CA" sz="1800" dirty="0"/>
              </a:p>
              <a:p>
                <a:endParaRPr lang="en-CA" sz="1800" dirty="0"/>
              </a:p>
              <a:p>
                <a:pPr marL="0" indent="0">
                  <a:buNone/>
                </a:pPr>
                <a:endParaRPr lang="en-CA" sz="1800" dirty="0"/>
              </a:p>
              <a:p>
                <a:endParaRPr lang="en-CA" sz="1800" dirty="0"/>
              </a:p>
              <a:p>
                <a:pPr marL="0" indent="0">
                  <a:buNone/>
                </a:pPr>
                <a:endParaRPr lang="en-CA" sz="1800" dirty="0"/>
              </a:p>
            </p:txBody>
          </p:sp>
        </mc:Choice>
        <mc:Fallback xmlns="">
          <p:sp>
            <p:nvSpPr>
              <p:cNvPr id="3" name="Content Placeholder 2">
                <a:extLst>
                  <a:ext uri="{FF2B5EF4-FFF2-40B4-BE49-F238E27FC236}">
                    <a16:creationId xmlns:a16="http://schemas.microsoft.com/office/drawing/2014/main" id="{B7FFBDEF-DB92-4016-9901-FF917C6633C2}"/>
                  </a:ext>
                </a:extLst>
              </p:cNvPr>
              <p:cNvSpPr>
                <a:spLocks noGrp="1" noRot="1" noChangeAspect="1" noMove="1" noResize="1" noEditPoints="1" noAdjustHandles="1" noChangeArrowheads="1" noChangeShapeType="1" noTextEdit="1"/>
              </p:cNvSpPr>
              <p:nvPr>
                <p:ph sz="quarter" idx="12"/>
              </p:nvPr>
            </p:nvSpPr>
            <p:spPr>
              <a:xfrm>
                <a:off x="109138" y="1303857"/>
                <a:ext cx="8686800" cy="5029200"/>
              </a:xfrm>
              <a:blipFill>
                <a:blip r:embed="rId2"/>
                <a:stretch>
                  <a:fillRect l="-491" t="-727"/>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06F9AE0D-6177-4CBD-ADF9-DAC973370D34}"/>
              </a:ext>
            </a:extLst>
          </p:cNvPr>
          <p:cNvSpPr>
            <a:spLocks noGrp="1"/>
          </p:cNvSpPr>
          <p:nvPr>
            <p:ph type="sldNum" sz="quarter" idx="11"/>
          </p:nvPr>
        </p:nvSpPr>
        <p:spPr/>
        <p:txBody>
          <a:bodyPr/>
          <a:lstStyle/>
          <a:p>
            <a:fld id="{1353CB71-703C-495B-86EC-238C102AF19B}" type="slidenum">
              <a:rPr lang="en-US" smtClean="0"/>
              <a:pPr/>
              <a:t>116</a:t>
            </a:fld>
            <a:r>
              <a:rPr lang="en-US"/>
              <a:t>   |</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9035CB-AECF-465A-8226-30DCE75CFAAB}"/>
                  </a:ext>
                </a:extLst>
              </p:cNvPr>
              <p:cNvSpPr txBox="1"/>
              <p:nvPr/>
            </p:nvSpPr>
            <p:spPr>
              <a:xfrm>
                <a:off x="348062" y="3684148"/>
                <a:ext cx="8459675" cy="2994859"/>
              </a:xfrm>
              <a:prstGeom prst="rect">
                <a:avLst/>
              </a:prstGeom>
              <a:noFill/>
            </p:spPr>
            <p:txBody>
              <a:bodyPr wrap="square" rtlCol="0">
                <a:spAutoFit/>
              </a:bodyPr>
              <a:lstStyle/>
              <a:p>
                <a:r>
                  <a:rPr lang="en-CA" u="sng" dirty="0"/>
                  <a:t>Measurement Matrix (Photodiode/Solar Panel Input)</a:t>
                </a:r>
              </a:p>
              <a:p>
                <a:endParaRPr lang="en-CA" u="sng"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h</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𝑘</m:t>
                              </m:r>
                            </m:sub>
                          </m:sSub>
                        </m:e>
                      </m:d>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𝑝</m:t>
                          </m:r>
                        </m:sub>
                      </m:sSub>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𝑝</m:t>
                          </m:r>
                        </m:sub>
                      </m:sSub>
                      <m:d>
                        <m:dPr>
                          <m:ctrlPr>
                            <a:rPr lang="en-CA" i="1">
                              <a:latin typeface="Cambria Math" panose="02040503050406030204" pitchFamily="18" charset="0"/>
                            </a:rPr>
                          </m:ctrlPr>
                        </m:dPr>
                        <m:e>
                          <m:r>
                            <a:rPr lang="en-CA" i="1">
                              <a:latin typeface="Cambria Math" panose="02040503050406030204" pitchFamily="18" charset="0"/>
                            </a:rPr>
                            <m:t>𝐴</m:t>
                          </m:r>
                          <m:d>
                            <m:dPr>
                              <m:ctrlPr>
                                <a:rPr lang="en-CA" i="1">
                                  <a:latin typeface="Cambria Math" panose="02040503050406030204" pitchFamily="18" charset="0"/>
                                </a:rPr>
                              </m:ctrlPr>
                            </m:dPr>
                            <m:e>
                              <m:r>
                                <a:rPr lang="en-CA" i="1">
                                  <a:latin typeface="Cambria Math" panose="02040503050406030204" pitchFamily="18" charset="0"/>
                                </a:rPr>
                                <m:t>𝑞</m:t>
                              </m:r>
                            </m:e>
                          </m:d>
                          <m:r>
                            <a:rPr lang="en-CA" i="1">
                              <a:latin typeface="Cambria Math" panose="02040503050406030204" pitchFamily="18" charset="0"/>
                            </a:rPr>
                            <m:t>𝑠</m:t>
                          </m:r>
                        </m:e>
                      </m:d>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𝑝</m:t>
                          </m:r>
                        </m:sub>
                      </m:sSub>
                      <m:f>
                        <m:fPr>
                          <m:ctrlPr>
                            <a:rPr lang="en-CA" i="1">
                              <a:latin typeface="Cambria Math" panose="02040503050406030204" pitchFamily="18" charset="0"/>
                            </a:rPr>
                          </m:ctrlPr>
                        </m:fPr>
                        <m:num>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𝐸𝑎𝑟𝑡h</m:t>
                              </m:r>
                            </m:sub>
                          </m:sSub>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𝐴</m:t>
                                  </m:r>
                                  <m:d>
                                    <m:dPr>
                                      <m:ctrlPr>
                                        <a:rPr lang="en-CA" i="1">
                                          <a:latin typeface="Cambria Math" panose="02040503050406030204" pitchFamily="18" charset="0"/>
                                        </a:rPr>
                                      </m:ctrlPr>
                                    </m:dPr>
                                    <m:e>
                                      <m:r>
                                        <a:rPr lang="en-CA" i="1">
                                          <a:latin typeface="Cambria Math" panose="02040503050406030204" pitchFamily="18" charset="0"/>
                                        </a:rPr>
                                        <m:t>𝑞</m:t>
                                      </m:r>
                                    </m:e>
                                  </m:d>
                                  <m:r>
                                    <a:rPr lang="en-CA" i="1">
                                      <a:latin typeface="Cambria Math" panose="02040503050406030204" pitchFamily="18" charset="0"/>
                                    </a:rPr>
                                    <m:t>𝑛</m:t>
                                  </m:r>
                                </m:e>
                                <m:sub>
                                  <m:r>
                                    <a:rPr lang="en-CA" i="1">
                                      <a:latin typeface="Cambria Math" panose="02040503050406030204" pitchFamily="18" charset="0"/>
                                    </a:rPr>
                                    <m:t>𝑝</m:t>
                                  </m:r>
                                </m:sub>
                              </m:sSub>
                            </m:e>
                          </m:d>
                        </m:num>
                        <m:den>
                          <m:sSub>
                            <m:sSubPr>
                              <m:ctrlPr>
                                <a:rPr lang="en-CA" i="1">
                                  <a:latin typeface="Cambria Math" panose="02040503050406030204" pitchFamily="18" charset="0"/>
                                </a:rPr>
                              </m:ctrlPr>
                            </m:sSubPr>
                            <m:e>
                              <m:r>
                                <a:rPr lang="en-CA" i="1">
                                  <a:latin typeface="Cambria Math" panose="02040503050406030204" pitchFamily="18" charset="0"/>
                                </a:rPr>
                                <m:t>𝐸</m:t>
                              </m:r>
                            </m:e>
                            <m:sub>
                              <m:r>
                                <a:rPr lang="en-CA" i="1">
                                  <a:latin typeface="Cambria Math" panose="02040503050406030204" pitchFamily="18" charset="0"/>
                                </a:rPr>
                                <m:t>𝐴𝑀</m:t>
                              </m:r>
                              <m:r>
                                <a:rPr lang="en-CA" i="1">
                                  <a:latin typeface="Cambria Math" panose="02040503050406030204" pitchFamily="18" charset="0"/>
                                </a:rPr>
                                <m:t>0</m:t>
                              </m:r>
                            </m:sub>
                          </m:sSub>
                        </m:den>
                      </m:f>
                      <m:r>
                        <a:rPr lang="en-CA" b="0" i="1" smtClean="0">
                          <a:latin typeface="Cambria Math" panose="02040503050406030204" pitchFamily="18" charset="0"/>
                        </a:rPr>
                        <m:t>, </m:t>
                      </m:r>
                      <m:r>
                        <a:rPr lang="en-CA" b="0" i="1" smtClean="0">
                          <a:latin typeface="Cambria Math" panose="02040503050406030204" pitchFamily="18" charset="0"/>
                        </a:rPr>
                        <m:t>𝑠</m:t>
                      </m:r>
                      <m:r>
                        <a:rPr lang="en-CA" b="0" i="1" smtClean="0">
                          <a:latin typeface="Cambria Math" panose="02040503050406030204" pitchFamily="18" charset="0"/>
                        </a:rPr>
                        <m:t>=</m:t>
                      </m:r>
                      <m:r>
                        <a:rPr lang="en-CA" b="0" i="1" smtClean="0">
                          <a:latin typeface="Cambria Math" panose="02040503050406030204" pitchFamily="18" charset="0"/>
                        </a:rPr>
                        <m:t>𝐼𝑛𝑒𝑟𝑡𝑖𝑎𝑙</m:t>
                      </m:r>
                      <m:r>
                        <a:rPr lang="en-CA" b="0" i="1" smtClean="0">
                          <a:latin typeface="Cambria Math" panose="02040503050406030204" pitchFamily="18" charset="0"/>
                        </a:rPr>
                        <m:t> </m:t>
                      </m:r>
                      <m:r>
                        <a:rPr lang="en-CA" b="0" i="1" smtClean="0">
                          <a:latin typeface="Cambria Math" panose="02040503050406030204" pitchFamily="18" charset="0"/>
                        </a:rPr>
                        <m:t>𝑆𝑢𝑛</m:t>
                      </m:r>
                      <m:r>
                        <a:rPr lang="en-CA" b="0" i="1" smtClean="0">
                          <a:latin typeface="Cambria Math" panose="02040503050406030204" pitchFamily="18" charset="0"/>
                        </a:rPr>
                        <m:t> </m:t>
                      </m:r>
                      <m:r>
                        <a:rPr lang="en-CA" b="0" i="1" smtClean="0">
                          <a:latin typeface="Cambria Math" panose="02040503050406030204" pitchFamily="18" charset="0"/>
                        </a:rPr>
                        <m:t>𝑉𝑒𝑐𝑡𝑜𝑟</m:t>
                      </m:r>
                    </m:oMath>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rPr>
                        <m:t>=</m:t>
                      </m:r>
                      <m:r>
                        <a:rPr lang="en-CA" b="0" i="1" smtClean="0">
                          <a:latin typeface="Cambria Math" panose="02040503050406030204" pitchFamily="18" charset="0"/>
                        </a:rPr>
                        <m:t>𝑅𝑜𝑡𝑎𝑡𝑖𝑜𝑛</m:t>
                      </m:r>
                      <m:r>
                        <a:rPr lang="en-CA" b="0" i="1" smtClean="0">
                          <a:latin typeface="Cambria Math" panose="02040503050406030204" pitchFamily="18" charset="0"/>
                        </a:rPr>
                        <m:t> </m:t>
                      </m:r>
                      <m:r>
                        <a:rPr lang="en-CA" b="0" i="1" smtClean="0">
                          <a:latin typeface="Cambria Math" panose="02040503050406030204" pitchFamily="18" charset="0"/>
                        </a:rPr>
                        <m:t>𝑀𝑎𝑡𝑟𝑖𝑥</m:t>
                      </m:r>
                      <m:r>
                        <a:rPr lang="en-CA" b="0" i="1" smtClean="0">
                          <a:latin typeface="Cambria Math" panose="02040503050406030204" pitchFamily="18" charset="0"/>
                        </a:rPr>
                        <m:t> </m:t>
                      </m:r>
                      <m:r>
                        <a:rPr lang="en-CA" b="0" i="1" smtClean="0">
                          <a:latin typeface="Cambria Math" panose="02040503050406030204" pitchFamily="18" charset="0"/>
                        </a:rPr>
                        <m:t>𝑝𝑎𝑟𝑎𝑚𝑒𝑡𝑒𝑟𝑖𝑧𝑒𝑑</m:t>
                      </m:r>
                      <m:r>
                        <a:rPr lang="en-CA" b="0" i="1" smtClean="0">
                          <a:latin typeface="Cambria Math" panose="02040503050406030204" pitchFamily="18" charset="0"/>
                        </a:rPr>
                        <m:t> </m:t>
                      </m:r>
                      <m:r>
                        <a:rPr lang="en-CA" b="0" i="1" smtClean="0">
                          <a:latin typeface="Cambria Math" panose="02040503050406030204" pitchFamily="18" charset="0"/>
                        </a:rPr>
                        <m:t>𝑏𝑦</m:t>
                      </m:r>
                      <m:r>
                        <a:rPr lang="en-CA" b="0" i="1" smtClean="0">
                          <a:latin typeface="Cambria Math" panose="02040503050406030204" pitchFamily="18" charset="0"/>
                        </a:rPr>
                        <m:t> </m:t>
                      </m:r>
                      <m:r>
                        <a:rPr lang="en-CA" b="0" i="1" smtClean="0">
                          <a:latin typeface="Cambria Math" panose="02040503050406030204" pitchFamily="18" charset="0"/>
                        </a:rPr>
                        <m:t>𝐴𝑡𝑡𝑖𝑡𝑢𝑑𝑒</m:t>
                      </m:r>
                      <m:r>
                        <a:rPr lang="en-CA" b="0" i="1" smtClean="0">
                          <a:latin typeface="Cambria Math" panose="02040503050406030204" pitchFamily="18" charset="0"/>
                        </a:rPr>
                        <m:t> </m:t>
                      </m:r>
                      <m:r>
                        <a:rPr lang="en-CA" b="0" i="1" smtClean="0">
                          <a:latin typeface="Cambria Math" panose="02040503050406030204" pitchFamily="18" charset="0"/>
                        </a:rPr>
                        <m:t>𝑄𝑢𝑎𝑡𝑒𝑟𝑛𝑖𝑜𝑛</m:t>
                      </m:r>
                    </m:oMath>
                  </m:oMathPara>
                </a14:m>
                <a:endParaRPr lang="en-CA" dirty="0"/>
              </a:p>
              <a:p>
                <a:endParaRPr lang="en-CA" dirty="0"/>
              </a:p>
              <a:p>
                <a:r>
                  <a:rPr lang="en-CA" u="sng" dirty="0"/>
                  <a:t>Sensitivity Matrix (Photodiode/Solar Panel Input)</a:t>
                </a:r>
              </a:p>
              <a:p>
                <a:endParaRPr lang="en-CA" u="sng"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𝐻</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𝑘</m:t>
                              </m:r>
                            </m:sub>
                          </m:sSub>
                        </m:e>
                      </m:d>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𝐼</m:t>
                                  </m:r>
                                </m:e>
                                <m:sub>
                                  <m:r>
                                    <a:rPr lang="en-CA" b="0" i="1" smtClean="0">
                                      <a:latin typeface="Cambria Math" panose="02040503050406030204" pitchFamily="18" charset="0"/>
                                      <a:ea typeface="Cambria Math" panose="02040503050406030204" pitchFamily="18" charset="0"/>
                                    </a:rPr>
                                    <m:t>𝑝</m:t>
                                  </m:r>
                                </m:sub>
                              </m:sSub>
                            </m:num>
                            <m:den>
                              <m:r>
                                <a:rPr lang="en-CA" b="0" i="1" smtClean="0">
                                  <a:latin typeface="Cambria Math" panose="02040503050406030204" pitchFamily="18" charset="0"/>
                                  <a:ea typeface="Cambria Math" panose="02040503050406030204" pitchFamily="18" charset="0"/>
                                </a:rPr>
                                <m:t>𝜕𝛿</m:t>
                              </m:r>
                              <m:r>
                                <a:rPr lang="en-CA" b="1" i="1" smtClean="0">
                                  <a:latin typeface="Cambria Math" panose="02040503050406030204" pitchFamily="18" charset="0"/>
                                  <a:ea typeface="Cambria Math" panose="02040503050406030204" pitchFamily="18" charset="0"/>
                                </a:rPr>
                                <m:t>𝝆</m:t>
                              </m:r>
                            </m:den>
                          </m:f>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rPr>
                                <m:t>0</m:t>
                              </m:r>
                            </m:e>
                            <m:sub>
                              <m:r>
                                <a:rPr lang="en-CA" b="0" i="1" smtClean="0">
                                  <a:latin typeface="Cambria Math" panose="02040503050406030204" pitchFamily="18" charset="0"/>
                                </a:rPr>
                                <m:t>1</m:t>
                              </m:r>
                              <m:r>
                                <a:rPr lang="en-CA" b="0" i="1" smtClean="0">
                                  <a:latin typeface="Cambria Math" panose="02040503050406030204" pitchFamily="18" charset="0"/>
                                  <a:ea typeface="Cambria Math" panose="02040503050406030204" pitchFamily="18" charset="0"/>
                                </a:rPr>
                                <m:t>×3</m:t>
                              </m:r>
                            </m:sub>
                          </m:sSub>
                          <m:r>
                            <a:rPr lang="en-CA" b="0" i="1" smtClean="0">
                              <a:latin typeface="Cambria Math" panose="02040503050406030204" pitchFamily="18" charset="0"/>
                            </a:rPr>
                            <m:t>   </m:t>
                          </m:r>
                          <m:f>
                            <m:fPr>
                              <m:ctrlPr>
                                <a:rPr lang="en-CA"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sSub>
                                <m:sSubPr>
                                  <m:ctrlPr>
                                    <a:rPr lang="en-CA"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𝐼</m:t>
                                  </m:r>
                                </m:e>
                                <m:sub>
                                  <m:r>
                                    <a:rPr lang="en-CA" b="0" i="1" smtClean="0">
                                      <a:latin typeface="Cambria Math" panose="02040503050406030204" pitchFamily="18" charset="0"/>
                                      <a:ea typeface="Cambria Math" panose="02040503050406030204" pitchFamily="18" charset="0"/>
                                    </a:rPr>
                                    <m:t>𝑝</m:t>
                                  </m:r>
                                </m:sub>
                              </m:sSub>
                            </m:num>
                            <m:den>
                              <m:r>
                                <a:rPr lang="en-CA" b="0"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𝑪</m:t>
                              </m:r>
                            </m:den>
                          </m:f>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𝐼</m:t>
                                  </m:r>
                                </m:e>
                                <m:sub>
                                  <m:r>
                                    <a:rPr lang="en-CA" b="0" i="1" smtClean="0">
                                      <a:latin typeface="Cambria Math" panose="02040503050406030204" pitchFamily="18" charset="0"/>
                                      <a:ea typeface="Cambria Math" panose="02040503050406030204" pitchFamily="18" charset="0"/>
                                    </a:rPr>
                                    <m:t>𝑝</m:t>
                                  </m:r>
                                </m:sub>
                              </m:sSub>
                            </m:num>
                            <m:den>
                              <m:r>
                                <a:rPr lang="en-CA" b="0"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𝜶</m:t>
                              </m:r>
                            </m:den>
                          </m:f>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𝐼</m:t>
                                  </m:r>
                                </m:e>
                                <m:sub>
                                  <m:r>
                                    <a:rPr lang="en-CA" b="0" i="1" smtClean="0">
                                      <a:latin typeface="Cambria Math" panose="02040503050406030204" pitchFamily="18" charset="0"/>
                                      <a:ea typeface="Cambria Math" panose="02040503050406030204" pitchFamily="18" charset="0"/>
                                    </a:rPr>
                                    <m:t>𝑝</m:t>
                                  </m:r>
                                </m:sub>
                              </m:sSub>
                            </m:num>
                            <m:den>
                              <m:r>
                                <a:rPr lang="en-CA" b="0" i="1" smtClean="0">
                                  <a:latin typeface="Cambria Math" panose="02040503050406030204" pitchFamily="18" charset="0"/>
                                  <a:ea typeface="Cambria Math" panose="02040503050406030204" pitchFamily="18" charset="0"/>
                                </a:rPr>
                                <m:t>𝜕</m:t>
                              </m:r>
                              <m:r>
                                <a:rPr lang="en-CA" b="1" i="1" smtClean="0">
                                  <a:latin typeface="Cambria Math" panose="02040503050406030204" pitchFamily="18" charset="0"/>
                                  <a:ea typeface="Cambria Math" panose="02040503050406030204" pitchFamily="18" charset="0"/>
                                </a:rPr>
                                <m:t>𝝐</m:t>
                              </m:r>
                            </m:den>
                          </m:f>
                        </m:e>
                      </m:d>
                    </m:oMath>
                  </m:oMathPara>
                </a14:m>
                <a:endParaRPr lang="en-CA" dirty="0"/>
              </a:p>
            </p:txBody>
          </p:sp>
        </mc:Choice>
        <mc:Fallback xmlns="">
          <p:sp>
            <p:nvSpPr>
              <p:cNvPr id="5" name="TextBox 4">
                <a:extLst>
                  <a:ext uri="{FF2B5EF4-FFF2-40B4-BE49-F238E27FC236}">
                    <a16:creationId xmlns:a16="http://schemas.microsoft.com/office/drawing/2014/main" id="{DA9035CB-AECF-465A-8226-30DCE75CFAAB}"/>
                  </a:ext>
                </a:extLst>
              </p:cNvPr>
              <p:cNvSpPr txBox="1">
                <a:spLocks noRot="1" noChangeAspect="1" noMove="1" noResize="1" noEditPoints="1" noAdjustHandles="1" noChangeArrowheads="1" noChangeShapeType="1" noTextEdit="1"/>
              </p:cNvSpPr>
              <p:nvPr/>
            </p:nvSpPr>
            <p:spPr>
              <a:xfrm>
                <a:off x="348062" y="3684148"/>
                <a:ext cx="8459675" cy="2994859"/>
              </a:xfrm>
              <a:prstGeom prst="rect">
                <a:avLst/>
              </a:prstGeom>
              <a:blipFill>
                <a:blip r:embed="rId3"/>
                <a:stretch>
                  <a:fillRect l="-576" t="-10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1AF853-6D74-475F-B83C-7868557B54AF}"/>
                  </a:ext>
                </a:extLst>
              </p:cNvPr>
              <p:cNvSpPr txBox="1"/>
              <p:nvPr/>
            </p:nvSpPr>
            <p:spPr>
              <a:xfrm>
                <a:off x="530352" y="3191047"/>
                <a:ext cx="2839065" cy="3754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𝑖</m:t>
                          </m:r>
                        </m:e>
                        <m:sub>
                          <m:r>
                            <a:rPr lang="en-CA" b="0" i="1" smtClean="0">
                              <a:latin typeface="Cambria Math" panose="02040503050406030204" pitchFamily="18" charset="0"/>
                            </a:rPr>
                            <m:t>𝑆𝑢𝑛</m:t>
                          </m:r>
                        </m:sub>
                      </m:sSub>
                      <m:r>
                        <a:rPr lang="en-CA" b="0" i="1" smtClean="0">
                          <a:latin typeface="Cambria Math" panose="02040503050406030204" pitchFamily="18" charset="0"/>
                        </a:rPr>
                        <m:t>=</m:t>
                      </m:r>
                      <m:r>
                        <a:rPr lang="en-CA" b="0" i="1" smtClean="0">
                          <a:latin typeface="Cambria Math" panose="02040503050406030204" pitchFamily="18" charset="0"/>
                        </a:rPr>
                        <m:t>𝐶</m:t>
                      </m:r>
                      <m:sSubSup>
                        <m:sSubSupPr>
                          <m:ctrlPr>
                            <a:rPr lang="en-CA" b="0" i="1" smtClean="0">
                              <a:latin typeface="Cambria Math" panose="02040503050406030204" pitchFamily="18" charset="0"/>
                            </a:rPr>
                          </m:ctrlPr>
                        </m:sSubSupPr>
                        <m:e>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𝐴𝑚</m:t>
                                  </m:r>
                                  <m:r>
                                    <a:rPr lang="en-CA" b="0" i="1" smtClean="0">
                                      <a:latin typeface="Cambria Math" panose="02040503050406030204" pitchFamily="18" charset="0"/>
                                    </a:rPr>
                                    <m:t>0</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𝑠</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𝑟</m:t>
                                      </m:r>
                                    </m:e>
                                  </m:acc>
                                </m:e>
                                <m:sub>
                                  <m:r>
                                    <a:rPr lang="en-CA" b="0" i="1" smtClean="0">
                                      <a:latin typeface="Cambria Math" panose="02040503050406030204" pitchFamily="18" charset="0"/>
                                      <a:ea typeface="Cambria Math" panose="02040503050406030204" pitchFamily="18" charset="0"/>
                                    </a:rPr>
                                    <m:t>𝑆𝑢𝑛</m:t>
                                  </m:r>
                                </m:sub>
                              </m:sSub>
                            </m:e>
                          </m:d>
                        </m:e>
                        <m:sub>
                          <m:r>
                            <a:rPr lang="en-CA" b="0" i="1" smtClean="0">
                              <a:latin typeface="Cambria Math" panose="02040503050406030204" pitchFamily="18" charset="0"/>
                            </a:rPr>
                            <m:t>0</m:t>
                          </m:r>
                        </m:sub>
                        <m:sup>
                          <m:r>
                            <a:rPr lang="en-CA" b="0" i="1" smtClean="0">
                              <a:latin typeface="Cambria Math" panose="02040503050406030204" pitchFamily="18" charset="0"/>
                              <a:ea typeface="Cambria Math" panose="02040503050406030204" pitchFamily="18" charset="0"/>
                            </a:rPr>
                            <m:t>∞</m:t>
                          </m:r>
                        </m:sup>
                      </m:sSubSup>
                    </m:oMath>
                  </m:oMathPara>
                </a14:m>
                <a:endParaRPr lang="en-CA" dirty="0"/>
              </a:p>
            </p:txBody>
          </p:sp>
        </mc:Choice>
        <mc:Fallback xmlns="">
          <p:sp>
            <p:nvSpPr>
              <p:cNvPr id="7" name="TextBox 6">
                <a:extLst>
                  <a:ext uri="{FF2B5EF4-FFF2-40B4-BE49-F238E27FC236}">
                    <a16:creationId xmlns:a16="http://schemas.microsoft.com/office/drawing/2014/main" id="{D91AF853-6D74-475F-B83C-7868557B54AF}"/>
                  </a:ext>
                </a:extLst>
              </p:cNvPr>
              <p:cNvSpPr txBox="1">
                <a:spLocks noRot="1" noChangeAspect="1" noMove="1" noResize="1" noEditPoints="1" noAdjustHandles="1" noChangeArrowheads="1" noChangeShapeType="1" noTextEdit="1"/>
              </p:cNvSpPr>
              <p:nvPr/>
            </p:nvSpPr>
            <p:spPr>
              <a:xfrm>
                <a:off x="530352" y="3191047"/>
                <a:ext cx="2839065" cy="375424"/>
              </a:xfrm>
              <a:prstGeom prst="rect">
                <a:avLst/>
              </a:prstGeom>
              <a:blipFill>
                <a:blip r:embed="rId4"/>
                <a:stretch>
                  <a:fillRect t="-3226" b="-161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E89EEC-E4D4-4E49-8230-011483465802}"/>
                  </a:ext>
                </a:extLst>
              </p:cNvPr>
              <p:cNvSpPr txBox="1"/>
              <p:nvPr/>
            </p:nvSpPr>
            <p:spPr>
              <a:xfrm>
                <a:off x="4884666" y="3197139"/>
                <a:ext cx="44918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𝑖</m:t>
                          </m:r>
                        </m:e>
                        <m:sub>
                          <m:r>
                            <a:rPr lang="en-CA" b="0" i="1" smtClean="0">
                              <a:latin typeface="Cambria Math" panose="02040503050406030204" pitchFamily="18" charset="0"/>
                            </a:rPr>
                            <m:t>𝐸𝑎𝑟𝑡h</m:t>
                          </m:r>
                        </m:sub>
                      </m:sSub>
                      <m:r>
                        <a:rPr lang="en-CA" b="0" i="1" smtClean="0">
                          <a:latin typeface="Cambria Math" panose="02040503050406030204" pitchFamily="18" charset="0"/>
                        </a:rPr>
                        <m:t>=</m:t>
                      </m:r>
                      <m:r>
                        <a:rPr lang="en-CA" b="0" i="1" smtClean="0">
                          <a:latin typeface="Cambria Math" panose="02040503050406030204" pitchFamily="18" charset="0"/>
                        </a:rPr>
                        <m:t>𝐶</m:t>
                      </m:r>
                      <m:sSubSup>
                        <m:sSubSupPr>
                          <m:ctrlPr>
                            <a:rPr lang="en-CA" b="0" i="1" smtClean="0">
                              <a:latin typeface="Cambria Math" panose="02040503050406030204" pitchFamily="18" charset="0"/>
                            </a:rPr>
                          </m:ctrlPr>
                        </m:sSubSupPr>
                        <m:e>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𝐸𝑎𝑟𝑡h</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𝑠</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𝑟</m:t>
                                      </m:r>
                                    </m:e>
                                  </m:acc>
                                </m:e>
                                <m:sub>
                                  <m:r>
                                    <a:rPr lang="en-CA" b="0" i="1" smtClean="0">
                                      <a:latin typeface="Cambria Math" panose="02040503050406030204" pitchFamily="18" charset="0"/>
                                      <a:ea typeface="Cambria Math" panose="02040503050406030204" pitchFamily="18" charset="0"/>
                                    </a:rPr>
                                    <m:t>𝑆𝑢𝑛</m:t>
                                  </m:r>
                                </m:sub>
                              </m:sSub>
                            </m:e>
                          </m:d>
                        </m:e>
                        <m:sub>
                          <m:r>
                            <a:rPr lang="en-CA" b="0" i="1" smtClean="0">
                              <a:latin typeface="Cambria Math" panose="02040503050406030204" pitchFamily="18" charset="0"/>
                            </a:rPr>
                            <m:t>0</m:t>
                          </m:r>
                        </m:sub>
                        <m:sup>
                          <m:r>
                            <a:rPr lang="en-CA" b="0" i="1" smtClean="0">
                              <a:latin typeface="Cambria Math" panose="02040503050406030204" pitchFamily="18" charset="0"/>
                              <a:ea typeface="Cambria Math" panose="02040503050406030204" pitchFamily="18" charset="0"/>
                            </a:rPr>
                            <m:t>∞</m:t>
                          </m:r>
                        </m:sup>
                      </m:sSubSup>
                    </m:oMath>
                  </m:oMathPara>
                </a14:m>
                <a:endParaRPr lang="en-CA" dirty="0"/>
              </a:p>
            </p:txBody>
          </p:sp>
        </mc:Choice>
        <mc:Fallback xmlns="">
          <p:sp>
            <p:nvSpPr>
              <p:cNvPr id="8" name="TextBox 7">
                <a:extLst>
                  <a:ext uri="{FF2B5EF4-FFF2-40B4-BE49-F238E27FC236}">
                    <a16:creationId xmlns:a16="http://schemas.microsoft.com/office/drawing/2014/main" id="{CCE89EEC-E4D4-4E49-8230-011483465802}"/>
                  </a:ext>
                </a:extLst>
              </p:cNvPr>
              <p:cNvSpPr txBox="1">
                <a:spLocks noRot="1" noChangeAspect="1" noMove="1" noResize="1" noEditPoints="1" noAdjustHandles="1" noChangeArrowheads="1" noChangeShapeType="1" noTextEdit="1"/>
              </p:cNvSpPr>
              <p:nvPr/>
            </p:nvSpPr>
            <p:spPr>
              <a:xfrm>
                <a:off x="4884666" y="3197139"/>
                <a:ext cx="4491867" cy="369332"/>
              </a:xfrm>
              <a:prstGeom prst="rect">
                <a:avLst/>
              </a:prstGeom>
              <a:blipFill>
                <a:blip r:embed="rId5"/>
                <a:stretch>
                  <a:fillRect t="-3279" b="-3279"/>
                </a:stretch>
              </a:blipFill>
            </p:spPr>
            <p:txBody>
              <a:bodyPr/>
              <a:lstStyle/>
              <a:p>
                <a:r>
                  <a:rPr lang="en-CA">
                    <a:noFill/>
                  </a:rPr>
                  <a:t> </a:t>
                </a:r>
              </a:p>
            </p:txBody>
          </p:sp>
        </mc:Fallback>
      </mc:AlternateContent>
      <p:cxnSp>
        <p:nvCxnSpPr>
          <p:cNvPr id="10" name="Connector: Elbow 9">
            <a:extLst>
              <a:ext uri="{FF2B5EF4-FFF2-40B4-BE49-F238E27FC236}">
                <a16:creationId xmlns:a16="http://schemas.microsoft.com/office/drawing/2014/main" id="{97B3479C-4C5C-4AAB-8428-2DF6ED22C4A8}"/>
              </a:ext>
            </a:extLst>
          </p:cNvPr>
          <p:cNvCxnSpPr>
            <a:endCxn id="7" idx="3"/>
          </p:cNvCxnSpPr>
          <p:nvPr/>
        </p:nvCxnSpPr>
        <p:spPr>
          <a:xfrm rot="10800000" flipV="1">
            <a:off x="3369418" y="2967375"/>
            <a:ext cx="1350067" cy="411384"/>
          </a:xfrm>
          <a:prstGeom prst="bentConnector3">
            <a:avLst>
              <a:gd name="adj1" fmla="val -2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C03857FD-75A2-43FC-9C6E-BD56BB1086A9}"/>
              </a:ext>
            </a:extLst>
          </p:cNvPr>
          <p:cNvCxnSpPr/>
          <p:nvPr/>
        </p:nvCxnSpPr>
        <p:spPr>
          <a:xfrm rot="16200000" flipH="1">
            <a:off x="5790372" y="2958370"/>
            <a:ext cx="335952" cy="141585"/>
          </a:xfrm>
          <a:prstGeom prst="bentConnector3">
            <a:avLst>
              <a:gd name="adj1" fmla="val -92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0331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F4C2-AA16-455C-8A3C-A3912C4FA39F}"/>
              </a:ext>
            </a:extLst>
          </p:cNvPr>
          <p:cNvSpPr>
            <a:spLocks noGrp="1"/>
          </p:cNvSpPr>
          <p:nvPr>
            <p:ph type="title"/>
          </p:nvPr>
        </p:nvSpPr>
        <p:spPr/>
        <p:txBody>
          <a:bodyPr/>
          <a:lstStyle/>
          <a:p>
            <a:r>
              <a:rPr lang="en-CA" dirty="0"/>
              <a:t>Albedo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E458B5-BBE5-48B5-9880-BA0A56E1DE47}"/>
                  </a:ext>
                </a:extLst>
              </p:cNvPr>
              <p:cNvSpPr>
                <a:spLocks noGrp="1"/>
              </p:cNvSpPr>
              <p:nvPr>
                <p:ph sz="quarter" idx="12"/>
              </p:nvPr>
            </p:nvSpPr>
            <p:spPr/>
            <p:txBody>
              <a:bodyPr>
                <a:normAutofit fontScale="85000" lnSpcReduction="20000"/>
              </a:bodyPr>
              <a:lstStyle/>
              <a:p>
                <a:r>
                  <a:rPr lang="en-CA" dirty="0"/>
                  <a:t>Reflectivity data based on NASA Total Ozone Mapping Spectrometer (TOMS)</a:t>
                </a:r>
              </a:p>
              <a:p>
                <a:r>
                  <a:rPr lang="en-CA" dirty="0"/>
                  <a:t>Earth irradiance for each cell modeled as:</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𝐸</m:t>
                          </m:r>
                        </m:e>
                        <m:sub>
                          <m:r>
                            <a:rPr lang="en-CA" b="0" i="1" smtClean="0">
                              <a:latin typeface="Cambria Math" panose="02040503050406030204" pitchFamily="18" charset="0"/>
                            </a:rPr>
                            <m:t>𝑐</m:t>
                          </m:r>
                        </m:sub>
                      </m:sSub>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𝜙</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𝜌</m:t>
                          </m:r>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𝜙</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𝜃</m:t>
                              </m:r>
                            </m:e>
                          </m:d>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𝐸</m:t>
                              </m:r>
                            </m:e>
                            <m:sub>
                              <m:r>
                                <a:rPr lang="en-CA" b="0" i="1" smtClean="0">
                                  <a:latin typeface="Cambria Math" panose="02040503050406030204" pitchFamily="18" charset="0"/>
                                  <a:ea typeface="Cambria Math" panose="02040503050406030204" pitchFamily="18" charset="0"/>
                                </a:rPr>
                                <m:t>𝐴𝑀</m:t>
                              </m:r>
                              <m:r>
                                <a:rPr lang="en-CA" b="0" i="1" smtClean="0">
                                  <a:latin typeface="Cambria Math" panose="02040503050406030204" pitchFamily="18" charset="0"/>
                                  <a:ea typeface="Cambria Math" panose="02040503050406030204" pitchFamily="18" charset="0"/>
                                </a:rPr>
                                <m:t>0</m:t>
                              </m:r>
                            </m:sub>
                          </m:sSub>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𝐴</m:t>
                              </m:r>
                            </m:e>
                            <m:sub>
                              <m:r>
                                <a:rPr lang="en-CA" b="0" i="1" smtClean="0">
                                  <a:latin typeface="Cambria Math" panose="02040503050406030204" pitchFamily="18" charset="0"/>
                                  <a:ea typeface="Cambria Math" panose="02040503050406030204" pitchFamily="18" charset="0"/>
                                </a:rPr>
                                <m:t>𝑐</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𝜙</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𝑆𝑢𝑛</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𝑐</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𝑆𝑎𝑡</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𝑐</m:t>
                              </m:r>
                            </m:sub>
                          </m:sSub>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𝜋</m:t>
                          </m:r>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𝑟</m:t>
                                  </m:r>
                                </m:e>
                                <m:sub>
                                  <m:r>
                                    <a:rPr lang="en-CA" b="0" i="1" smtClean="0">
                                      <a:latin typeface="Cambria Math" panose="02040503050406030204" pitchFamily="18" charset="0"/>
                                      <a:ea typeface="Cambria Math" panose="02040503050406030204" pitchFamily="18" charset="0"/>
                                    </a:rPr>
                                    <m:t>𝑆𝑎𝑡</m:t>
                                  </m:r>
                                </m:sub>
                              </m:sSub>
                            </m:e>
                          </m:d>
                        </m:den>
                      </m:f>
                    </m:oMath>
                  </m:oMathPara>
                </a14:m>
                <a:endParaRPr lang="en-CA" dirty="0"/>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𝐴</m:t>
                        </m:r>
                      </m:e>
                      <m:sub>
                        <m:r>
                          <a:rPr lang="en-CA" b="0" i="1" smtClean="0">
                            <a:latin typeface="Cambria Math" panose="02040503050406030204" pitchFamily="18" charset="0"/>
                          </a:rPr>
                          <m:t>𝑐</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𝜙</m:t>
                    </m:r>
                    <m:r>
                      <a:rPr lang="en-CA" b="0" i="1" smtClean="0">
                        <a:latin typeface="Cambria Math" panose="02040503050406030204" pitchFamily="18" charset="0"/>
                      </a:rPr>
                      <m:t>)</m:t>
                    </m:r>
                  </m:oMath>
                </a14:m>
                <a:r>
                  <a:rPr lang="en-CA" dirty="0"/>
                  <a:t> is the area of each cell (calculated using surface integral)</a:t>
                </a:r>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𝑠𝑢𝑛</m:t>
                        </m:r>
                      </m:sub>
                    </m:sSub>
                  </m:oMath>
                </a14:m>
                <a:r>
                  <a:rPr lang="en-CA" dirty="0"/>
                  <a:t> and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𝑟</m:t>
                        </m:r>
                      </m:e>
                      <m:sub>
                        <m:r>
                          <a:rPr lang="en-CA" b="0" i="1" smtClean="0">
                            <a:latin typeface="Cambria Math" panose="02040503050406030204" pitchFamily="18" charset="0"/>
                          </a:rPr>
                          <m:t>𝑆𝑎𝑡</m:t>
                        </m:r>
                      </m:sub>
                    </m:sSub>
                  </m:oMath>
                </a14:m>
                <a:r>
                  <a:rPr lang="en-CA" dirty="0"/>
                  <a:t> are position vectors calculated with GPS readings</a:t>
                </a:r>
              </a:p>
              <a:p>
                <a14:m>
                  <m:oMath xmlns:m="http://schemas.openxmlformats.org/officeDocument/2006/math">
                    <m:r>
                      <a:rPr lang="en-CA" i="1" smtClean="0">
                        <a:latin typeface="Cambria Math" panose="02040503050406030204" pitchFamily="18" charset="0"/>
                        <a:ea typeface="Cambria Math" panose="02040503050406030204" pitchFamily="18" charset="0"/>
                      </a:rPr>
                      <m:t>𝜌</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𝜙</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𝜃</m:t>
                    </m:r>
                    <m:r>
                      <a:rPr lang="en-CA" b="0" i="1" smtClean="0">
                        <a:latin typeface="Cambria Math" panose="02040503050406030204" pitchFamily="18" charset="0"/>
                        <a:ea typeface="Cambria Math" panose="02040503050406030204" pitchFamily="18" charset="0"/>
                      </a:rPr>
                      <m:t>)</m:t>
                    </m:r>
                  </m:oMath>
                </a14:m>
                <a:r>
                  <a:rPr lang="en-CA" dirty="0"/>
                  <a:t> is the reflectivity of cell with latitude </a:t>
                </a:r>
                <a14:m>
                  <m:oMath xmlns:m="http://schemas.openxmlformats.org/officeDocument/2006/math">
                    <m:r>
                      <a:rPr lang="en-CA" i="1" smtClean="0">
                        <a:latin typeface="Cambria Math" panose="02040503050406030204" pitchFamily="18" charset="0"/>
                        <a:ea typeface="Cambria Math" panose="02040503050406030204" pitchFamily="18" charset="0"/>
                      </a:rPr>
                      <m:t>𝜙</m:t>
                    </m:r>
                  </m:oMath>
                </a14:m>
                <a:r>
                  <a:rPr lang="en-CA" dirty="0"/>
                  <a:t> and longitude </a:t>
                </a:r>
                <a14:m>
                  <m:oMath xmlns:m="http://schemas.openxmlformats.org/officeDocument/2006/math">
                    <m:r>
                      <a:rPr lang="en-CA" i="1" smtClean="0">
                        <a:latin typeface="Cambria Math" panose="02040503050406030204" pitchFamily="18" charset="0"/>
                        <a:ea typeface="Cambria Math" panose="02040503050406030204" pitchFamily="18" charset="0"/>
                      </a:rPr>
                      <m:t>𝜃</m:t>
                    </m:r>
                  </m:oMath>
                </a14:m>
                <a:r>
                  <a:rPr lang="en-CA" dirty="0"/>
                  <a:t> taken from TOMS data</a:t>
                </a:r>
              </a:p>
              <a:p>
                <a:r>
                  <a:rPr lang="en-CA" dirty="0"/>
                  <a:t>Calculated for cells visible by both Sun and satellite</a:t>
                </a:r>
              </a:p>
            </p:txBody>
          </p:sp>
        </mc:Choice>
        <mc:Fallback xmlns="">
          <p:sp>
            <p:nvSpPr>
              <p:cNvPr id="3" name="Content Placeholder 2">
                <a:extLst>
                  <a:ext uri="{FF2B5EF4-FFF2-40B4-BE49-F238E27FC236}">
                    <a16:creationId xmlns:a16="http://schemas.microsoft.com/office/drawing/2014/main" id="{8BE458B5-BBE5-48B5-9880-BA0A56E1DE47}"/>
                  </a:ext>
                </a:extLst>
              </p:cNvPr>
              <p:cNvSpPr>
                <a:spLocks noGrp="1" noRot="1" noChangeAspect="1" noMove="1" noResize="1" noEditPoints="1" noAdjustHandles="1" noChangeArrowheads="1" noChangeShapeType="1" noTextEdit="1"/>
              </p:cNvSpPr>
              <p:nvPr>
                <p:ph sz="quarter" idx="12"/>
              </p:nvPr>
            </p:nvSpPr>
            <p:spPr>
              <a:blipFill>
                <a:blip r:embed="rId2"/>
                <a:stretch>
                  <a:fillRect l="-982" t="-2424" r="-1754"/>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A960C148-10CD-4A1B-9933-C6DBAF5B3DF8}"/>
              </a:ext>
            </a:extLst>
          </p:cNvPr>
          <p:cNvSpPr>
            <a:spLocks noGrp="1"/>
          </p:cNvSpPr>
          <p:nvPr>
            <p:ph type="sldNum" sz="quarter" idx="11"/>
          </p:nvPr>
        </p:nvSpPr>
        <p:spPr/>
        <p:txBody>
          <a:bodyPr/>
          <a:lstStyle/>
          <a:p>
            <a:fld id="{1353CB71-703C-495B-86EC-238C102AF19B}" type="slidenum">
              <a:rPr lang="en-US" smtClean="0"/>
              <a:pPr/>
              <a:t>117</a:t>
            </a:fld>
            <a:r>
              <a:rPr lang="en-US"/>
              <a:t>   |</a:t>
            </a:r>
            <a:endParaRPr lang="en-US" dirty="0"/>
          </a:p>
        </p:txBody>
      </p:sp>
    </p:spTree>
    <p:extLst>
      <p:ext uri="{BB962C8B-B14F-4D97-AF65-F5344CB8AC3E}">
        <p14:creationId xmlns:p14="http://schemas.microsoft.com/office/powerpoint/2010/main" val="1610190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73B2-F282-46FB-8729-5F3DF6DDCF0E}"/>
              </a:ext>
            </a:extLst>
          </p:cNvPr>
          <p:cNvSpPr>
            <a:spLocks noGrp="1"/>
          </p:cNvSpPr>
          <p:nvPr>
            <p:ph type="title"/>
          </p:nvPr>
        </p:nvSpPr>
        <p:spPr/>
        <p:txBody>
          <a:bodyPr/>
          <a:lstStyle/>
          <a:p>
            <a:r>
              <a:rPr lang="en-CA" dirty="0"/>
              <a:t>MEKF Initialization</a:t>
            </a:r>
          </a:p>
        </p:txBody>
      </p:sp>
      <p:sp>
        <p:nvSpPr>
          <p:cNvPr id="3" name="Content Placeholder 2">
            <a:extLst>
              <a:ext uri="{FF2B5EF4-FFF2-40B4-BE49-F238E27FC236}">
                <a16:creationId xmlns:a16="http://schemas.microsoft.com/office/drawing/2014/main" id="{91D9FFA4-B9C5-44B1-B5AB-7DF6A88516FC}"/>
              </a:ext>
            </a:extLst>
          </p:cNvPr>
          <p:cNvSpPr>
            <a:spLocks noGrp="1"/>
          </p:cNvSpPr>
          <p:nvPr>
            <p:ph sz="quarter" idx="12"/>
          </p:nvPr>
        </p:nvSpPr>
        <p:spPr/>
        <p:txBody>
          <a:bodyPr>
            <a:normAutofit fontScale="85000" lnSpcReduction="10000"/>
          </a:bodyPr>
          <a:lstStyle/>
          <a:p>
            <a:r>
              <a:rPr lang="en-CA" dirty="0"/>
              <a:t>The internal attitude reference is initialized using TRIAD</a:t>
            </a:r>
          </a:p>
          <a:p>
            <a:pPr marL="0" indent="0">
              <a:buNone/>
            </a:pPr>
            <a:r>
              <a:rPr lang="en-CA" u="sng" dirty="0"/>
              <a:t>Reference-Measurement Pairs</a:t>
            </a:r>
          </a:p>
          <a:p>
            <a:r>
              <a:rPr lang="en-CA" dirty="0"/>
              <a:t>Sun Vector</a:t>
            </a:r>
          </a:p>
          <a:p>
            <a:pPr lvl="1"/>
            <a:r>
              <a:rPr lang="en-CA" dirty="0"/>
              <a:t>Body Frame: Vector created from photodiode/solar panel input</a:t>
            </a:r>
          </a:p>
          <a:p>
            <a:pPr lvl="1"/>
            <a:r>
              <a:rPr lang="en-CA" dirty="0"/>
              <a:t>Inertial Frame: Vector created from Sun and CubeSat position in inertial frame</a:t>
            </a:r>
          </a:p>
          <a:p>
            <a:r>
              <a:rPr lang="en-CA" dirty="0"/>
              <a:t>Magnetic Field Vector</a:t>
            </a:r>
          </a:p>
          <a:p>
            <a:pPr lvl="1"/>
            <a:r>
              <a:rPr lang="en-CA" dirty="0"/>
              <a:t>Body Frame: Magnetic field vector measured with 3-axis magnetic compass</a:t>
            </a:r>
          </a:p>
          <a:p>
            <a:pPr lvl="1"/>
            <a:r>
              <a:rPr lang="en-CA" dirty="0"/>
              <a:t>Inertial Frame: Magnetic field vector modeled using World Magnetic Model based on current CubeSat position</a:t>
            </a:r>
          </a:p>
        </p:txBody>
      </p:sp>
      <p:sp>
        <p:nvSpPr>
          <p:cNvPr id="4" name="Slide Number Placeholder 3">
            <a:extLst>
              <a:ext uri="{FF2B5EF4-FFF2-40B4-BE49-F238E27FC236}">
                <a16:creationId xmlns:a16="http://schemas.microsoft.com/office/drawing/2014/main" id="{70CB9AA5-D50E-4B73-BA27-58B12960990B}"/>
              </a:ext>
            </a:extLst>
          </p:cNvPr>
          <p:cNvSpPr>
            <a:spLocks noGrp="1"/>
          </p:cNvSpPr>
          <p:nvPr>
            <p:ph type="sldNum" sz="quarter" idx="11"/>
          </p:nvPr>
        </p:nvSpPr>
        <p:spPr/>
        <p:txBody>
          <a:bodyPr/>
          <a:lstStyle/>
          <a:p>
            <a:fld id="{1353CB71-703C-495B-86EC-238C102AF19B}" type="slidenum">
              <a:rPr lang="en-US" smtClean="0"/>
              <a:pPr/>
              <a:t>118</a:t>
            </a:fld>
            <a:r>
              <a:rPr lang="en-US"/>
              <a:t>   |</a:t>
            </a:r>
            <a:endParaRPr lang="en-US" dirty="0"/>
          </a:p>
        </p:txBody>
      </p:sp>
    </p:spTree>
    <p:extLst>
      <p:ext uri="{BB962C8B-B14F-4D97-AF65-F5344CB8AC3E}">
        <p14:creationId xmlns:p14="http://schemas.microsoft.com/office/powerpoint/2010/main" val="415361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2AEC-D1CB-4C60-B1D5-4C0924BF796B}"/>
              </a:ext>
            </a:extLst>
          </p:cNvPr>
          <p:cNvSpPr>
            <a:spLocks noGrp="1"/>
          </p:cNvSpPr>
          <p:nvPr>
            <p:ph type="title"/>
          </p:nvPr>
        </p:nvSpPr>
        <p:spPr/>
        <p:txBody>
          <a:bodyPr/>
          <a:lstStyle/>
          <a:p>
            <a:r>
              <a:rPr lang="en-CA" dirty="0"/>
              <a:t>Attitude Determination Performance</a:t>
            </a:r>
          </a:p>
        </p:txBody>
      </p:sp>
      <p:pic>
        <p:nvPicPr>
          <p:cNvPr id="6" name="Content Placeholder 5" descr="A screenshot of a social media post&#10;&#10;Description automatically generated">
            <a:extLst>
              <a:ext uri="{FF2B5EF4-FFF2-40B4-BE49-F238E27FC236}">
                <a16:creationId xmlns:a16="http://schemas.microsoft.com/office/drawing/2014/main" id="{D5DA9912-3B85-46EE-9602-1AC16612B3B4}"/>
              </a:ext>
            </a:extLst>
          </p:cNvPr>
          <p:cNvPicPr>
            <a:picLocks noGrp="1" noChangeAspect="1"/>
          </p:cNvPicPr>
          <p:nvPr>
            <p:ph sz="quarter" idx="12"/>
          </p:nvPr>
        </p:nvPicPr>
        <p:blipFill>
          <a:blip r:embed="rId2"/>
          <a:stretch>
            <a:fillRect/>
          </a:stretch>
        </p:blipFill>
        <p:spPr>
          <a:xfrm>
            <a:off x="228600" y="4001530"/>
            <a:ext cx="8686800" cy="1925103"/>
          </a:xfrm>
        </p:spPr>
      </p:pic>
      <p:sp>
        <p:nvSpPr>
          <p:cNvPr id="4" name="Slide Number Placeholder 3">
            <a:extLst>
              <a:ext uri="{FF2B5EF4-FFF2-40B4-BE49-F238E27FC236}">
                <a16:creationId xmlns:a16="http://schemas.microsoft.com/office/drawing/2014/main" id="{9CF0FFC2-B1BD-4E85-866E-53444A749AD4}"/>
              </a:ext>
            </a:extLst>
          </p:cNvPr>
          <p:cNvSpPr>
            <a:spLocks noGrp="1"/>
          </p:cNvSpPr>
          <p:nvPr>
            <p:ph type="sldNum" sz="quarter" idx="11"/>
          </p:nvPr>
        </p:nvSpPr>
        <p:spPr/>
        <p:txBody>
          <a:bodyPr/>
          <a:lstStyle/>
          <a:p>
            <a:fld id="{1353CB71-703C-495B-86EC-238C102AF19B}" type="slidenum">
              <a:rPr lang="en-US" smtClean="0"/>
              <a:pPr/>
              <a:t>119</a:t>
            </a:fld>
            <a:r>
              <a:rPr lang="en-US"/>
              <a:t>   |</a:t>
            </a:r>
            <a:endParaRPr lang="en-US" dirty="0"/>
          </a:p>
        </p:txBody>
      </p:sp>
      <p:sp>
        <p:nvSpPr>
          <p:cNvPr id="7" name="TextBox 6">
            <a:extLst>
              <a:ext uri="{FF2B5EF4-FFF2-40B4-BE49-F238E27FC236}">
                <a16:creationId xmlns:a16="http://schemas.microsoft.com/office/drawing/2014/main" id="{C55857FD-95C7-4F4C-9774-0A833CF823A0}"/>
              </a:ext>
            </a:extLst>
          </p:cNvPr>
          <p:cNvSpPr txBox="1"/>
          <p:nvPr/>
        </p:nvSpPr>
        <p:spPr>
          <a:xfrm>
            <a:off x="106188" y="1557430"/>
            <a:ext cx="8809212" cy="1200329"/>
          </a:xfrm>
          <a:prstGeom prst="rect">
            <a:avLst/>
          </a:prstGeom>
          <a:noFill/>
        </p:spPr>
        <p:txBody>
          <a:bodyPr wrap="square" rtlCol="0">
            <a:spAutoFit/>
          </a:bodyPr>
          <a:lstStyle/>
          <a:p>
            <a:pPr marL="285750" indent="-285750">
              <a:buFont typeface="Arial" panose="020B0604020202020204" pitchFamily="34" charset="0"/>
              <a:buChar char="•"/>
            </a:pPr>
            <a:r>
              <a:rPr lang="en-CA" dirty="0"/>
              <a:t>Preliminary attitude determination design is modeled in MATLAB</a:t>
            </a:r>
          </a:p>
          <a:p>
            <a:pPr marL="285750" indent="-285750">
              <a:buFont typeface="Arial" panose="020B0604020202020204" pitchFamily="34" charset="0"/>
              <a:buChar char="•"/>
            </a:pPr>
            <a:r>
              <a:rPr lang="en-CA" dirty="0"/>
              <a:t>Attitude error settles to average error of 2.86 degrees over 1 to 2 minute period</a:t>
            </a:r>
          </a:p>
          <a:p>
            <a:pPr marL="285750" indent="-285750">
              <a:buFont typeface="Arial" panose="020B0604020202020204" pitchFamily="34" charset="0"/>
              <a:buChar char="•"/>
            </a:pPr>
            <a:r>
              <a:rPr lang="en-CA" dirty="0"/>
              <a:t>Performance can be improved with better tuning</a:t>
            </a:r>
          </a:p>
        </p:txBody>
      </p:sp>
      <p:pic>
        <p:nvPicPr>
          <p:cNvPr id="8" name="Picture 7">
            <a:extLst>
              <a:ext uri="{FF2B5EF4-FFF2-40B4-BE49-F238E27FC236}">
                <a16:creationId xmlns:a16="http://schemas.microsoft.com/office/drawing/2014/main" id="{A4530750-988D-464D-88E4-9DB1732C949F}"/>
              </a:ext>
            </a:extLst>
          </p:cNvPr>
          <p:cNvPicPr>
            <a:picLocks noChangeAspect="1"/>
          </p:cNvPicPr>
          <p:nvPr/>
        </p:nvPicPr>
        <p:blipFill>
          <a:blip r:embed="rId3"/>
          <a:stretch>
            <a:fillRect/>
          </a:stretch>
        </p:blipFill>
        <p:spPr>
          <a:xfrm>
            <a:off x="265176" y="2705858"/>
            <a:ext cx="8542266" cy="1558186"/>
          </a:xfrm>
          <a:prstGeom prst="rect">
            <a:avLst/>
          </a:prstGeom>
        </p:spPr>
      </p:pic>
      <p:sp>
        <p:nvSpPr>
          <p:cNvPr id="9" name="TextBox 8">
            <a:extLst>
              <a:ext uri="{FF2B5EF4-FFF2-40B4-BE49-F238E27FC236}">
                <a16:creationId xmlns:a16="http://schemas.microsoft.com/office/drawing/2014/main" id="{43AFB999-52EA-4760-8825-20C5FC727030}"/>
              </a:ext>
            </a:extLst>
          </p:cNvPr>
          <p:cNvSpPr txBox="1"/>
          <p:nvPr/>
        </p:nvSpPr>
        <p:spPr>
          <a:xfrm>
            <a:off x="265176" y="5664119"/>
            <a:ext cx="8809212" cy="646331"/>
          </a:xfrm>
          <a:prstGeom prst="rect">
            <a:avLst/>
          </a:prstGeom>
          <a:noFill/>
        </p:spPr>
        <p:txBody>
          <a:bodyPr wrap="square" rtlCol="0">
            <a:spAutoFit/>
          </a:bodyPr>
          <a:lstStyle/>
          <a:p>
            <a:pPr marL="285750" indent="-285750">
              <a:buFont typeface="Arial" panose="020B0604020202020204" pitchFamily="34" charset="0"/>
              <a:buChar char="•"/>
            </a:pPr>
            <a:r>
              <a:rPr lang="en-CA" dirty="0"/>
              <a:t>Performance meets attitude requirements but can be improved with better tuning of parameters</a:t>
            </a:r>
          </a:p>
        </p:txBody>
      </p:sp>
    </p:spTree>
    <p:extLst>
      <p:ext uri="{BB962C8B-B14F-4D97-AF65-F5344CB8AC3E}">
        <p14:creationId xmlns:p14="http://schemas.microsoft.com/office/powerpoint/2010/main" val="26829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5B35-E9AA-45A3-9718-FCCA5EA3B7BC}"/>
              </a:ext>
            </a:extLst>
          </p:cNvPr>
          <p:cNvSpPr>
            <a:spLocks noGrp="1"/>
          </p:cNvSpPr>
          <p:nvPr>
            <p:ph type="title"/>
          </p:nvPr>
        </p:nvSpPr>
        <p:spPr/>
        <p:txBody>
          <a:bodyPr/>
          <a:lstStyle/>
          <a:p>
            <a:r>
              <a:rPr lang="en-US" dirty="0"/>
              <a:t>Concept of Operations</a:t>
            </a:r>
            <a:endParaRPr lang="en-CA" dirty="0"/>
          </a:p>
        </p:txBody>
      </p:sp>
      <p:sp>
        <p:nvSpPr>
          <p:cNvPr id="3" name="Content Placeholder 2">
            <a:extLst>
              <a:ext uri="{FF2B5EF4-FFF2-40B4-BE49-F238E27FC236}">
                <a16:creationId xmlns:a16="http://schemas.microsoft.com/office/drawing/2014/main" id="{85F8D953-0E15-4818-AE73-F6581B01DB89}"/>
              </a:ext>
            </a:extLst>
          </p:cNvPr>
          <p:cNvSpPr>
            <a:spLocks noGrp="1"/>
          </p:cNvSpPr>
          <p:nvPr>
            <p:ph sz="quarter" idx="12"/>
          </p:nvPr>
        </p:nvSpPr>
        <p:spPr/>
        <p:txBody>
          <a:bodyPr/>
          <a:lstStyle/>
          <a:p>
            <a:r>
              <a:rPr lang="en-US" dirty="0"/>
              <a:t>Capture images of deployment from ISS (if permitted)</a:t>
            </a:r>
          </a:p>
          <a:p>
            <a:r>
              <a:rPr lang="en-US" dirty="0"/>
              <a:t>Solicit imaging requests from public, with priority to Nunavut Arctic College requests</a:t>
            </a:r>
          </a:p>
          <a:p>
            <a:r>
              <a:rPr lang="en-US" dirty="0"/>
              <a:t>Generate 7-day time tagged queue of TC, updated daily</a:t>
            </a:r>
          </a:p>
          <a:p>
            <a:r>
              <a:rPr lang="en-US" dirty="0"/>
              <a:t>Onboard image quality assessment, downlink low-res thumbnails</a:t>
            </a:r>
          </a:p>
          <a:p>
            <a:r>
              <a:rPr lang="en-US" dirty="0"/>
              <a:t>Downlink higher-quality images</a:t>
            </a:r>
          </a:p>
          <a:p>
            <a:endParaRPr lang="en-US" dirty="0"/>
          </a:p>
          <a:p>
            <a:endParaRPr lang="en-US" dirty="0"/>
          </a:p>
        </p:txBody>
      </p:sp>
      <p:sp>
        <p:nvSpPr>
          <p:cNvPr id="4" name="Slide Number Placeholder 3">
            <a:extLst>
              <a:ext uri="{FF2B5EF4-FFF2-40B4-BE49-F238E27FC236}">
                <a16:creationId xmlns:a16="http://schemas.microsoft.com/office/drawing/2014/main" id="{ECEDCFB7-80AD-450D-A1A7-96EE1EA62801}"/>
              </a:ext>
            </a:extLst>
          </p:cNvPr>
          <p:cNvSpPr>
            <a:spLocks noGrp="1"/>
          </p:cNvSpPr>
          <p:nvPr>
            <p:ph type="sldNum" sz="quarter" idx="11"/>
          </p:nvPr>
        </p:nvSpPr>
        <p:spPr/>
        <p:txBody>
          <a:bodyPr/>
          <a:lstStyle/>
          <a:p>
            <a:fld id="{1353CB71-703C-495B-86EC-238C102AF19B}" type="slidenum">
              <a:rPr lang="en-US" smtClean="0"/>
              <a:pPr/>
              <a:t>12</a:t>
            </a:fld>
            <a:r>
              <a:rPr lang="en-US"/>
              <a:t>   |</a:t>
            </a:r>
            <a:endParaRPr lang="en-US" dirty="0"/>
          </a:p>
        </p:txBody>
      </p:sp>
    </p:spTree>
    <p:extLst>
      <p:ext uri="{BB962C8B-B14F-4D97-AF65-F5344CB8AC3E}">
        <p14:creationId xmlns:p14="http://schemas.microsoft.com/office/powerpoint/2010/main" val="35915649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DFDF-0DE8-4670-AED5-987617850D76}"/>
              </a:ext>
            </a:extLst>
          </p:cNvPr>
          <p:cNvSpPr>
            <a:spLocks noGrp="1"/>
          </p:cNvSpPr>
          <p:nvPr>
            <p:ph type="title"/>
          </p:nvPr>
        </p:nvSpPr>
        <p:spPr/>
        <p:txBody>
          <a:bodyPr/>
          <a:lstStyle/>
          <a:p>
            <a:r>
              <a:rPr lang="en-CA" dirty="0"/>
              <a:t>Attitude Control Overview</a:t>
            </a:r>
          </a:p>
        </p:txBody>
      </p:sp>
      <p:sp>
        <p:nvSpPr>
          <p:cNvPr id="3" name="Content Placeholder 2">
            <a:extLst>
              <a:ext uri="{FF2B5EF4-FFF2-40B4-BE49-F238E27FC236}">
                <a16:creationId xmlns:a16="http://schemas.microsoft.com/office/drawing/2014/main" id="{9C4D1B25-2586-4245-AA95-769B8998F429}"/>
              </a:ext>
            </a:extLst>
          </p:cNvPr>
          <p:cNvSpPr>
            <a:spLocks noGrp="1"/>
          </p:cNvSpPr>
          <p:nvPr>
            <p:ph sz="quarter" idx="12"/>
          </p:nvPr>
        </p:nvSpPr>
        <p:spPr/>
        <p:txBody>
          <a:bodyPr/>
          <a:lstStyle/>
          <a:p>
            <a:r>
              <a:rPr lang="en-CA" dirty="0"/>
              <a:t>Detumbling is accomplished with B-dot control law</a:t>
            </a:r>
          </a:p>
          <a:p>
            <a:r>
              <a:rPr lang="en-CA" dirty="0"/>
              <a:t>Large angle maneuvers are accomplished with PD control</a:t>
            </a:r>
          </a:p>
          <a:p>
            <a:r>
              <a:rPr lang="en-CA" dirty="0"/>
              <a:t>Special situations in which angular velocity is large is mitigated with B-dot control law as well</a:t>
            </a:r>
          </a:p>
          <a:p>
            <a:endParaRPr lang="en-CA" dirty="0"/>
          </a:p>
        </p:txBody>
      </p:sp>
      <p:sp>
        <p:nvSpPr>
          <p:cNvPr id="4" name="Slide Number Placeholder 3">
            <a:extLst>
              <a:ext uri="{FF2B5EF4-FFF2-40B4-BE49-F238E27FC236}">
                <a16:creationId xmlns:a16="http://schemas.microsoft.com/office/drawing/2014/main" id="{181044C5-1EE0-4E78-92CD-53F3B0A6EFDE}"/>
              </a:ext>
            </a:extLst>
          </p:cNvPr>
          <p:cNvSpPr>
            <a:spLocks noGrp="1"/>
          </p:cNvSpPr>
          <p:nvPr>
            <p:ph type="sldNum" sz="quarter" idx="11"/>
          </p:nvPr>
        </p:nvSpPr>
        <p:spPr/>
        <p:txBody>
          <a:bodyPr/>
          <a:lstStyle/>
          <a:p>
            <a:fld id="{1353CB71-703C-495B-86EC-238C102AF19B}" type="slidenum">
              <a:rPr lang="en-US" smtClean="0"/>
              <a:pPr/>
              <a:t>120</a:t>
            </a:fld>
            <a:r>
              <a:rPr lang="en-US"/>
              <a:t>   |</a:t>
            </a:r>
            <a:endParaRPr lang="en-US" dirty="0"/>
          </a:p>
        </p:txBody>
      </p:sp>
    </p:spTree>
    <p:extLst>
      <p:ext uri="{BB962C8B-B14F-4D97-AF65-F5344CB8AC3E}">
        <p14:creationId xmlns:p14="http://schemas.microsoft.com/office/powerpoint/2010/main" val="35455864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6BCD-0568-4AFF-A66B-4DB6D0CDABFE}"/>
              </a:ext>
            </a:extLst>
          </p:cNvPr>
          <p:cNvSpPr>
            <a:spLocks noGrp="1"/>
          </p:cNvSpPr>
          <p:nvPr>
            <p:ph type="title"/>
          </p:nvPr>
        </p:nvSpPr>
        <p:spPr/>
        <p:txBody>
          <a:bodyPr/>
          <a:lstStyle/>
          <a:p>
            <a:r>
              <a:rPr lang="en-CA" dirty="0"/>
              <a:t>Attitude Control: Orbit Insertion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9967EA-1A29-41FA-8ABD-D11BADE584BF}"/>
                  </a:ext>
                </a:extLst>
              </p:cNvPr>
              <p:cNvSpPr>
                <a:spLocks noGrp="1"/>
              </p:cNvSpPr>
              <p:nvPr>
                <p:ph sz="quarter" idx="12"/>
              </p:nvPr>
            </p:nvSpPr>
            <p:spPr/>
            <p:txBody>
              <a:bodyPr>
                <a:normAutofit/>
              </a:bodyPr>
              <a:lstStyle/>
              <a:p>
                <a:r>
                  <a:rPr lang="en-CA" dirty="0"/>
                  <a:t>A B-dot bang-bang controller variant is used that produces a magnetic moment of</a:t>
                </a:r>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𝑚</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𝑚𝑎𝑥</m:t>
                          </m:r>
                        </m:sub>
                      </m:sSub>
                      <m:r>
                        <a:rPr lang="en-CA" b="0" i="1" smtClean="0">
                          <a:latin typeface="Cambria Math" panose="02040503050406030204" pitchFamily="18" charset="0"/>
                        </a:rPr>
                        <m:t>𝑠𝑔𝑛</m:t>
                      </m:r>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m:t>
                      </m:r>
                    </m:oMath>
                  </m:oMathPara>
                </a14:m>
                <a:endParaRPr lang="en-CA" dirty="0"/>
              </a:p>
              <a:p>
                <a:r>
                  <a:rPr lang="en-CA" dirty="0"/>
                  <a:t>Preliminary results indicate approximate time of 4 orbital periods (8 hours) to reduce angular rate from 5 degrees per second in each axis to less than 0.1 degrees per second in each axis</a:t>
                </a:r>
              </a:p>
            </p:txBody>
          </p:sp>
        </mc:Choice>
        <mc:Fallback xmlns="">
          <p:sp>
            <p:nvSpPr>
              <p:cNvPr id="3" name="Content Placeholder 2">
                <a:extLst>
                  <a:ext uri="{FF2B5EF4-FFF2-40B4-BE49-F238E27FC236}">
                    <a16:creationId xmlns:a16="http://schemas.microsoft.com/office/drawing/2014/main" id="{829967EA-1A29-41FA-8ABD-D11BADE584BF}"/>
                  </a:ext>
                </a:extLst>
              </p:cNvPr>
              <p:cNvSpPr>
                <a:spLocks noGrp="1" noRot="1" noChangeAspect="1" noMove="1" noResize="1" noEditPoints="1" noAdjustHandles="1" noChangeArrowheads="1" noChangeShapeType="1" noTextEdit="1"/>
              </p:cNvSpPr>
              <p:nvPr>
                <p:ph sz="quarter" idx="12"/>
              </p:nvPr>
            </p:nvSpPr>
            <p:spPr>
              <a:blipFill>
                <a:blip r:embed="rId2"/>
                <a:stretch>
                  <a:fillRect l="-1263" t="-1333" r="-2175"/>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4007721A-DDC8-47AC-9871-0488214AFBBD}"/>
              </a:ext>
            </a:extLst>
          </p:cNvPr>
          <p:cNvSpPr>
            <a:spLocks noGrp="1"/>
          </p:cNvSpPr>
          <p:nvPr>
            <p:ph type="sldNum" sz="quarter" idx="11"/>
          </p:nvPr>
        </p:nvSpPr>
        <p:spPr/>
        <p:txBody>
          <a:bodyPr/>
          <a:lstStyle/>
          <a:p>
            <a:fld id="{1353CB71-703C-495B-86EC-238C102AF19B}" type="slidenum">
              <a:rPr lang="en-US" smtClean="0"/>
              <a:pPr/>
              <a:t>121</a:t>
            </a:fld>
            <a:r>
              <a:rPr lang="en-US"/>
              <a:t>   |</a:t>
            </a:r>
            <a:endParaRPr lang="en-US" dirty="0"/>
          </a:p>
        </p:txBody>
      </p:sp>
    </p:spTree>
    <p:extLst>
      <p:ext uri="{BB962C8B-B14F-4D97-AF65-F5344CB8AC3E}">
        <p14:creationId xmlns:p14="http://schemas.microsoft.com/office/powerpoint/2010/main" val="32930113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47A60-8E08-442C-8999-1DF23338D03C}"/>
              </a:ext>
            </a:extLst>
          </p:cNvPr>
          <p:cNvSpPr>
            <a:spLocks noGrp="1"/>
          </p:cNvSpPr>
          <p:nvPr>
            <p:ph type="title"/>
          </p:nvPr>
        </p:nvSpPr>
        <p:spPr/>
        <p:txBody>
          <a:bodyPr/>
          <a:lstStyle/>
          <a:p>
            <a:r>
              <a:rPr lang="en-CA" dirty="0"/>
              <a:t>Attitude Control: Orbit Insertion</a:t>
            </a:r>
          </a:p>
        </p:txBody>
      </p:sp>
      <p:sp>
        <p:nvSpPr>
          <p:cNvPr id="4" name="Slide Number Placeholder 3">
            <a:extLst>
              <a:ext uri="{FF2B5EF4-FFF2-40B4-BE49-F238E27FC236}">
                <a16:creationId xmlns:a16="http://schemas.microsoft.com/office/drawing/2014/main" id="{643D5A12-D094-4401-AE77-F5E947934D10}"/>
              </a:ext>
            </a:extLst>
          </p:cNvPr>
          <p:cNvSpPr>
            <a:spLocks noGrp="1"/>
          </p:cNvSpPr>
          <p:nvPr>
            <p:ph type="sldNum" sz="quarter" idx="11"/>
          </p:nvPr>
        </p:nvSpPr>
        <p:spPr/>
        <p:txBody>
          <a:bodyPr/>
          <a:lstStyle/>
          <a:p>
            <a:fld id="{1353CB71-703C-495B-86EC-238C102AF19B}" type="slidenum">
              <a:rPr lang="en-US" smtClean="0"/>
              <a:pPr/>
              <a:t>122</a:t>
            </a:fld>
            <a:r>
              <a:rPr lang="en-US"/>
              <a:t>   |</a:t>
            </a:r>
            <a:endParaRPr lang="en-US" dirty="0"/>
          </a:p>
        </p:txBody>
      </p:sp>
      <p:pic>
        <p:nvPicPr>
          <p:cNvPr id="5" name="Picture 4">
            <a:extLst>
              <a:ext uri="{FF2B5EF4-FFF2-40B4-BE49-F238E27FC236}">
                <a16:creationId xmlns:a16="http://schemas.microsoft.com/office/drawing/2014/main" id="{B78D1C22-3A11-4C25-AD7D-60D78FD66EF6}"/>
              </a:ext>
            </a:extLst>
          </p:cNvPr>
          <p:cNvPicPr>
            <a:picLocks noChangeAspect="1"/>
          </p:cNvPicPr>
          <p:nvPr/>
        </p:nvPicPr>
        <p:blipFill>
          <a:blip r:embed="rId2"/>
          <a:stretch>
            <a:fillRect/>
          </a:stretch>
        </p:blipFill>
        <p:spPr>
          <a:xfrm>
            <a:off x="1614430" y="1505838"/>
            <a:ext cx="5915139" cy="4884471"/>
          </a:xfrm>
          <a:prstGeom prst="rect">
            <a:avLst/>
          </a:prstGeom>
        </p:spPr>
      </p:pic>
    </p:spTree>
    <p:extLst>
      <p:ext uri="{BB962C8B-B14F-4D97-AF65-F5344CB8AC3E}">
        <p14:creationId xmlns:p14="http://schemas.microsoft.com/office/powerpoint/2010/main" val="28320345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F7D9-E839-426E-B5F4-BBCF2137CEA7}"/>
              </a:ext>
            </a:extLst>
          </p:cNvPr>
          <p:cNvSpPr>
            <a:spLocks noGrp="1"/>
          </p:cNvSpPr>
          <p:nvPr>
            <p:ph type="title"/>
          </p:nvPr>
        </p:nvSpPr>
        <p:spPr/>
        <p:txBody>
          <a:bodyPr/>
          <a:lstStyle/>
          <a:p>
            <a:r>
              <a:rPr lang="en-CA" dirty="0"/>
              <a:t>Attitude Control: Slew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295BC6-A152-49BF-98EC-FE8AFB93FCC9}"/>
                  </a:ext>
                </a:extLst>
              </p:cNvPr>
              <p:cNvSpPr>
                <a:spLocks noGrp="1"/>
              </p:cNvSpPr>
              <p:nvPr>
                <p:ph sz="quarter" idx="12"/>
              </p:nvPr>
            </p:nvSpPr>
            <p:spPr/>
            <p:txBody>
              <a:bodyPr>
                <a:normAutofit/>
              </a:bodyPr>
              <a:lstStyle/>
              <a:p>
                <a:r>
                  <a:rPr lang="en-CA" sz="2400" dirty="0"/>
                  <a:t>Large angle maneuvers done with PD control using eigenaxis rotation for shortest path</a:t>
                </a:r>
              </a:p>
              <a:p>
                <a:r>
                  <a:rPr lang="en-CA" sz="2400" dirty="0"/>
                  <a:t>Control torque vector given by:</a:t>
                </a:r>
              </a:p>
              <a:p>
                <a:pPr marL="0" indent="0">
                  <a:buNone/>
                </a:pPr>
                <a14:m>
                  <m:oMathPara xmlns:m="http://schemas.openxmlformats.org/officeDocument/2006/math">
                    <m:oMathParaPr>
                      <m:jc m:val="centerGroup"/>
                    </m:oMathParaPr>
                    <m:oMath xmlns:m="http://schemas.openxmlformats.org/officeDocument/2006/math">
                      <m:r>
                        <a:rPr lang="en-CA" sz="2400" b="1" i="1" smtClean="0">
                          <a:latin typeface="Cambria Math" panose="02040503050406030204" pitchFamily="18" charset="0"/>
                        </a:rPr>
                        <m:t>𝒖</m:t>
                      </m:r>
                      <m:r>
                        <a:rPr lang="en-CA" sz="2400" b="0" i="0" smtClean="0">
                          <a:latin typeface="Cambria Math" panose="02040503050406030204" pitchFamily="18" charset="0"/>
                        </a:rPr>
                        <m:t>=−</m:t>
                      </m:r>
                      <m:r>
                        <a:rPr lang="en-CA" sz="2400" b="1" i="1" smtClean="0">
                          <a:latin typeface="Cambria Math" panose="02040503050406030204" pitchFamily="18" charset="0"/>
                          <a:ea typeface="Cambria Math" panose="02040503050406030204" pitchFamily="18" charset="0"/>
                        </a:rPr>
                        <m:t>𝛀</m:t>
                      </m:r>
                      <m:r>
                        <a:rPr lang="en-CA" sz="2400" b="1" i="1" smtClean="0">
                          <a:latin typeface="Cambria Math" panose="02040503050406030204" pitchFamily="18" charset="0"/>
                          <a:ea typeface="Cambria Math" panose="02040503050406030204" pitchFamily="18" charset="0"/>
                        </a:rPr>
                        <m:t>𝑱𝒘</m:t>
                      </m:r>
                      <m:r>
                        <a:rPr lang="en-CA" sz="2400" b="0" i="1" smtClean="0">
                          <a:latin typeface="Cambria Math" panose="02040503050406030204" pitchFamily="18" charset="0"/>
                          <a:ea typeface="Cambria Math" panose="02040503050406030204" pitchFamily="18" charset="0"/>
                        </a:rPr>
                        <m:t>−</m:t>
                      </m:r>
                      <m:r>
                        <a:rPr lang="en-CA" sz="2400" b="1" i="1" smtClean="0">
                          <a:latin typeface="Cambria Math" panose="02040503050406030204" pitchFamily="18" charset="0"/>
                          <a:ea typeface="Cambria Math" panose="02040503050406030204" pitchFamily="18" charset="0"/>
                        </a:rPr>
                        <m:t>𝑫𝒘</m:t>
                      </m:r>
                      <m:r>
                        <a:rPr lang="en-CA" sz="2400" b="1" i="1" smtClean="0">
                          <a:latin typeface="Cambria Math" panose="02040503050406030204" pitchFamily="18" charset="0"/>
                          <a:ea typeface="Cambria Math" panose="02040503050406030204" pitchFamily="18" charset="0"/>
                        </a:rPr>
                        <m:t>−</m:t>
                      </m:r>
                      <m:r>
                        <a:rPr lang="en-CA" sz="2400" b="1" i="1" smtClean="0">
                          <a:latin typeface="Cambria Math" panose="02040503050406030204" pitchFamily="18" charset="0"/>
                          <a:ea typeface="Cambria Math" panose="02040503050406030204" pitchFamily="18" charset="0"/>
                        </a:rPr>
                        <m:t>𝑲</m:t>
                      </m:r>
                      <m:sSub>
                        <m:sSubPr>
                          <m:ctrlPr>
                            <a:rPr lang="en-CA" sz="2400" b="1" i="1" smtClean="0">
                              <a:latin typeface="Cambria Math" panose="02040503050406030204" pitchFamily="18" charset="0"/>
                              <a:ea typeface="Cambria Math" panose="02040503050406030204" pitchFamily="18" charset="0"/>
                            </a:rPr>
                          </m:ctrlPr>
                        </m:sSubPr>
                        <m:e>
                          <m:r>
                            <a:rPr lang="en-CA" sz="2400" b="1" i="1" smtClean="0">
                              <a:latin typeface="Cambria Math" panose="02040503050406030204" pitchFamily="18" charset="0"/>
                              <a:ea typeface="Cambria Math" panose="02040503050406030204" pitchFamily="18" charset="0"/>
                            </a:rPr>
                            <m:t>𝒒</m:t>
                          </m:r>
                        </m:e>
                        <m:sub>
                          <m:r>
                            <a:rPr lang="en-CA" sz="2400" b="1" i="1" smtClean="0">
                              <a:latin typeface="Cambria Math" panose="02040503050406030204" pitchFamily="18" charset="0"/>
                              <a:ea typeface="Cambria Math" panose="02040503050406030204" pitchFamily="18" charset="0"/>
                            </a:rPr>
                            <m:t>𝒆</m:t>
                          </m:r>
                        </m:sub>
                      </m:sSub>
                    </m:oMath>
                  </m:oMathPara>
                </a14:m>
                <a:endParaRPr lang="en-CA" sz="2400" b="1" dirty="0"/>
              </a:p>
              <a:p>
                <a:pPr marL="0" indent="0">
                  <a:buNone/>
                </a:pPr>
                <a:r>
                  <a:rPr lang="en-CA" sz="2400" dirty="0"/>
                  <a:t>Where</a:t>
                </a:r>
                <a14:m>
                  <m:oMath xmlns:m="http://schemas.openxmlformats.org/officeDocument/2006/math">
                    <m:r>
                      <a:rPr lang="en-CA" sz="2400" b="0" i="0" smtClean="0">
                        <a:latin typeface="Cambria Math" panose="02040503050406030204" pitchFamily="18" charset="0"/>
                        <a:ea typeface="Cambria Math" panose="02040503050406030204" pitchFamily="18" charset="0"/>
                      </a:rPr>
                      <m:t> </m:t>
                    </m:r>
                    <m:r>
                      <a:rPr lang="en-CA" sz="2400" b="1" i="1">
                        <a:latin typeface="Cambria Math" panose="02040503050406030204" pitchFamily="18" charset="0"/>
                        <a:ea typeface="Cambria Math" panose="02040503050406030204" pitchFamily="18" charset="0"/>
                      </a:rPr>
                      <m:t>𝛀</m:t>
                    </m:r>
                  </m:oMath>
                </a14:m>
                <a:r>
                  <a:rPr lang="en-CA" sz="2400" dirty="0"/>
                  <a:t> is the skew-symmetric matrix</a:t>
                </a:r>
              </a:p>
              <a:p>
                <a:pPr marL="0" indent="0">
                  <a:buNone/>
                </a:pPr>
                <a:r>
                  <a:rPr lang="en-CA" sz="2400" dirty="0"/>
                  <a:t>	   J is the inertia matrix of the CubeSat</a:t>
                </a:r>
              </a:p>
              <a:p>
                <a:pPr marL="0" indent="0">
                  <a:buNone/>
                </a:pPr>
                <a:r>
                  <a:rPr lang="en-CA" sz="2400" dirty="0"/>
                  <a:t>	   D and K are constant gain matrices</a:t>
                </a:r>
              </a:p>
              <a:p>
                <a:pPr marL="0" indent="0">
                  <a:buNone/>
                </a:pPr>
                <a:r>
                  <a:rPr lang="en-CA" sz="2400" dirty="0"/>
                  <a:t>	  </a:t>
                </a:r>
                <a14:m>
                  <m:oMath xmlns:m="http://schemas.openxmlformats.org/officeDocument/2006/math">
                    <m:sSub>
                      <m:sSubPr>
                        <m:ctrlPr>
                          <a:rPr lang="en-CA" sz="2400" i="1" smtClean="0">
                            <a:latin typeface="Cambria Math" panose="02040503050406030204" pitchFamily="18" charset="0"/>
                          </a:rPr>
                        </m:ctrlPr>
                      </m:sSubPr>
                      <m:e>
                        <m:r>
                          <a:rPr lang="en-CA" sz="2400" b="1" i="1" smtClean="0">
                            <a:latin typeface="Cambria Math" panose="02040503050406030204" pitchFamily="18" charset="0"/>
                          </a:rPr>
                          <m:t>𝒒</m:t>
                        </m:r>
                      </m:e>
                      <m:sub>
                        <m:r>
                          <a:rPr lang="en-CA" sz="2400" b="0" i="1" smtClean="0">
                            <a:latin typeface="Cambria Math" panose="02040503050406030204" pitchFamily="18" charset="0"/>
                          </a:rPr>
                          <m:t>𝑒</m:t>
                        </m:r>
                      </m:sub>
                    </m:sSub>
                  </m:oMath>
                </a14:m>
                <a:r>
                  <a:rPr lang="en-CA" sz="2400" dirty="0"/>
                  <a:t> is the error vector between initial and 	  desired attitude</a:t>
                </a:r>
              </a:p>
            </p:txBody>
          </p:sp>
        </mc:Choice>
        <mc:Fallback xmlns="">
          <p:sp>
            <p:nvSpPr>
              <p:cNvPr id="3" name="Content Placeholder 2">
                <a:extLst>
                  <a:ext uri="{FF2B5EF4-FFF2-40B4-BE49-F238E27FC236}">
                    <a16:creationId xmlns:a16="http://schemas.microsoft.com/office/drawing/2014/main" id="{E4295BC6-A152-49BF-98EC-FE8AFB93FCC9}"/>
                  </a:ext>
                </a:extLst>
              </p:cNvPr>
              <p:cNvSpPr>
                <a:spLocks noGrp="1" noRot="1" noChangeAspect="1" noMove="1" noResize="1" noEditPoints="1" noAdjustHandles="1" noChangeArrowheads="1" noChangeShapeType="1" noTextEdit="1"/>
              </p:cNvSpPr>
              <p:nvPr>
                <p:ph sz="quarter" idx="12"/>
              </p:nvPr>
            </p:nvSpPr>
            <p:spPr>
              <a:blipFill>
                <a:blip r:embed="rId2"/>
                <a:stretch>
                  <a:fillRect l="-1123" t="-970"/>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030F6EA0-73C8-4C59-A868-3CA2B31F3339}"/>
              </a:ext>
            </a:extLst>
          </p:cNvPr>
          <p:cNvSpPr>
            <a:spLocks noGrp="1"/>
          </p:cNvSpPr>
          <p:nvPr>
            <p:ph type="sldNum" sz="quarter" idx="11"/>
          </p:nvPr>
        </p:nvSpPr>
        <p:spPr/>
        <p:txBody>
          <a:bodyPr/>
          <a:lstStyle/>
          <a:p>
            <a:fld id="{1353CB71-703C-495B-86EC-238C102AF19B}" type="slidenum">
              <a:rPr lang="en-US" smtClean="0"/>
              <a:pPr/>
              <a:t>123</a:t>
            </a:fld>
            <a:r>
              <a:rPr lang="en-US"/>
              <a:t>   |</a:t>
            </a:r>
            <a:endParaRPr lang="en-US" dirty="0"/>
          </a:p>
        </p:txBody>
      </p:sp>
    </p:spTree>
    <p:extLst>
      <p:ext uri="{BB962C8B-B14F-4D97-AF65-F5344CB8AC3E}">
        <p14:creationId xmlns:p14="http://schemas.microsoft.com/office/powerpoint/2010/main" val="4351025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3BFC-967C-4108-A879-C8CF85139445}"/>
              </a:ext>
            </a:extLst>
          </p:cNvPr>
          <p:cNvSpPr>
            <a:spLocks noGrp="1"/>
          </p:cNvSpPr>
          <p:nvPr>
            <p:ph type="title"/>
          </p:nvPr>
        </p:nvSpPr>
        <p:spPr/>
        <p:txBody>
          <a:bodyPr/>
          <a:lstStyle/>
          <a:p>
            <a:r>
              <a:rPr lang="en-CA" dirty="0"/>
              <a:t>Attitude Control: Slew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266881-3408-4AF9-945E-70C17C4738EE}"/>
                  </a:ext>
                </a:extLst>
              </p:cNvPr>
              <p:cNvSpPr>
                <a:spLocks noGrp="1"/>
              </p:cNvSpPr>
              <p:nvPr>
                <p:ph sz="quarter" idx="12"/>
              </p:nvPr>
            </p:nvSpPr>
            <p:spPr/>
            <p:txBody>
              <a:bodyPr>
                <a:normAutofit/>
              </a:bodyPr>
              <a:lstStyle/>
              <a:p>
                <a:r>
                  <a:rPr lang="en-CA" dirty="0"/>
                  <a:t>Preliminary results indicate average of 15 seconds to perform re-orientation with error of less than 2-5 degrees achievable depending on tuning parameters</a:t>
                </a:r>
              </a:p>
              <a:p>
                <a:r>
                  <a:rPr lang="en-CA" dirty="0"/>
                  <a:t>Performance is improvable with implementation of more robust controllers such as PID and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𝐻</m:t>
                        </m:r>
                      </m:e>
                      <m:sub>
                        <m:r>
                          <a:rPr lang="en-CA" i="1" smtClean="0">
                            <a:latin typeface="Cambria Math" panose="02040503050406030204" pitchFamily="18" charset="0"/>
                            <a:ea typeface="Cambria Math" panose="02040503050406030204" pitchFamily="18" charset="0"/>
                          </a:rPr>
                          <m:t>∞</m:t>
                        </m:r>
                      </m:sub>
                    </m:sSub>
                  </m:oMath>
                </a14:m>
                <a:endParaRPr lang="en-CA" dirty="0"/>
              </a:p>
            </p:txBody>
          </p:sp>
        </mc:Choice>
        <mc:Fallback xmlns="">
          <p:sp>
            <p:nvSpPr>
              <p:cNvPr id="3" name="Content Placeholder 2">
                <a:extLst>
                  <a:ext uri="{FF2B5EF4-FFF2-40B4-BE49-F238E27FC236}">
                    <a16:creationId xmlns:a16="http://schemas.microsoft.com/office/drawing/2014/main" id="{63266881-3408-4AF9-945E-70C17C4738EE}"/>
                  </a:ext>
                </a:extLst>
              </p:cNvPr>
              <p:cNvSpPr>
                <a:spLocks noGrp="1" noRot="1" noChangeAspect="1" noMove="1" noResize="1" noEditPoints="1" noAdjustHandles="1" noChangeArrowheads="1" noChangeShapeType="1" noTextEdit="1"/>
              </p:cNvSpPr>
              <p:nvPr>
                <p:ph sz="quarter" idx="12"/>
              </p:nvPr>
            </p:nvSpPr>
            <p:spPr>
              <a:blipFill>
                <a:blip r:embed="rId4"/>
                <a:stretch>
                  <a:fillRect l="-1263" t="-133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2DC11910-A5B7-41AF-8E0A-AFDDDC24A291}"/>
              </a:ext>
            </a:extLst>
          </p:cNvPr>
          <p:cNvSpPr>
            <a:spLocks noGrp="1"/>
          </p:cNvSpPr>
          <p:nvPr>
            <p:ph type="sldNum" sz="quarter" idx="11"/>
          </p:nvPr>
        </p:nvSpPr>
        <p:spPr/>
        <p:txBody>
          <a:bodyPr/>
          <a:lstStyle/>
          <a:p>
            <a:fld id="{1353CB71-703C-495B-86EC-238C102AF19B}" type="slidenum">
              <a:rPr lang="en-US" smtClean="0"/>
              <a:pPr/>
              <a:t>124</a:t>
            </a:fld>
            <a:r>
              <a:rPr lang="en-US"/>
              <a:t>   |</a:t>
            </a:r>
            <a:endParaRPr lang="en-US" dirty="0"/>
          </a:p>
        </p:txBody>
      </p:sp>
    </p:spTree>
    <p:extLst>
      <p:ext uri="{BB962C8B-B14F-4D97-AF65-F5344CB8AC3E}">
        <p14:creationId xmlns:p14="http://schemas.microsoft.com/office/powerpoint/2010/main" val="36104000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617D-34D1-4EFA-B4AB-898AFB46A416}"/>
              </a:ext>
            </a:extLst>
          </p:cNvPr>
          <p:cNvSpPr>
            <a:spLocks noGrp="1"/>
          </p:cNvSpPr>
          <p:nvPr>
            <p:ph type="title"/>
          </p:nvPr>
        </p:nvSpPr>
        <p:spPr/>
        <p:txBody>
          <a:bodyPr/>
          <a:lstStyle/>
          <a:p>
            <a:r>
              <a:rPr lang="en-CA" dirty="0"/>
              <a:t>Attitude Control: Slew</a:t>
            </a:r>
          </a:p>
        </p:txBody>
      </p:sp>
      <p:sp>
        <p:nvSpPr>
          <p:cNvPr id="4" name="Slide Number Placeholder 3">
            <a:extLst>
              <a:ext uri="{FF2B5EF4-FFF2-40B4-BE49-F238E27FC236}">
                <a16:creationId xmlns:a16="http://schemas.microsoft.com/office/drawing/2014/main" id="{28392DCA-38AF-4D81-9883-2CFD708192E1}"/>
              </a:ext>
            </a:extLst>
          </p:cNvPr>
          <p:cNvSpPr>
            <a:spLocks noGrp="1"/>
          </p:cNvSpPr>
          <p:nvPr>
            <p:ph type="sldNum" sz="quarter" idx="11"/>
          </p:nvPr>
        </p:nvSpPr>
        <p:spPr/>
        <p:txBody>
          <a:bodyPr/>
          <a:lstStyle/>
          <a:p>
            <a:fld id="{1353CB71-703C-495B-86EC-238C102AF19B}" type="slidenum">
              <a:rPr lang="en-US" smtClean="0"/>
              <a:pPr/>
              <a:t>125</a:t>
            </a:fld>
            <a:r>
              <a:rPr lang="en-US"/>
              <a:t>   |</a:t>
            </a:r>
            <a:endParaRPr lang="en-US" dirty="0"/>
          </a:p>
        </p:txBody>
      </p:sp>
      <p:pic>
        <p:nvPicPr>
          <p:cNvPr id="5" name="Picture 4">
            <a:extLst>
              <a:ext uri="{FF2B5EF4-FFF2-40B4-BE49-F238E27FC236}">
                <a16:creationId xmlns:a16="http://schemas.microsoft.com/office/drawing/2014/main" id="{3CA78D1E-98B3-4871-A232-7495F42B68F8}"/>
              </a:ext>
            </a:extLst>
          </p:cNvPr>
          <p:cNvPicPr>
            <a:picLocks noChangeAspect="1"/>
          </p:cNvPicPr>
          <p:nvPr/>
        </p:nvPicPr>
        <p:blipFill rotWithShape="1">
          <a:blip r:embed="rId2"/>
          <a:srcRect b="6161"/>
          <a:stretch/>
        </p:blipFill>
        <p:spPr>
          <a:xfrm>
            <a:off x="904986" y="3853743"/>
            <a:ext cx="7064661" cy="2019165"/>
          </a:xfrm>
          <a:prstGeom prst="rect">
            <a:avLst/>
          </a:prstGeom>
        </p:spPr>
      </p:pic>
      <p:pic>
        <p:nvPicPr>
          <p:cNvPr id="6" name="Picture 5">
            <a:extLst>
              <a:ext uri="{FF2B5EF4-FFF2-40B4-BE49-F238E27FC236}">
                <a16:creationId xmlns:a16="http://schemas.microsoft.com/office/drawing/2014/main" id="{24A49408-2E36-4DBF-9336-2772E9F357D7}"/>
              </a:ext>
            </a:extLst>
          </p:cNvPr>
          <p:cNvPicPr>
            <a:picLocks noChangeAspect="1"/>
          </p:cNvPicPr>
          <p:nvPr/>
        </p:nvPicPr>
        <p:blipFill>
          <a:blip r:embed="rId3"/>
          <a:stretch>
            <a:fillRect/>
          </a:stretch>
        </p:blipFill>
        <p:spPr>
          <a:xfrm>
            <a:off x="883932" y="1647640"/>
            <a:ext cx="7085715" cy="2067840"/>
          </a:xfrm>
          <a:prstGeom prst="rect">
            <a:avLst/>
          </a:prstGeom>
        </p:spPr>
      </p:pic>
    </p:spTree>
    <p:extLst>
      <p:ext uri="{BB962C8B-B14F-4D97-AF65-F5344CB8AC3E}">
        <p14:creationId xmlns:p14="http://schemas.microsoft.com/office/powerpoint/2010/main" val="1811679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9A5247-C265-4992-981A-0DDAD85BAED4}"/>
              </a:ext>
            </a:extLst>
          </p:cNvPr>
          <p:cNvSpPr>
            <a:spLocks noGrp="1"/>
          </p:cNvSpPr>
          <p:nvPr>
            <p:ph type="title"/>
          </p:nvPr>
        </p:nvSpPr>
        <p:spPr/>
        <p:txBody>
          <a:bodyPr/>
          <a:lstStyle/>
          <a:p>
            <a:r>
              <a:rPr lang="en-US" dirty="0"/>
              <a:t>Command and Data Handling</a:t>
            </a:r>
            <a:endParaRPr lang="en-CA" dirty="0"/>
          </a:p>
        </p:txBody>
      </p:sp>
      <p:sp>
        <p:nvSpPr>
          <p:cNvPr id="6" name="Content Placeholder 5">
            <a:extLst>
              <a:ext uri="{FF2B5EF4-FFF2-40B4-BE49-F238E27FC236}">
                <a16:creationId xmlns:a16="http://schemas.microsoft.com/office/drawing/2014/main" id="{7A193BF0-EBB3-4E95-9177-A1098DC7BAF1}"/>
              </a:ext>
            </a:extLst>
          </p:cNvPr>
          <p:cNvSpPr>
            <a:spLocks noGrp="1"/>
          </p:cNvSpPr>
          <p:nvPr>
            <p:ph sz="quarter" idx="12"/>
          </p:nvPr>
        </p:nvSpPr>
        <p:spPr/>
        <p:txBody>
          <a:bodyPr anchor="ctr"/>
          <a:lstStyle/>
          <a:p>
            <a:r>
              <a:rPr lang="en-US" dirty="0"/>
              <a:t>Work done by Alexis Pascual, 2018/2019 Capstone Teams</a:t>
            </a:r>
          </a:p>
          <a:p>
            <a:endParaRPr lang="en-US" dirty="0"/>
          </a:p>
          <a:p>
            <a:endParaRPr lang="en-US" dirty="0"/>
          </a:p>
          <a:p>
            <a:r>
              <a:rPr lang="en-US" dirty="0"/>
              <a:t>Work presented by Stephen Amey</a:t>
            </a:r>
            <a:endParaRPr lang="en-CA" dirty="0"/>
          </a:p>
        </p:txBody>
      </p:sp>
      <p:sp>
        <p:nvSpPr>
          <p:cNvPr id="4" name="Slide Number Placeholder 3">
            <a:extLst>
              <a:ext uri="{FF2B5EF4-FFF2-40B4-BE49-F238E27FC236}">
                <a16:creationId xmlns:a16="http://schemas.microsoft.com/office/drawing/2014/main" id="{8B5960F1-9F55-4063-9F26-E1B4E405C266}"/>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126</a:t>
            </a:fld>
            <a:r>
              <a:rPr lang="en-US"/>
              <a:t>   |</a:t>
            </a:r>
            <a:endParaRPr lang="en-US" dirty="0"/>
          </a:p>
        </p:txBody>
      </p:sp>
    </p:spTree>
    <p:extLst>
      <p:ext uri="{BB962C8B-B14F-4D97-AF65-F5344CB8AC3E}">
        <p14:creationId xmlns:p14="http://schemas.microsoft.com/office/powerpoint/2010/main" val="10621395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3" name="Content Placeholder 2">
            <a:extLst>
              <a:ext uri="{FF2B5EF4-FFF2-40B4-BE49-F238E27FC236}">
                <a16:creationId xmlns:a16="http://schemas.microsoft.com/office/drawing/2014/main" id="{D3F308FE-038E-4B02-A20A-54C34B5E428D}"/>
              </a:ext>
            </a:extLst>
          </p:cNvPr>
          <p:cNvSpPr>
            <a:spLocks noGrp="1"/>
          </p:cNvSpPr>
          <p:nvPr>
            <p:ph sz="quarter" idx="12"/>
          </p:nvPr>
        </p:nvSpPr>
        <p:spPr/>
        <p:txBody>
          <a:bodyPr anchor="t">
            <a:normAutofit/>
          </a:bodyPr>
          <a:lstStyle/>
          <a:p>
            <a:pPr>
              <a:spcAft>
                <a:spcPts val="600"/>
              </a:spcAft>
            </a:pPr>
            <a:r>
              <a:rPr lang="en-CA" sz="1800" dirty="0" err="1">
                <a:ea typeface="+mj-lt"/>
                <a:cs typeface="+mj-lt"/>
              </a:rPr>
              <a:t>Endurosat</a:t>
            </a:r>
            <a:r>
              <a:rPr lang="en-CA" sz="1800" dirty="0">
                <a:ea typeface="+mj-lt"/>
                <a:cs typeface="+mj-lt"/>
              </a:rPr>
              <a:t> OBC</a:t>
            </a:r>
          </a:p>
          <a:p>
            <a:pPr>
              <a:spcAft>
                <a:spcPts val="600"/>
              </a:spcAft>
            </a:pPr>
            <a:r>
              <a:rPr lang="en-CA" sz="1800" dirty="0">
                <a:solidFill>
                  <a:schemeClr val="tx2"/>
                </a:solidFill>
                <a:ea typeface="+mj-lt"/>
                <a:cs typeface="+mj-lt"/>
              </a:rPr>
              <a:t>ARM Cortex M4 (180Mhz)</a:t>
            </a:r>
          </a:p>
          <a:p>
            <a:pPr>
              <a:spcAft>
                <a:spcPts val="600"/>
              </a:spcAft>
            </a:pPr>
            <a:r>
              <a:rPr lang="en-CA" sz="1800" dirty="0">
                <a:solidFill>
                  <a:schemeClr val="tx2"/>
                </a:solidFill>
                <a:ea typeface="Verdana"/>
                <a:cs typeface="Verdana"/>
              </a:rPr>
              <a:t>2MB Program Memory Size, 256kB RAM, 2MB Flash Memory</a:t>
            </a:r>
          </a:p>
          <a:p>
            <a:pPr>
              <a:spcAft>
                <a:spcPts val="600"/>
              </a:spcAft>
            </a:pPr>
            <a:r>
              <a:rPr lang="en-CA" sz="1800" dirty="0">
                <a:solidFill>
                  <a:schemeClr val="tx2"/>
                </a:solidFill>
                <a:ea typeface="Verdana"/>
                <a:cs typeface="Verdana"/>
              </a:rPr>
              <a:t>SD Card Mount</a:t>
            </a:r>
          </a:p>
          <a:p>
            <a:pPr>
              <a:spcAft>
                <a:spcPts val="600"/>
              </a:spcAft>
            </a:pPr>
            <a:r>
              <a:rPr lang="en-CA" sz="1800" dirty="0">
                <a:solidFill>
                  <a:schemeClr val="tx2"/>
                </a:solidFill>
                <a:ea typeface="Verdana"/>
                <a:cs typeface="Verdana"/>
              </a:rPr>
              <a:t>JTAG port for umbilical interfacing during AIT Phase </a:t>
            </a:r>
          </a:p>
          <a:p>
            <a:pPr>
              <a:spcAft>
                <a:spcPts val="600"/>
              </a:spcAft>
            </a:pPr>
            <a:r>
              <a:rPr lang="en-CA" sz="1800" dirty="0">
                <a:solidFill>
                  <a:schemeClr val="tx2"/>
                </a:solidFill>
                <a:ea typeface="Verdana"/>
                <a:cs typeface="Verdana"/>
              </a:rPr>
              <a:t>PC 104 Connector</a:t>
            </a:r>
          </a:p>
          <a:p>
            <a:pPr>
              <a:spcAft>
                <a:spcPts val="600"/>
              </a:spcAft>
            </a:pPr>
            <a:r>
              <a:rPr lang="en-CA" sz="1800" dirty="0" err="1">
                <a:solidFill>
                  <a:schemeClr val="tx2"/>
                </a:solidFill>
                <a:ea typeface="Verdana"/>
                <a:cs typeface="Verdana"/>
              </a:rPr>
              <a:t>Picoblade</a:t>
            </a:r>
            <a:r>
              <a:rPr lang="en-CA" sz="1800" dirty="0">
                <a:solidFill>
                  <a:schemeClr val="tx2"/>
                </a:solidFill>
                <a:ea typeface="Verdana"/>
                <a:cs typeface="Verdana"/>
              </a:rPr>
              <a:t> - 12 Pin connector</a:t>
            </a:r>
          </a:p>
          <a:p>
            <a:pPr>
              <a:spcAft>
                <a:spcPts val="600"/>
              </a:spcAft>
            </a:pPr>
            <a:r>
              <a:rPr lang="en-CA" sz="1800" dirty="0">
                <a:solidFill>
                  <a:schemeClr val="tx2"/>
                </a:solidFill>
                <a:ea typeface="Verdana"/>
                <a:cs typeface="Verdana"/>
              </a:rPr>
              <a:t>TLE-110-01-G-DV – 20 Pin Connector</a:t>
            </a:r>
          </a:p>
          <a:p>
            <a:pPr>
              <a:spcAft>
                <a:spcPts val="600"/>
              </a:spcAft>
            </a:pPr>
            <a:r>
              <a:rPr lang="en-CA" sz="1800" dirty="0">
                <a:solidFill>
                  <a:schemeClr val="tx2"/>
                </a:solidFill>
                <a:ea typeface="Verdana"/>
                <a:cs typeface="Verdana"/>
              </a:rPr>
              <a:t>Molex 53398-0471 – 4 Pin connector</a:t>
            </a:r>
          </a:p>
          <a:p>
            <a:pPr>
              <a:spcAft>
                <a:spcPts val="600"/>
              </a:spcAft>
            </a:pPr>
            <a:endParaRPr lang="en-CA" sz="1800" dirty="0">
              <a:solidFill>
                <a:schemeClr val="tx2"/>
              </a:solidFill>
              <a:ea typeface="Verdana"/>
              <a:cs typeface="Verdana"/>
            </a:endParaRPr>
          </a:p>
          <a:p>
            <a:pPr>
              <a:spcAft>
                <a:spcPts val="600"/>
              </a:spcAft>
            </a:pPr>
            <a:endParaRPr lang="en-CA" sz="1800" dirty="0">
              <a:solidFill>
                <a:schemeClr val="tx2"/>
              </a:solidFill>
              <a:ea typeface="Verdana"/>
              <a:cs typeface="Verdana"/>
            </a:endParaRPr>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127</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110753" y="874757"/>
            <a:ext cx="29224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Hardware Configuration</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pic>
        <p:nvPicPr>
          <p:cNvPr id="8" name="Picture 8">
            <a:extLst>
              <a:ext uri="{FF2B5EF4-FFF2-40B4-BE49-F238E27FC236}">
                <a16:creationId xmlns:a16="http://schemas.microsoft.com/office/drawing/2014/main" id="{B9E43B50-1BA4-4696-868B-168F868A92A6}"/>
              </a:ext>
            </a:extLst>
          </p:cNvPr>
          <p:cNvPicPr>
            <a:picLocks noChangeAspect="1"/>
          </p:cNvPicPr>
          <p:nvPr/>
        </p:nvPicPr>
        <p:blipFill>
          <a:blip r:embed="rId2"/>
          <a:stretch>
            <a:fillRect/>
          </a:stretch>
        </p:blipFill>
        <p:spPr>
          <a:xfrm>
            <a:off x="5425583" y="4317487"/>
            <a:ext cx="3489817" cy="2109230"/>
          </a:xfrm>
          <a:prstGeom prst="rect">
            <a:avLst/>
          </a:prstGeom>
        </p:spPr>
      </p:pic>
    </p:spTree>
    <p:extLst>
      <p:ext uri="{BB962C8B-B14F-4D97-AF65-F5344CB8AC3E}">
        <p14:creationId xmlns:p14="http://schemas.microsoft.com/office/powerpoint/2010/main" val="3894604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graphicFrame>
        <p:nvGraphicFramePr>
          <p:cNvPr id="9" name="Table 9">
            <a:extLst>
              <a:ext uri="{FF2B5EF4-FFF2-40B4-BE49-F238E27FC236}">
                <a16:creationId xmlns:a16="http://schemas.microsoft.com/office/drawing/2014/main" id="{6379D8EE-1D59-4432-AE05-4126B7A7446F}"/>
              </a:ext>
            </a:extLst>
          </p:cNvPr>
          <p:cNvGraphicFramePr>
            <a:graphicFrameLocks noGrp="1"/>
          </p:cNvGraphicFramePr>
          <p:nvPr>
            <p:ph sz="quarter" idx="12"/>
          </p:nvPr>
        </p:nvGraphicFramePr>
        <p:xfrm>
          <a:off x="228600" y="1485900"/>
          <a:ext cx="8686800" cy="2865119"/>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994560930"/>
                    </a:ext>
                  </a:extLst>
                </a:gridCol>
                <a:gridCol w="2895600">
                  <a:extLst>
                    <a:ext uri="{9D8B030D-6E8A-4147-A177-3AD203B41FA5}">
                      <a16:colId xmlns:a16="http://schemas.microsoft.com/office/drawing/2014/main" val="2277889403"/>
                    </a:ext>
                  </a:extLst>
                </a:gridCol>
                <a:gridCol w="2895600">
                  <a:extLst>
                    <a:ext uri="{9D8B030D-6E8A-4147-A177-3AD203B41FA5}">
                      <a16:colId xmlns:a16="http://schemas.microsoft.com/office/drawing/2014/main" val="618632762"/>
                    </a:ext>
                  </a:extLst>
                </a:gridCol>
              </a:tblGrid>
              <a:tr h="370840">
                <a:tc>
                  <a:txBody>
                    <a:bodyPr/>
                    <a:lstStyle/>
                    <a:p>
                      <a:r>
                        <a:rPr lang="en-US" dirty="0"/>
                        <a:t>Component </a:t>
                      </a:r>
                    </a:p>
                  </a:txBody>
                  <a:tcPr/>
                </a:tc>
                <a:tc>
                  <a:txBody>
                    <a:bodyPr/>
                    <a:lstStyle/>
                    <a:p>
                      <a:pPr lvl="0">
                        <a:buNone/>
                      </a:pPr>
                      <a:r>
                        <a:rPr lang="en-US" dirty="0"/>
                        <a:t>Protocol</a:t>
                      </a:r>
                    </a:p>
                  </a:txBody>
                  <a:tcPr/>
                </a:tc>
                <a:tc>
                  <a:txBody>
                    <a:bodyPr/>
                    <a:lstStyle/>
                    <a:p>
                      <a:pPr lvl="0">
                        <a:buNone/>
                      </a:pPr>
                      <a:r>
                        <a:rPr lang="en-US" dirty="0"/>
                        <a:t>Physical Pin Connection</a:t>
                      </a:r>
                    </a:p>
                  </a:txBody>
                  <a:tcPr/>
                </a:tc>
                <a:extLst>
                  <a:ext uri="{0D108BD9-81ED-4DB2-BD59-A6C34878D82A}">
                    <a16:rowId xmlns:a16="http://schemas.microsoft.com/office/drawing/2014/main" val="2812944888"/>
                  </a:ext>
                </a:extLst>
              </a:tr>
              <a:tr h="370840">
                <a:tc>
                  <a:txBody>
                    <a:bodyPr/>
                    <a:lstStyle/>
                    <a:p>
                      <a:pPr lvl="0">
                        <a:buNone/>
                      </a:pPr>
                      <a:r>
                        <a:rPr lang="en-US" dirty="0"/>
                        <a:t>EPS Board Data</a:t>
                      </a:r>
                    </a:p>
                  </a:txBody>
                  <a:tcPr/>
                </a:tc>
                <a:tc>
                  <a:txBody>
                    <a:bodyPr/>
                    <a:lstStyle/>
                    <a:p>
                      <a:r>
                        <a:rPr lang="en-US" dirty="0"/>
                        <a:t>UART</a:t>
                      </a:r>
                    </a:p>
                  </a:txBody>
                  <a:tcPr/>
                </a:tc>
                <a:tc>
                  <a:txBody>
                    <a:bodyPr/>
                    <a:lstStyle/>
                    <a:p>
                      <a:r>
                        <a:rPr lang="en-US" dirty="0"/>
                        <a:t>PC104 (H1: 39, 40)</a:t>
                      </a:r>
                    </a:p>
                  </a:txBody>
                  <a:tcPr/>
                </a:tc>
                <a:extLst>
                  <a:ext uri="{0D108BD9-81ED-4DB2-BD59-A6C34878D82A}">
                    <a16:rowId xmlns:a16="http://schemas.microsoft.com/office/drawing/2014/main" val="1803639152"/>
                  </a:ext>
                </a:extLst>
              </a:tr>
              <a:tr h="370840">
                <a:tc>
                  <a:txBody>
                    <a:bodyPr/>
                    <a:lstStyle/>
                    <a:p>
                      <a:pPr lvl="0">
                        <a:buNone/>
                      </a:pPr>
                      <a:r>
                        <a:rPr lang="en-US" dirty="0"/>
                        <a:t>Solar Panels</a:t>
                      </a:r>
                    </a:p>
                  </a:txBody>
                  <a:tcPr/>
                </a:tc>
                <a:tc>
                  <a:txBody>
                    <a:bodyPr/>
                    <a:lstStyle/>
                    <a:p>
                      <a:r>
                        <a:rPr lang="en-US"/>
                        <a:t>SPI</a:t>
                      </a:r>
                      <a:endParaRPr lang="en-US" dirty="0"/>
                    </a:p>
                  </a:txBody>
                  <a:tcPr/>
                </a:tc>
                <a:tc>
                  <a:txBody>
                    <a:bodyPr/>
                    <a:lstStyle/>
                    <a:p>
                      <a:r>
                        <a:rPr lang="en-US"/>
                        <a:t>12 Pin (</a:t>
                      </a:r>
                      <a:r>
                        <a:rPr lang="en-US" sz="1800" b="0" i="0" u="none" strike="noStrike" noProof="0">
                          <a:latin typeface="Verdana"/>
                        </a:rPr>
                        <a:t>PAN: 5,6,9,10)</a:t>
                      </a:r>
                      <a:endParaRPr lang="en-US" dirty="0"/>
                    </a:p>
                  </a:txBody>
                  <a:tcPr/>
                </a:tc>
                <a:extLst>
                  <a:ext uri="{0D108BD9-81ED-4DB2-BD59-A6C34878D82A}">
                    <a16:rowId xmlns:a16="http://schemas.microsoft.com/office/drawing/2014/main" val="1241884365"/>
                  </a:ext>
                </a:extLst>
              </a:tr>
              <a:tr h="370840">
                <a:tc>
                  <a:txBody>
                    <a:bodyPr/>
                    <a:lstStyle/>
                    <a:p>
                      <a:r>
                        <a:rPr lang="en-US" dirty="0"/>
                        <a:t>Transceiver</a:t>
                      </a:r>
                    </a:p>
                  </a:txBody>
                  <a:tcPr/>
                </a:tc>
                <a:tc>
                  <a:txBody>
                    <a:bodyPr/>
                    <a:lstStyle/>
                    <a:p>
                      <a:r>
                        <a:rPr lang="en-US" dirty="0"/>
                        <a:t>UART</a:t>
                      </a:r>
                    </a:p>
                  </a:txBody>
                  <a:tcPr/>
                </a:tc>
                <a:tc>
                  <a:txBody>
                    <a:bodyPr/>
                    <a:lstStyle/>
                    <a:p>
                      <a:pPr lvl="0">
                        <a:buNone/>
                      </a:pPr>
                      <a:r>
                        <a:rPr lang="en-US" sz="1800" b="0" i="0" u="none" strike="noStrike" noProof="0" dirty="0">
                          <a:latin typeface="Verdana"/>
                        </a:rPr>
                        <a:t>PC104 (H1: 33, 35)</a:t>
                      </a:r>
                      <a:endParaRPr lang="en-US" dirty="0"/>
                    </a:p>
                  </a:txBody>
                  <a:tcPr/>
                </a:tc>
                <a:extLst>
                  <a:ext uri="{0D108BD9-81ED-4DB2-BD59-A6C34878D82A}">
                    <a16:rowId xmlns:a16="http://schemas.microsoft.com/office/drawing/2014/main" val="2107335076"/>
                  </a:ext>
                </a:extLst>
              </a:tr>
              <a:tr h="370840">
                <a:tc>
                  <a:txBody>
                    <a:bodyPr/>
                    <a:lstStyle/>
                    <a:p>
                      <a:r>
                        <a:rPr lang="en-US" dirty="0"/>
                        <a:t>Gyroscope</a:t>
                      </a:r>
                    </a:p>
                  </a:txBody>
                  <a:tcPr/>
                </a:tc>
                <a:tc>
                  <a:txBody>
                    <a:bodyPr/>
                    <a:lstStyle/>
                    <a:p>
                      <a:r>
                        <a:rPr lang="en-US" dirty="0"/>
                        <a:t>SPI</a:t>
                      </a:r>
                    </a:p>
                  </a:txBody>
                  <a:tcPr/>
                </a:tc>
                <a:tc>
                  <a:txBody>
                    <a:bodyPr/>
                    <a:lstStyle/>
                    <a:p>
                      <a:r>
                        <a:rPr lang="en-US" dirty="0"/>
                        <a:t>12 Pin (PAN: 5,6,9,10)</a:t>
                      </a:r>
                    </a:p>
                  </a:txBody>
                  <a:tcPr/>
                </a:tc>
                <a:extLst>
                  <a:ext uri="{0D108BD9-81ED-4DB2-BD59-A6C34878D82A}">
                    <a16:rowId xmlns:a16="http://schemas.microsoft.com/office/drawing/2014/main" val="3468445468"/>
                  </a:ext>
                </a:extLst>
              </a:tr>
              <a:tr h="370840">
                <a:tc>
                  <a:txBody>
                    <a:bodyPr/>
                    <a:lstStyle/>
                    <a:p>
                      <a:r>
                        <a:rPr lang="en-US" dirty="0"/>
                        <a:t>Magnetorquer</a:t>
                      </a:r>
                    </a:p>
                  </a:txBody>
                  <a:tcPr/>
                </a:tc>
                <a:tc>
                  <a:txBody>
                    <a:bodyPr/>
                    <a:lstStyle/>
                    <a:p>
                      <a:r>
                        <a:rPr lang="en-US" dirty="0"/>
                        <a:t>PWM</a:t>
                      </a:r>
                    </a:p>
                  </a:txBody>
                  <a:tcPr/>
                </a:tc>
                <a:tc>
                  <a:txBody>
                    <a:bodyPr/>
                    <a:lstStyle/>
                    <a:p>
                      <a:r>
                        <a:rPr lang="en-US" dirty="0"/>
                        <a:t>12 Pin (PAN: 1,2)</a:t>
                      </a:r>
                    </a:p>
                  </a:txBody>
                  <a:tcPr/>
                </a:tc>
                <a:extLst>
                  <a:ext uri="{0D108BD9-81ED-4DB2-BD59-A6C34878D82A}">
                    <a16:rowId xmlns:a16="http://schemas.microsoft.com/office/drawing/2014/main" val="3640151009"/>
                  </a:ext>
                </a:extLst>
              </a:tr>
              <a:tr h="370839">
                <a:tc>
                  <a:txBody>
                    <a:bodyPr/>
                    <a:lstStyle/>
                    <a:p>
                      <a:pPr lvl="0">
                        <a:buNone/>
                      </a:pPr>
                      <a:r>
                        <a:rPr lang="en-US" dirty="0"/>
                        <a:t>Payload </a:t>
                      </a:r>
                    </a:p>
                  </a:txBody>
                  <a:tcPr/>
                </a:tc>
                <a:tc>
                  <a:txBody>
                    <a:bodyPr/>
                    <a:lstStyle/>
                    <a:p>
                      <a:pPr lvl="0">
                        <a:buNone/>
                      </a:pPr>
                      <a:r>
                        <a:rPr lang="en-US"/>
                        <a:t>USB</a:t>
                      </a:r>
                      <a:endParaRPr lang="en-US" dirty="0"/>
                    </a:p>
                  </a:txBody>
                  <a:tcPr/>
                </a:tc>
                <a:tc>
                  <a:txBody>
                    <a:bodyPr/>
                    <a:lstStyle/>
                    <a:p>
                      <a:pPr lvl="0">
                        <a:buNone/>
                      </a:pPr>
                      <a:r>
                        <a:rPr lang="en-US"/>
                        <a:t>USB/P1</a:t>
                      </a:r>
                      <a:endParaRPr lang="en-US" dirty="0"/>
                    </a:p>
                  </a:txBody>
                  <a:tcPr/>
                </a:tc>
                <a:extLst>
                  <a:ext uri="{0D108BD9-81ED-4DB2-BD59-A6C34878D82A}">
                    <a16:rowId xmlns:a16="http://schemas.microsoft.com/office/drawing/2014/main" val="484745587"/>
                  </a:ext>
                </a:extLst>
              </a:tr>
            </a:tbl>
          </a:graphicData>
        </a:graphic>
      </p:graphicFrame>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128</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947594" y="883994"/>
            <a:ext cx="12488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Interfaces</a:t>
            </a:r>
            <a:endParaRPr lang="en-CA" sz="1600" dirty="0">
              <a:solidFill>
                <a:schemeClr val="bg1"/>
              </a:solidFill>
              <a:ea typeface="Verdana"/>
              <a:cs typeface="Verdana"/>
            </a:endParaRPr>
          </a:p>
        </p:txBody>
      </p:sp>
    </p:spTree>
    <p:extLst>
      <p:ext uri="{BB962C8B-B14F-4D97-AF65-F5344CB8AC3E}">
        <p14:creationId xmlns:p14="http://schemas.microsoft.com/office/powerpoint/2010/main" val="20777625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7" name="Content Placeholder 6">
            <a:extLst>
              <a:ext uri="{FF2B5EF4-FFF2-40B4-BE49-F238E27FC236}">
                <a16:creationId xmlns:a16="http://schemas.microsoft.com/office/drawing/2014/main" id="{DC5AC4E0-2765-4E85-A1E0-395ED21CF310}"/>
              </a:ext>
            </a:extLst>
          </p:cNvPr>
          <p:cNvSpPr>
            <a:spLocks noGrp="1"/>
          </p:cNvSpPr>
          <p:nvPr>
            <p:ph sz="quarter" idx="12"/>
          </p:nvPr>
        </p:nvSpPr>
        <p:spPr/>
        <p:txBody>
          <a:bodyPr>
            <a:normAutofit lnSpcReduction="10000"/>
          </a:bodyPr>
          <a:lstStyle/>
          <a:p>
            <a:r>
              <a:rPr lang="en-CA" sz="1800" dirty="0"/>
              <a:t>Bootloader must be able to load the appropriate program image into the program memory.</a:t>
            </a:r>
          </a:p>
          <a:p>
            <a:r>
              <a:rPr lang="en-CA" sz="1800" dirty="0"/>
              <a:t>Bootloader must be able to check integrity of program memory as well as RAM</a:t>
            </a:r>
          </a:p>
          <a:p>
            <a:r>
              <a:rPr lang="en-CA" sz="1800" dirty="0"/>
              <a:t>Bootloader must be able to recover from software faults</a:t>
            </a:r>
          </a:p>
          <a:p>
            <a:r>
              <a:rPr lang="en-CA" sz="1800" dirty="0"/>
              <a:t>Bootloader must be able to communicate with the ground station to receive updated program image packets</a:t>
            </a:r>
          </a:p>
          <a:p>
            <a:r>
              <a:rPr lang="en-CA" sz="1800" dirty="0"/>
              <a:t>Bootloader must be able to assess the integrity of each packet before writing them into the flash memory</a:t>
            </a:r>
          </a:p>
          <a:p>
            <a:r>
              <a:rPr lang="en-CA" sz="1800" dirty="0"/>
              <a:t>Bootloader must be able to assess the integrity of the whole program image</a:t>
            </a:r>
          </a:p>
          <a:p>
            <a:r>
              <a:rPr lang="en-CA" sz="1800" dirty="0"/>
              <a:t>Bootloader must be able to write the program image into the program memory</a:t>
            </a:r>
          </a:p>
          <a:p>
            <a:r>
              <a:rPr lang="en-CA" sz="1800" dirty="0"/>
              <a:t>Bootloader must be able to jump into the program memory to begin operations</a:t>
            </a:r>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129</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341424" y="887047"/>
            <a:ext cx="24611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Bootloader Philosophy</a:t>
            </a:r>
            <a:endParaRPr lang="en-CA" sz="1600" dirty="0">
              <a:solidFill>
                <a:schemeClr val="bg1"/>
              </a:solidFill>
              <a:ea typeface="Verdana"/>
              <a:cs typeface="Verdana"/>
            </a:endParaRPr>
          </a:p>
        </p:txBody>
      </p:sp>
    </p:spTree>
    <p:extLst>
      <p:ext uri="{BB962C8B-B14F-4D97-AF65-F5344CB8AC3E}">
        <p14:creationId xmlns:p14="http://schemas.microsoft.com/office/powerpoint/2010/main" val="142102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CBD2-E6CB-4187-87C7-E4474771CA86}"/>
              </a:ext>
            </a:extLst>
          </p:cNvPr>
          <p:cNvSpPr>
            <a:spLocks noGrp="1"/>
          </p:cNvSpPr>
          <p:nvPr>
            <p:ph type="title"/>
          </p:nvPr>
        </p:nvSpPr>
        <p:spPr/>
        <p:txBody>
          <a:bodyPr/>
          <a:lstStyle/>
          <a:p>
            <a:r>
              <a:rPr lang="en-US" dirty="0"/>
              <a:t>System Requirements – Payload</a:t>
            </a:r>
            <a:endParaRPr lang="en-CA" dirty="0"/>
          </a:p>
        </p:txBody>
      </p:sp>
      <p:graphicFrame>
        <p:nvGraphicFramePr>
          <p:cNvPr id="5" name="Content Placeholder 4">
            <a:extLst>
              <a:ext uri="{FF2B5EF4-FFF2-40B4-BE49-F238E27FC236}">
                <a16:creationId xmlns:a16="http://schemas.microsoft.com/office/drawing/2014/main" id="{A42E4135-2999-44CC-810F-8BA17313F50D}"/>
              </a:ext>
            </a:extLst>
          </p:cNvPr>
          <p:cNvGraphicFramePr>
            <a:graphicFrameLocks noGrp="1"/>
          </p:cNvGraphicFramePr>
          <p:nvPr>
            <p:ph sz="quarter" idx="12"/>
            <p:extLst>
              <p:ext uri="{D42A27DB-BD31-4B8C-83A1-F6EECF244321}">
                <p14:modId xmlns:p14="http://schemas.microsoft.com/office/powerpoint/2010/main" val="2827474234"/>
              </p:ext>
            </p:extLst>
          </p:nvPr>
        </p:nvGraphicFramePr>
        <p:xfrm>
          <a:off x="-1" y="1303857"/>
          <a:ext cx="9143999" cy="5273724"/>
        </p:xfrm>
        <a:graphic>
          <a:graphicData uri="http://schemas.openxmlformats.org/drawingml/2006/table">
            <a:tbl>
              <a:tblPr>
                <a:tableStyleId>{5C22544A-7EE6-4342-B048-85BDC9FD1C3A}</a:tableStyleId>
              </a:tblPr>
              <a:tblGrid>
                <a:gridCol w="1935333">
                  <a:extLst>
                    <a:ext uri="{9D8B030D-6E8A-4147-A177-3AD203B41FA5}">
                      <a16:colId xmlns:a16="http://schemas.microsoft.com/office/drawing/2014/main" val="3933420616"/>
                    </a:ext>
                  </a:extLst>
                </a:gridCol>
                <a:gridCol w="7208666">
                  <a:extLst>
                    <a:ext uri="{9D8B030D-6E8A-4147-A177-3AD203B41FA5}">
                      <a16:colId xmlns:a16="http://schemas.microsoft.com/office/drawing/2014/main" val="453766134"/>
                    </a:ext>
                  </a:extLst>
                </a:gridCol>
              </a:tblGrid>
              <a:tr h="878954">
                <a:tc>
                  <a:txBody>
                    <a:bodyPr/>
                    <a:lstStyle/>
                    <a:p>
                      <a:pPr algn="ctr" fontAlgn="ctr"/>
                      <a:endParaRPr lang="en-CA" sz="12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ctr"/>
                      <a:r>
                        <a:rPr lang="en-CA" sz="1200" u="none" strike="noStrike" dirty="0">
                          <a:effectLst/>
                        </a:rPr>
                        <a:t>Payload Requirements</a:t>
                      </a:r>
                      <a:endParaRPr lang="en-CA"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18317096"/>
                  </a:ext>
                </a:extLst>
              </a:tr>
              <a:tr h="878954">
                <a:tc>
                  <a:txBody>
                    <a:bodyPr/>
                    <a:lstStyle/>
                    <a:p>
                      <a:pPr algn="ctr" fontAlgn="ctr"/>
                      <a:r>
                        <a:rPr lang="en-CA" sz="1200" u="none" strike="noStrike">
                          <a:effectLst/>
                        </a:rPr>
                        <a:t>SY-PA01</a:t>
                      </a:r>
                      <a:endParaRPr lang="en-CA" sz="1200" b="0" i="0" u="none" strike="noStrike">
                        <a:solidFill>
                          <a:srgbClr val="FFFFFF"/>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The VR cameras shall have a bill of materials to provide the launch provider</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63980619"/>
                  </a:ext>
                </a:extLst>
              </a:tr>
              <a:tr h="878954">
                <a:tc>
                  <a:txBody>
                    <a:bodyPr/>
                    <a:lstStyle/>
                    <a:p>
                      <a:pPr algn="ctr" fontAlgn="ctr"/>
                      <a:r>
                        <a:rPr lang="en-CA" sz="1200" u="none" strike="noStrike">
                          <a:effectLst/>
                        </a:rPr>
                        <a:t>SY-PA02</a:t>
                      </a:r>
                      <a:endParaRPr lang="en-CA" sz="1200" b="0" i="0" u="none" strike="noStrike">
                        <a:solidFill>
                          <a:srgbClr val="FFFFFF"/>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The VR cameras may switch on upon deployment from ISS as a goal</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66619553"/>
                  </a:ext>
                </a:extLst>
              </a:tr>
              <a:tr h="878954">
                <a:tc>
                  <a:txBody>
                    <a:bodyPr/>
                    <a:lstStyle/>
                    <a:p>
                      <a:pPr algn="ctr" fontAlgn="ctr"/>
                      <a:r>
                        <a:rPr lang="en-CA" sz="1200" u="none" strike="noStrike">
                          <a:effectLst/>
                        </a:rPr>
                        <a:t>SY-PA03</a:t>
                      </a:r>
                      <a:endParaRPr lang="en-CA" sz="1200" b="0" i="0" u="none" strike="noStrike">
                        <a:solidFill>
                          <a:srgbClr val="FFFFFF"/>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The VR cameras shall be operable on a time-tagged queue</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41526593"/>
                  </a:ext>
                </a:extLst>
              </a:tr>
              <a:tr h="878954">
                <a:tc>
                  <a:txBody>
                    <a:bodyPr/>
                    <a:lstStyle/>
                    <a:p>
                      <a:pPr algn="ctr" fontAlgn="ctr"/>
                      <a:r>
                        <a:rPr lang="en-CA" sz="1200" u="none" strike="noStrike">
                          <a:effectLst/>
                        </a:rPr>
                        <a:t>SY-PA04</a:t>
                      </a:r>
                      <a:endParaRPr lang="en-CA" sz="1200" b="0" i="0" u="none" strike="noStrike">
                        <a:solidFill>
                          <a:srgbClr val="FFFFFF"/>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One image shall be two semi-spherical images stitched together on the ground</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84360797"/>
                  </a:ext>
                </a:extLst>
              </a:tr>
              <a:tr h="878954">
                <a:tc>
                  <a:txBody>
                    <a:bodyPr/>
                    <a:lstStyle/>
                    <a:p>
                      <a:pPr algn="ctr" fontAlgn="ctr"/>
                      <a:r>
                        <a:rPr lang="en-CA" sz="1200" u="none" strike="noStrike">
                          <a:effectLst/>
                        </a:rPr>
                        <a:t>SY-PA05</a:t>
                      </a:r>
                      <a:endParaRPr lang="en-CA" sz="1200" b="0" i="0" u="none" strike="noStrike">
                        <a:solidFill>
                          <a:srgbClr val="FFFFFF"/>
                        </a:solidFill>
                        <a:effectLst/>
                        <a:latin typeface="Calibri" panose="020F0502020204030204" pitchFamily="34" charset="0"/>
                      </a:endParaRPr>
                    </a:p>
                  </a:txBody>
                  <a:tcPr marL="7620" marR="7620" marT="7620" marB="0" anchor="ctr"/>
                </a:tc>
                <a:tc>
                  <a:txBody>
                    <a:bodyPr/>
                    <a:lstStyle/>
                    <a:p>
                      <a:pPr algn="l" fontAlgn="ctr"/>
                      <a:r>
                        <a:rPr lang="en-US" sz="1200" u="none" strike="noStrike" dirty="0">
                          <a:effectLst/>
                        </a:rPr>
                        <a:t>The CubeSat shall integrate an Inuit engraving</a:t>
                      </a:r>
                      <a:endParaRPr lang="en-US" sz="12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12348097"/>
                  </a:ext>
                </a:extLst>
              </a:tr>
            </a:tbl>
          </a:graphicData>
        </a:graphic>
      </p:graphicFrame>
      <p:sp>
        <p:nvSpPr>
          <p:cNvPr id="4" name="Slide Number Placeholder 3">
            <a:extLst>
              <a:ext uri="{FF2B5EF4-FFF2-40B4-BE49-F238E27FC236}">
                <a16:creationId xmlns:a16="http://schemas.microsoft.com/office/drawing/2014/main" id="{C9A3A25F-01FE-47CB-BBB2-371865C5B8D3}"/>
              </a:ext>
            </a:extLst>
          </p:cNvPr>
          <p:cNvSpPr>
            <a:spLocks noGrp="1"/>
          </p:cNvSpPr>
          <p:nvPr>
            <p:ph type="sldNum" sz="quarter" idx="11"/>
          </p:nvPr>
        </p:nvSpPr>
        <p:spPr/>
        <p:txBody>
          <a:bodyPr/>
          <a:lstStyle/>
          <a:p>
            <a:fld id="{1353CB71-703C-495B-86EC-238C102AF19B}" type="slidenum">
              <a:rPr lang="en-US" smtClean="0"/>
              <a:pPr/>
              <a:t>13</a:t>
            </a:fld>
            <a:r>
              <a:rPr lang="en-US"/>
              <a:t>   |</a:t>
            </a:r>
            <a:endParaRPr lang="en-US" dirty="0"/>
          </a:p>
        </p:txBody>
      </p:sp>
    </p:spTree>
    <p:extLst>
      <p:ext uri="{BB962C8B-B14F-4D97-AF65-F5344CB8AC3E}">
        <p14:creationId xmlns:p14="http://schemas.microsoft.com/office/powerpoint/2010/main" val="7431145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6" name="Content Placeholder 5">
            <a:extLst>
              <a:ext uri="{FF2B5EF4-FFF2-40B4-BE49-F238E27FC236}">
                <a16:creationId xmlns:a16="http://schemas.microsoft.com/office/drawing/2014/main" id="{2CAB22FF-D033-46DC-9445-DFC19963CF02}"/>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130</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341424" y="887047"/>
            <a:ext cx="24611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Bootloader Philosophy</a:t>
            </a:r>
            <a:endParaRPr lang="en-CA" sz="1600" dirty="0">
              <a:solidFill>
                <a:schemeClr val="bg1"/>
              </a:solidFill>
              <a:ea typeface="Verdana"/>
              <a:cs typeface="Verdana"/>
            </a:endParaRPr>
          </a:p>
        </p:txBody>
      </p:sp>
      <p:pic>
        <p:nvPicPr>
          <p:cNvPr id="15" name="Picture 14">
            <a:extLst>
              <a:ext uri="{FF2B5EF4-FFF2-40B4-BE49-F238E27FC236}">
                <a16:creationId xmlns:a16="http://schemas.microsoft.com/office/drawing/2014/main" id="{0AC491A0-1AFD-48F8-B7E7-1555F47E384A}"/>
              </a:ext>
            </a:extLst>
          </p:cNvPr>
          <p:cNvPicPr>
            <a:picLocks noChangeAspect="1"/>
          </p:cNvPicPr>
          <p:nvPr/>
        </p:nvPicPr>
        <p:blipFill>
          <a:blip r:embed="rId2"/>
          <a:stretch>
            <a:fillRect/>
          </a:stretch>
        </p:blipFill>
        <p:spPr>
          <a:xfrm>
            <a:off x="1481136" y="1604962"/>
            <a:ext cx="6181725" cy="3648075"/>
          </a:xfrm>
          <a:prstGeom prst="rect">
            <a:avLst/>
          </a:prstGeom>
        </p:spPr>
      </p:pic>
    </p:spTree>
    <p:extLst>
      <p:ext uri="{BB962C8B-B14F-4D97-AF65-F5344CB8AC3E}">
        <p14:creationId xmlns:p14="http://schemas.microsoft.com/office/powerpoint/2010/main" val="422100123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6" name="Content Placeholder 5">
            <a:extLst>
              <a:ext uri="{FF2B5EF4-FFF2-40B4-BE49-F238E27FC236}">
                <a16:creationId xmlns:a16="http://schemas.microsoft.com/office/drawing/2014/main" id="{BF33C31E-125D-47F7-B308-7B025FE52497}"/>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131</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341424" y="887047"/>
            <a:ext cx="24611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Bootloader Philosophy</a:t>
            </a:r>
            <a:endParaRPr lang="en-CA" sz="1600" dirty="0">
              <a:solidFill>
                <a:schemeClr val="bg1"/>
              </a:solidFill>
              <a:ea typeface="Verdana"/>
              <a:cs typeface="Verdana"/>
            </a:endParaRPr>
          </a:p>
        </p:txBody>
      </p:sp>
      <p:pic>
        <p:nvPicPr>
          <p:cNvPr id="10" name="Picture 9">
            <a:extLst>
              <a:ext uri="{FF2B5EF4-FFF2-40B4-BE49-F238E27FC236}">
                <a16:creationId xmlns:a16="http://schemas.microsoft.com/office/drawing/2014/main" id="{49B87B65-9763-4820-A196-D8F81938202E}"/>
              </a:ext>
            </a:extLst>
          </p:cNvPr>
          <p:cNvPicPr>
            <a:picLocks noChangeAspect="1"/>
          </p:cNvPicPr>
          <p:nvPr/>
        </p:nvPicPr>
        <p:blipFill>
          <a:blip r:embed="rId2"/>
          <a:stretch>
            <a:fillRect/>
          </a:stretch>
        </p:blipFill>
        <p:spPr>
          <a:xfrm>
            <a:off x="2009774" y="1559470"/>
            <a:ext cx="5124450" cy="4762500"/>
          </a:xfrm>
          <a:prstGeom prst="rect">
            <a:avLst/>
          </a:prstGeom>
        </p:spPr>
      </p:pic>
    </p:spTree>
    <p:extLst>
      <p:ext uri="{BB962C8B-B14F-4D97-AF65-F5344CB8AC3E}">
        <p14:creationId xmlns:p14="http://schemas.microsoft.com/office/powerpoint/2010/main" val="900806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6" name="Content Placeholder 5">
            <a:extLst>
              <a:ext uri="{FF2B5EF4-FFF2-40B4-BE49-F238E27FC236}">
                <a16:creationId xmlns:a16="http://schemas.microsoft.com/office/drawing/2014/main" id="{2BDD403E-11FA-494B-9086-393C6E17D29A}"/>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132</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341424" y="887047"/>
            <a:ext cx="24611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Bootloader Philosophy</a:t>
            </a:r>
            <a:endParaRPr lang="en-CA" sz="1600" dirty="0">
              <a:solidFill>
                <a:schemeClr val="bg1"/>
              </a:solidFill>
              <a:ea typeface="Verdana"/>
              <a:cs typeface="Verdana"/>
            </a:endParaRPr>
          </a:p>
        </p:txBody>
      </p:sp>
      <p:pic>
        <p:nvPicPr>
          <p:cNvPr id="8" name="Picture 7">
            <a:extLst>
              <a:ext uri="{FF2B5EF4-FFF2-40B4-BE49-F238E27FC236}">
                <a16:creationId xmlns:a16="http://schemas.microsoft.com/office/drawing/2014/main" id="{5FE481BD-4779-420A-A380-B16752C32765}"/>
              </a:ext>
            </a:extLst>
          </p:cNvPr>
          <p:cNvPicPr>
            <a:picLocks noChangeAspect="1"/>
          </p:cNvPicPr>
          <p:nvPr/>
        </p:nvPicPr>
        <p:blipFill>
          <a:blip r:embed="rId2"/>
          <a:stretch>
            <a:fillRect/>
          </a:stretch>
        </p:blipFill>
        <p:spPr>
          <a:xfrm>
            <a:off x="2571749" y="2416173"/>
            <a:ext cx="4000500" cy="2924175"/>
          </a:xfrm>
          <a:prstGeom prst="rect">
            <a:avLst/>
          </a:prstGeom>
        </p:spPr>
      </p:pic>
    </p:spTree>
    <p:extLst>
      <p:ext uri="{BB962C8B-B14F-4D97-AF65-F5344CB8AC3E}">
        <p14:creationId xmlns:p14="http://schemas.microsoft.com/office/powerpoint/2010/main" val="41116293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7" name="Content Placeholder 6">
            <a:extLst>
              <a:ext uri="{FF2B5EF4-FFF2-40B4-BE49-F238E27FC236}">
                <a16:creationId xmlns:a16="http://schemas.microsoft.com/office/drawing/2014/main" id="{406F25A6-26FC-4C4E-AC18-1B440B218910}"/>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133</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341424" y="887047"/>
            <a:ext cx="24611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Bootloader Philosophy</a:t>
            </a:r>
            <a:endParaRPr lang="en-CA" sz="1600" dirty="0">
              <a:solidFill>
                <a:schemeClr val="bg1"/>
              </a:solidFill>
              <a:ea typeface="Verdana"/>
              <a:cs typeface="Verdana"/>
            </a:endParaRPr>
          </a:p>
        </p:txBody>
      </p:sp>
      <p:pic>
        <p:nvPicPr>
          <p:cNvPr id="6" name="Picture 5">
            <a:extLst>
              <a:ext uri="{FF2B5EF4-FFF2-40B4-BE49-F238E27FC236}">
                <a16:creationId xmlns:a16="http://schemas.microsoft.com/office/drawing/2014/main" id="{F2E87794-5D94-4DAE-8A6C-84AC546C91F7}"/>
              </a:ext>
            </a:extLst>
          </p:cNvPr>
          <p:cNvPicPr>
            <a:picLocks noChangeAspect="1"/>
          </p:cNvPicPr>
          <p:nvPr/>
        </p:nvPicPr>
        <p:blipFill>
          <a:blip r:embed="rId2"/>
          <a:stretch>
            <a:fillRect/>
          </a:stretch>
        </p:blipFill>
        <p:spPr>
          <a:xfrm>
            <a:off x="2233611" y="2450057"/>
            <a:ext cx="4676775" cy="2981325"/>
          </a:xfrm>
          <a:prstGeom prst="rect">
            <a:avLst/>
          </a:prstGeom>
        </p:spPr>
      </p:pic>
    </p:spTree>
    <p:extLst>
      <p:ext uri="{BB962C8B-B14F-4D97-AF65-F5344CB8AC3E}">
        <p14:creationId xmlns:p14="http://schemas.microsoft.com/office/powerpoint/2010/main" val="1191424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19" name="Content Placeholder 18">
            <a:extLst>
              <a:ext uri="{FF2B5EF4-FFF2-40B4-BE49-F238E27FC236}">
                <a16:creationId xmlns:a16="http://schemas.microsoft.com/office/drawing/2014/main" id="{6B1EB724-A8DC-DD47-AC9A-77C26CB87989}"/>
              </a:ext>
            </a:extLst>
          </p:cNvPr>
          <p:cNvSpPr>
            <a:spLocks noGrp="1"/>
          </p:cNvSpPr>
          <p:nvPr>
            <p:ph sz="quarter" idx="12"/>
          </p:nvPr>
        </p:nvSpPr>
        <p:spPr/>
        <p:txBody>
          <a:bodyPr>
            <a:normAutofit/>
          </a:bodyPr>
          <a:lstStyle/>
          <a:p>
            <a:r>
              <a:rPr lang="en-US" sz="1700" dirty="0"/>
              <a:t>Software will be developed on top of </a:t>
            </a:r>
            <a:r>
              <a:rPr lang="en-US" sz="1700" dirty="0" err="1"/>
              <a:t>FreeRTOS</a:t>
            </a:r>
            <a:endParaRPr lang="en-US" sz="1700" dirty="0"/>
          </a:p>
          <a:p>
            <a:r>
              <a:rPr lang="en-US" sz="1700" dirty="0"/>
              <a:t>Language: C</a:t>
            </a:r>
          </a:p>
          <a:p>
            <a:r>
              <a:rPr lang="en-US" sz="1700" dirty="0"/>
              <a:t>RTOS Tasks and function calls will be designed around operation modes.</a:t>
            </a:r>
          </a:p>
          <a:p>
            <a:r>
              <a:rPr lang="en-US" sz="1700" dirty="0"/>
              <a:t>OBC by default will be on Nominal Mode, and background functions will monitor sensor outputs and command queues.</a:t>
            </a:r>
          </a:p>
          <a:p>
            <a:r>
              <a:rPr lang="en-US" sz="1700" dirty="0"/>
              <a:t>Interrupt Service Routines will be executed based on sensor output threshold and time-tagged commands.</a:t>
            </a:r>
          </a:p>
          <a:p>
            <a:r>
              <a:rPr lang="en-US" sz="1700" dirty="0"/>
              <a:t>Task priorities have are yet to be determined.</a:t>
            </a:r>
          </a:p>
          <a:p>
            <a:pPr marL="0" indent="0">
              <a:buNone/>
            </a:pPr>
            <a:endParaRPr lang="en-US" sz="1700" dirty="0"/>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134</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2790061" y="874757"/>
            <a:ext cx="35638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Software Development Approach</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spTree>
    <p:extLst>
      <p:ext uri="{BB962C8B-B14F-4D97-AF65-F5344CB8AC3E}">
        <p14:creationId xmlns:p14="http://schemas.microsoft.com/office/powerpoint/2010/main" val="2378688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pic>
        <p:nvPicPr>
          <p:cNvPr id="6" name="Content Placeholder 5">
            <a:extLst>
              <a:ext uri="{FF2B5EF4-FFF2-40B4-BE49-F238E27FC236}">
                <a16:creationId xmlns:a16="http://schemas.microsoft.com/office/drawing/2014/main" id="{9F17D835-061E-0848-A901-E24F4B017DBD}"/>
              </a:ext>
            </a:extLst>
          </p:cNvPr>
          <p:cNvPicPr>
            <a:picLocks noGrp="1" noChangeAspect="1"/>
          </p:cNvPicPr>
          <p:nvPr>
            <p:ph sz="quarter" idx="12"/>
          </p:nvPr>
        </p:nvPicPr>
        <p:blipFill>
          <a:blip r:embed="rId2"/>
          <a:stretch>
            <a:fillRect/>
          </a:stretch>
        </p:blipFill>
        <p:spPr>
          <a:xfrm>
            <a:off x="3986212" y="3224212"/>
            <a:ext cx="1171575" cy="1552575"/>
          </a:xfrm>
        </p:spPr>
      </p:pic>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135</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2790061" y="874757"/>
            <a:ext cx="35638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Software Development Approach</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pic>
        <p:nvPicPr>
          <p:cNvPr id="10" name="Picture 9">
            <a:extLst>
              <a:ext uri="{FF2B5EF4-FFF2-40B4-BE49-F238E27FC236}">
                <a16:creationId xmlns:a16="http://schemas.microsoft.com/office/drawing/2014/main" id="{B1985E65-3FD1-F947-BD59-94A1F91FC59E}"/>
              </a:ext>
            </a:extLst>
          </p:cNvPr>
          <p:cNvPicPr>
            <a:picLocks noChangeAspect="1"/>
          </p:cNvPicPr>
          <p:nvPr/>
        </p:nvPicPr>
        <p:blipFill>
          <a:blip r:embed="rId3"/>
          <a:stretch>
            <a:fillRect/>
          </a:stretch>
        </p:blipFill>
        <p:spPr>
          <a:xfrm>
            <a:off x="5932405" y="2191493"/>
            <a:ext cx="2489200" cy="2959100"/>
          </a:xfrm>
          <a:prstGeom prst="rect">
            <a:avLst/>
          </a:prstGeom>
        </p:spPr>
      </p:pic>
      <p:pic>
        <p:nvPicPr>
          <p:cNvPr id="12" name="Picture 11">
            <a:extLst>
              <a:ext uri="{FF2B5EF4-FFF2-40B4-BE49-F238E27FC236}">
                <a16:creationId xmlns:a16="http://schemas.microsoft.com/office/drawing/2014/main" id="{E25AE77A-A478-7A45-99A3-1F62DE2BA5FB}"/>
              </a:ext>
            </a:extLst>
          </p:cNvPr>
          <p:cNvPicPr>
            <a:picLocks noChangeAspect="1"/>
          </p:cNvPicPr>
          <p:nvPr/>
        </p:nvPicPr>
        <p:blipFill>
          <a:blip r:embed="rId4"/>
          <a:stretch>
            <a:fillRect/>
          </a:stretch>
        </p:blipFill>
        <p:spPr>
          <a:xfrm>
            <a:off x="2349500" y="2280270"/>
            <a:ext cx="1066800" cy="3187700"/>
          </a:xfrm>
          <a:prstGeom prst="rect">
            <a:avLst/>
          </a:prstGeom>
        </p:spPr>
      </p:pic>
    </p:spTree>
    <p:extLst>
      <p:ext uri="{BB962C8B-B14F-4D97-AF65-F5344CB8AC3E}">
        <p14:creationId xmlns:p14="http://schemas.microsoft.com/office/powerpoint/2010/main" val="2168960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pic>
        <p:nvPicPr>
          <p:cNvPr id="13" name="Content Placeholder 12">
            <a:extLst>
              <a:ext uri="{FF2B5EF4-FFF2-40B4-BE49-F238E27FC236}">
                <a16:creationId xmlns:a16="http://schemas.microsoft.com/office/drawing/2014/main" id="{BF0D43A0-FCBD-8E47-88AD-DDDD883C7A8A}"/>
              </a:ext>
            </a:extLst>
          </p:cNvPr>
          <p:cNvPicPr>
            <a:picLocks noGrp="1" noChangeAspect="1"/>
          </p:cNvPicPr>
          <p:nvPr>
            <p:ph sz="quarter" idx="12"/>
          </p:nvPr>
        </p:nvPicPr>
        <p:blipFill>
          <a:blip r:embed="rId2"/>
          <a:stretch>
            <a:fillRect/>
          </a:stretch>
        </p:blipFill>
        <p:spPr>
          <a:xfrm>
            <a:off x="918398" y="1781175"/>
            <a:ext cx="3743325" cy="4438650"/>
          </a:xfrm>
        </p:spPr>
      </p:pic>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136</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2790061" y="874757"/>
            <a:ext cx="35638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Software Development Approach</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pic>
        <p:nvPicPr>
          <p:cNvPr id="6" name="Picture 5">
            <a:extLst>
              <a:ext uri="{FF2B5EF4-FFF2-40B4-BE49-F238E27FC236}">
                <a16:creationId xmlns:a16="http://schemas.microsoft.com/office/drawing/2014/main" id="{A3D1F3F4-8543-1844-908D-8B9064FF5A1D}"/>
              </a:ext>
            </a:extLst>
          </p:cNvPr>
          <p:cNvPicPr>
            <a:picLocks noChangeAspect="1"/>
          </p:cNvPicPr>
          <p:nvPr/>
        </p:nvPicPr>
        <p:blipFill>
          <a:blip r:embed="rId3"/>
          <a:stretch>
            <a:fillRect/>
          </a:stretch>
        </p:blipFill>
        <p:spPr>
          <a:xfrm>
            <a:off x="4953089" y="2191493"/>
            <a:ext cx="1333500" cy="3886200"/>
          </a:xfrm>
          <a:prstGeom prst="rect">
            <a:avLst/>
          </a:prstGeom>
        </p:spPr>
      </p:pic>
      <p:pic>
        <p:nvPicPr>
          <p:cNvPr id="10" name="Picture 9">
            <a:extLst>
              <a:ext uri="{FF2B5EF4-FFF2-40B4-BE49-F238E27FC236}">
                <a16:creationId xmlns:a16="http://schemas.microsoft.com/office/drawing/2014/main" id="{297B14C4-76CA-4946-804E-4205F1AD62F5}"/>
              </a:ext>
            </a:extLst>
          </p:cNvPr>
          <p:cNvPicPr>
            <a:picLocks noChangeAspect="1"/>
          </p:cNvPicPr>
          <p:nvPr/>
        </p:nvPicPr>
        <p:blipFill>
          <a:blip r:embed="rId4"/>
          <a:stretch>
            <a:fillRect/>
          </a:stretch>
        </p:blipFill>
        <p:spPr>
          <a:xfrm>
            <a:off x="7154805" y="2191493"/>
            <a:ext cx="838200" cy="2489200"/>
          </a:xfrm>
          <a:prstGeom prst="rect">
            <a:avLst/>
          </a:prstGeom>
        </p:spPr>
      </p:pic>
    </p:spTree>
    <p:extLst>
      <p:ext uri="{BB962C8B-B14F-4D97-AF65-F5344CB8AC3E}">
        <p14:creationId xmlns:p14="http://schemas.microsoft.com/office/powerpoint/2010/main" val="42345486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dirty="0"/>
              <a:t>Command and Data Handling System</a:t>
            </a:r>
          </a:p>
        </p:txBody>
      </p:sp>
      <p:pic>
        <p:nvPicPr>
          <p:cNvPr id="17" name="Content Placeholder 16">
            <a:extLst>
              <a:ext uri="{FF2B5EF4-FFF2-40B4-BE49-F238E27FC236}">
                <a16:creationId xmlns:a16="http://schemas.microsoft.com/office/drawing/2014/main" id="{70604DB3-4C05-104F-ADB7-B2EB5DFED827}"/>
              </a:ext>
            </a:extLst>
          </p:cNvPr>
          <p:cNvPicPr>
            <a:picLocks noGrp="1" noChangeAspect="1"/>
          </p:cNvPicPr>
          <p:nvPr>
            <p:ph sz="quarter" idx="12"/>
          </p:nvPr>
        </p:nvPicPr>
        <p:blipFill>
          <a:blip r:embed="rId3"/>
          <a:stretch>
            <a:fillRect/>
          </a:stretch>
        </p:blipFill>
        <p:spPr>
          <a:xfrm>
            <a:off x="3821570" y="1485900"/>
            <a:ext cx="1500860" cy="5029200"/>
          </a:xfrm>
        </p:spPr>
      </p:pic>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137</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2790061" y="874757"/>
            <a:ext cx="35638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Software Development Approach</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pic>
        <p:nvPicPr>
          <p:cNvPr id="6" name="Picture 5">
            <a:extLst>
              <a:ext uri="{FF2B5EF4-FFF2-40B4-BE49-F238E27FC236}">
                <a16:creationId xmlns:a16="http://schemas.microsoft.com/office/drawing/2014/main" id="{9307900A-2F03-5C4B-AF95-7165A36EBDB7}"/>
              </a:ext>
            </a:extLst>
          </p:cNvPr>
          <p:cNvPicPr>
            <a:picLocks noChangeAspect="1"/>
          </p:cNvPicPr>
          <p:nvPr/>
        </p:nvPicPr>
        <p:blipFill>
          <a:blip r:embed="rId4"/>
          <a:stretch>
            <a:fillRect/>
          </a:stretch>
        </p:blipFill>
        <p:spPr>
          <a:xfrm>
            <a:off x="1396536" y="2191493"/>
            <a:ext cx="1206500" cy="4076700"/>
          </a:xfrm>
          <a:prstGeom prst="rect">
            <a:avLst/>
          </a:prstGeom>
        </p:spPr>
      </p:pic>
      <p:pic>
        <p:nvPicPr>
          <p:cNvPr id="8" name="Picture 7">
            <a:extLst>
              <a:ext uri="{FF2B5EF4-FFF2-40B4-BE49-F238E27FC236}">
                <a16:creationId xmlns:a16="http://schemas.microsoft.com/office/drawing/2014/main" id="{6DBB9D04-E70D-964E-9FAA-FC47F6368037}"/>
              </a:ext>
            </a:extLst>
          </p:cNvPr>
          <p:cNvPicPr>
            <a:picLocks noChangeAspect="1"/>
          </p:cNvPicPr>
          <p:nvPr/>
        </p:nvPicPr>
        <p:blipFill>
          <a:blip r:embed="rId5"/>
          <a:stretch>
            <a:fillRect/>
          </a:stretch>
        </p:blipFill>
        <p:spPr>
          <a:xfrm>
            <a:off x="6073992" y="2191493"/>
            <a:ext cx="1981200" cy="3886200"/>
          </a:xfrm>
          <a:prstGeom prst="rect">
            <a:avLst/>
          </a:prstGeom>
        </p:spPr>
      </p:pic>
    </p:spTree>
    <p:extLst>
      <p:ext uri="{BB962C8B-B14F-4D97-AF65-F5344CB8AC3E}">
        <p14:creationId xmlns:p14="http://schemas.microsoft.com/office/powerpoint/2010/main" val="3390607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pic>
        <p:nvPicPr>
          <p:cNvPr id="1026" name="Picture 2" descr="https://www.st.com/bin/ecommerce/api/image.PF262637.en.feature-description-include-personalized-no-cpn-large.jpg">
            <a:extLst>
              <a:ext uri="{FF2B5EF4-FFF2-40B4-BE49-F238E27FC236}">
                <a16:creationId xmlns:a16="http://schemas.microsoft.com/office/drawing/2014/main" id="{CF4962B4-8FF9-4866-AB9C-B9FC7651E9A2}"/>
              </a:ext>
            </a:extLst>
          </p:cNvPr>
          <p:cNvPicPr>
            <a:picLocks noGrp="1" noChangeAspect="1" noChangeArrowheads="1"/>
          </p:cNvPicPr>
          <p:nvPr>
            <p:ph sz="quarter" idx="12"/>
          </p:nvPr>
        </p:nvPicPr>
        <p:blipFill rotWithShape="1">
          <a:blip r:embed="rId2">
            <a:extLst>
              <a:ext uri="{28A0092B-C50C-407E-A947-70E740481C1C}">
                <a14:useLocalDpi xmlns:a14="http://schemas.microsoft.com/office/drawing/2010/main" val="0"/>
              </a:ext>
            </a:extLst>
          </a:blip>
          <a:stretch/>
        </p:blipFill>
        <p:spPr bwMode="auto">
          <a:xfrm>
            <a:off x="0" y="1606492"/>
            <a:ext cx="571500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138</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493958" y="887047"/>
            <a:ext cx="21560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Prototyping Boards</a:t>
            </a:r>
            <a:endParaRPr lang="en-CA" sz="1600" dirty="0">
              <a:solidFill>
                <a:schemeClr val="bg1"/>
              </a:solidFill>
              <a:ea typeface="Verdana"/>
              <a:cs typeface="Verdana"/>
            </a:endParaRPr>
          </a:p>
        </p:txBody>
      </p:sp>
      <p:sp>
        <p:nvSpPr>
          <p:cNvPr id="9" name="Content Placeholder 2">
            <a:extLst>
              <a:ext uri="{FF2B5EF4-FFF2-40B4-BE49-F238E27FC236}">
                <a16:creationId xmlns:a16="http://schemas.microsoft.com/office/drawing/2014/main" id="{A34BFB43-01B9-4B98-9307-90BDDC5B3096}"/>
              </a:ext>
            </a:extLst>
          </p:cNvPr>
          <p:cNvSpPr txBox="1">
            <a:spLocks/>
          </p:cNvSpPr>
          <p:nvPr/>
        </p:nvSpPr>
        <p:spPr>
          <a:xfrm>
            <a:off x="5561657" y="1550663"/>
            <a:ext cx="4652123" cy="2937614"/>
          </a:xfrm>
          <a:prstGeom prst="rect">
            <a:avLst/>
          </a:prstGeom>
        </p:spPr>
        <p:txBody>
          <a:bodyPr anchor="t">
            <a:normAutofit lnSpcReduction="10000"/>
          </a:bodyPr>
          <a:lstStyle>
            <a:lvl1pPr marL="228600" indent="-228600" algn="l" defTabSz="914400" rtl="0" eaLnBrk="1" latinLnBrk="0" hangingPunct="1">
              <a:spcBef>
                <a:spcPts val="0"/>
              </a:spcBef>
              <a:spcAft>
                <a:spcPts val="1200"/>
              </a:spcAft>
              <a:buFont typeface="Arial" panose="020B0604020202020204" pitchFamily="34" charset="0"/>
              <a:buChar char="•"/>
              <a:defRPr sz="2800" kern="1200">
                <a:solidFill>
                  <a:schemeClr val="tx1"/>
                </a:solidFill>
                <a:latin typeface="+mj-lt"/>
                <a:ea typeface="+mn-ea"/>
                <a:cs typeface="+mn-cs"/>
              </a:defRPr>
            </a:lvl1pPr>
            <a:lvl2pPr marL="571500" indent="-228600" algn="l" defTabSz="914400" rtl="0" eaLnBrk="1" latinLnBrk="0" hangingPunct="1">
              <a:spcBef>
                <a:spcPts val="0"/>
              </a:spcBef>
              <a:spcAft>
                <a:spcPts val="1200"/>
              </a:spcAft>
              <a:buSzPct val="70000"/>
              <a:buFont typeface="Wingdings" panose="05000000000000000000" pitchFamily="2" charset="2"/>
              <a:buChar char="§"/>
              <a:defRPr sz="2400" kern="1200">
                <a:solidFill>
                  <a:schemeClr val="tx1"/>
                </a:solidFill>
                <a:latin typeface="+mj-lt"/>
                <a:ea typeface="+mn-ea"/>
                <a:cs typeface="+mn-cs"/>
              </a:defRPr>
            </a:lvl2pPr>
            <a:lvl3pPr marL="857250" indent="-228600" algn="l" defTabSz="914400" rtl="0" eaLnBrk="1" latinLnBrk="0" hangingPunct="1">
              <a:spcBef>
                <a:spcPts val="0"/>
              </a:spcBef>
              <a:spcAft>
                <a:spcPts val="1200"/>
              </a:spcAft>
              <a:buSzPct val="70000"/>
              <a:buFontTx/>
              <a:buChar char="–"/>
              <a:defRPr sz="2400" kern="1200">
                <a:solidFill>
                  <a:schemeClr val="tx1"/>
                </a:solidFill>
                <a:latin typeface="+mj-lt"/>
                <a:ea typeface="+mn-ea"/>
                <a:cs typeface="+mn-cs"/>
              </a:defRPr>
            </a:lvl3pPr>
            <a:lvl4pPr marL="1200150" indent="-228600" algn="l" defTabSz="914400" rtl="0" eaLnBrk="1" latinLnBrk="0" hangingPunct="1">
              <a:spcBef>
                <a:spcPts val="0"/>
              </a:spcBef>
              <a:spcAft>
                <a:spcPts val="1200"/>
              </a:spcAft>
              <a:buFont typeface="Arial" panose="020B0604020202020204" pitchFamily="34" charset="0"/>
              <a:buChar char="•"/>
              <a:defRPr sz="2000" kern="1200">
                <a:solidFill>
                  <a:schemeClr val="tx1"/>
                </a:solidFill>
                <a:latin typeface="+mj-lt"/>
                <a:ea typeface="+mn-ea"/>
                <a:cs typeface="+mn-cs"/>
              </a:defRPr>
            </a:lvl4pPr>
            <a:lvl5pPr marL="1485900" indent="-228600" algn="l" defTabSz="914400" rtl="0" eaLnBrk="1" latinLnBrk="0" hangingPunct="1">
              <a:spcBef>
                <a:spcPts val="0"/>
              </a:spcBef>
              <a:spcAft>
                <a:spcPts val="1200"/>
              </a:spcAft>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600"/>
              </a:spcAft>
            </a:pPr>
            <a:r>
              <a:rPr lang="en-CA" sz="1800" dirty="0" err="1">
                <a:ea typeface="+mj-lt"/>
                <a:cs typeface="+mj-lt"/>
              </a:rPr>
              <a:t>Nucleo</a:t>
            </a:r>
            <a:r>
              <a:rPr lang="en-CA" sz="1800" dirty="0">
                <a:ea typeface="+mj-lt"/>
                <a:cs typeface="+mj-lt"/>
              </a:rPr>
              <a:t> F429ZI</a:t>
            </a:r>
          </a:p>
          <a:p>
            <a:pPr>
              <a:spcAft>
                <a:spcPts val="600"/>
              </a:spcAft>
            </a:pPr>
            <a:r>
              <a:rPr lang="en-CA" sz="1800" dirty="0">
                <a:ea typeface="+mj-lt"/>
                <a:cs typeface="+mj-lt"/>
              </a:rPr>
              <a:t>STM32 MCU</a:t>
            </a:r>
          </a:p>
          <a:p>
            <a:pPr>
              <a:spcAft>
                <a:spcPts val="600"/>
              </a:spcAft>
            </a:pPr>
            <a:r>
              <a:rPr lang="en-CA" sz="1800" dirty="0">
                <a:solidFill>
                  <a:schemeClr val="tx2"/>
                </a:solidFill>
                <a:ea typeface="+mj-lt"/>
                <a:cs typeface="+mj-lt"/>
              </a:rPr>
              <a:t>Cortex M4 (180Mhz)</a:t>
            </a:r>
          </a:p>
          <a:p>
            <a:pPr>
              <a:spcAft>
                <a:spcPts val="600"/>
              </a:spcAft>
            </a:pPr>
            <a:r>
              <a:rPr lang="en-CA" sz="1800" dirty="0">
                <a:solidFill>
                  <a:schemeClr val="tx2"/>
                </a:solidFill>
                <a:ea typeface="+mj-lt"/>
                <a:cs typeface="+mj-lt"/>
              </a:rPr>
              <a:t>192KB RAM</a:t>
            </a:r>
          </a:p>
          <a:p>
            <a:pPr>
              <a:spcAft>
                <a:spcPts val="600"/>
              </a:spcAft>
            </a:pPr>
            <a:r>
              <a:rPr lang="en-CA" sz="1800" dirty="0">
                <a:solidFill>
                  <a:schemeClr val="tx2"/>
                </a:solidFill>
                <a:ea typeface="+mj-lt"/>
                <a:cs typeface="+mj-lt"/>
              </a:rPr>
              <a:t>UART: 6</a:t>
            </a:r>
          </a:p>
          <a:p>
            <a:pPr>
              <a:spcAft>
                <a:spcPts val="600"/>
              </a:spcAft>
            </a:pPr>
            <a:r>
              <a:rPr lang="en-CA" sz="1800" dirty="0">
                <a:solidFill>
                  <a:schemeClr val="tx2"/>
                </a:solidFill>
                <a:ea typeface="+mj-lt"/>
                <a:cs typeface="+mj-lt"/>
              </a:rPr>
              <a:t>SPI: 5</a:t>
            </a:r>
          </a:p>
          <a:p>
            <a:pPr>
              <a:spcAft>
                <a:spcPts val="600"/>
              </a:spcAft>
            </a:pPr>
            <a:r>
              <a:rPr lang="en-CA" sz="1800" dirty="0">
                <a:solidFill>
                  <a:schemeClr val="tx2"/>
                </a:solidFill>
                <a:ea typeface="+mj-lt"/>
                <a:cs typeface="+mj-lt"/>
              </a:rPr>
              <a:t>Analog Input: 19</a:t>
            </a:r>
          </a:p>
          <a:p>
            <a:pPr>
              <a:spcAft>
                <a:spcPts val="600"/>
              </a:spcAft>
            </a:pPr>
            <a:r>
              <a:rPr lang="en-CA" sz="1800" dirty="0">
                <a:solidFill>
                  <a:schemeClr val="tx2"/>
                </a:solidFill>
                <a:ea typeface="+mj-lt"/>
                <a:cs typeface="+mj-lt"/>
              </a:rPr>
              <a:t>Flash Memory: 2MB</a:t>
            </a:r>
          </a:p>
          <a:p>
            <a:pPr>
              <a:spcAft>
                <a:spcPts val="600"/>
              </a:spcAft>
            </a:pPr>
            <a:r>
              <a:rPr lang="en-CA" sz="1800" dirty="0" err="1">
                <a:solidFill>
                  <a:schemeClr val="tx2"/>
                </a:solidFill>
                <a:ea typeface="Verdana"/>
                <a:cs typeface="Verdana"/>
              </a:rPr>
              <a:t>FreeRTOS</a:t>
            </a:r>
            <a:r>
              <a:rPr lang="en-CA" sz="1800" dirty="0">
                <a:solidFill>
                  <a:schemeClr val="tx2"/>
                </a:solidFill>
                <a:ea typeface="Verdana"/>
                <a:cs typeface="Verdana"/>
              </a:rPr>
              <a:t> capable</a:t>
            </a:r>
          </a:p>
        </p:txBody>
      </p:sp>
    </p:spTree>
    <p:extLst>
      <p:ext uri="{BB962C8B-B14F-4D97-AF65-F5344CB8AC3E}">
        <p14:creationId xmlns:p14="http://schemas.microsoft.com/office/powerpoint/2010/main" val="4394852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7" name="Content Placeholder 6">
            <a:extLst>
              <a:ext uri="{FF2B5EF4-FFF2-40B4-BE49-F238E27FC236}">
                <a16:creationId xmlns:a16="http://schemas.microsoft.com/office/drawing/2014/main" id="{DC5AC4E0-2765-4E85-A1E0-395ED21CF310}"/>
              </a:ext>
            </a:extLst>
          </p:cNvPr>
          <p:cNvSpPr>
            <a:spLocks noGrp="1"/>
          </p:cNvSpPr>
          <p:nvPr>
            <p:ph sz="quarter" idx="12"/>
          </p:nvPr>
        </p:nvSpPr>
        <p:spPr/>
        <p:txBody>
          <a:bodyPr anchor="t">
            <a:normAutofit/>
          </a:bodyPr>
          <a:lstStyle/>
          <a:p>
            <a:r>
              <a:rPr lang="en-CA" sz="2000" dirty="0"/>
              <a:t>One prototyping board will be used to develop bootloader and flight software.</a:t>
            </a:r>
          </a:p>
          <a:p>
            <a:r>
              <a:rPr lang="en-CA" sz="2000" dirty="0"/>
              <a:t>The other prototyping board will be used to create a tester which will simulate sensors and other subsystems.</a:t>
            </a:r>
          </a:p>
          <a:p>
            <a:r>
              <a:rPr lang="en-CA" sz="2000" dirty="0"/>
              <a:t>Tester will monitor flight software responses to sensor/subsystem input</a:t>
            </a:r>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139</a:t>
            </a:fld>
            <a:r>
              <a:rPr lang="en-US"/>
              <a:t>   |</a:t>
            </a:r>
          </a:p>
        </p:txBody>
      </p:sp>
      <p:sp>
        <p:nvSpPr>
          <p:cNvPr id="6" name="TextBox 5">
            <a:extLst>
              <a:ext uri="{FF2B5EF4-FFF2-40B4-BE49-F238E27FC236}">
                <a16:creationId xmlns:a16="http://schemas.microsoft.com/office/drawing/2014/main" id="{2EE855D9-4B6E-9145-AA42-8239CD86D640}"/>
              </a:ext>
            </a:extLst>
          </p:cNvPr>
          <p:cNvSpPr txBox="1"/>
          <p:nvPr/>
        </p:nvSpPr>
        <p:spPr>
          <a:xfrm>
            <a:off x="3493958" y="887047"/>
            <a:ext cx="21560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Prototyping Boards</a:t>
            </a:r>
            <a:endParaRPr lang="en-CA" sz="1600" dirty="0">
              <a:solidFill>
                <a:schemeClr val="bg1"/>
              </a:solidFill>
              <a:ea typeface="Verdana"/>
              <a:cs typeface="Verdana"/>
            </a:endParaRPr>
          </a:p>
        </p:txBody>
      </p:sp>
    </p:spTree>
    <p:extLst>
      <p:ext uri="{BB962C8B-B14F-4D97-AF65-F5344CB8AC3E}">
        <p14:creationId xmlns:p14="http://schemas.microsoft.com/office/powerpoint/2010/main" val="1850783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C1AC-2AB4-4AC9-B4F0-FB94C6107185}"/>
              </a:ext>
            </a:extLst>
          </p:cNvPr>
          <p:cNvSpPr>
            <a:spLocks noGrp="1"/>
          </p:cNvSpPr>
          <p:nvPr>
            <p:ph type="title"/>
          </p:nvPr>
        </p:nvSpPr>
        <p:spPr/>
        <p:txBody>
          <a:bodyPr/>
          <a:lstStyle/>
          <a:p>
            <a:r>
              <a:rPr lang="en-US" dirty="0"/>
              <a:t>Inuit Engraving</a:t>
            </a:r>
            <a:endParaRPr lang="en-CA" dirty="0"/>
          </a:p>
        </p:txBody>
      </p:sp>
      <p:sp>
        <p:nvSpPr>
          <p:cNvPr id="3" name="Content Placeholder 2">
            <a:extLst>
              <a:ext uri="{FF2B5EF4-FFF2-40B4-BE49-F238E27FC236}">
                <a16:creationId xmlns:a16="http://schemas.microsoft.com/office/drawing/2014/main" id="{5C8F39E6-4FA4-49A6-9A0B-FE574EF11851}"/>
              </a:ext>
            </a:extLst>
          </p:cNvPr>
          <p:cNvSpPr>
            <a:spLocks noGrp="1"/>
          </p:cNvSpPr>
          <p:nvPr>
            <p:ph sz="quarter" idx="12"/>
          </p:nvPr>
        </p:nvSpPr>
        <p:spPr/>
        <p:txBody>
          <a:bodyPr/>
          <a:lstStyle/>
          <a:p>
            <a:r>
              <a:rPr lang="en-US" dirty="0"/>
              <a:t>Requirement to provide mass and volume allocation, and mounting bracket for an Inuit engraving supplied by Nunavut Arctic College students</a:t>
            </a:r>
          </a:p>
          <a:p>
            <a:endParaRPr lang="en-US" dirty="0"/>
          </a:p>
          <a:p>
            <a:r>
              <a:rPr lang="en-US" dirty="0"/>
              <a:t>Intention is for NAC to utilize material sourced from Nunavut</a:t>
            </a:r>
          </a:p>
          <a:p>
            <a:endParaRPr lang="en-US" dirty="0"/>
          </a:p>
          <a:p>
            <a:r>
              <a:rPr lang="en-US" dirty="0"/>
              <a:t>Initiates Fall 2019</a:t>
            </a:r>
          </a:p>
        </p:txBody>
      </p:sp>
      <p:sp>
        <p:nvSpPr>
          <p:cNvPr id="4" name="Slide Number Placeholder 3">
            <a:extLst>
              <a:ext uri="{FF2B5EF4-FFF2-40B4-BE49-F238E27FC236}">
                <a16:creationId xmlns:a16="http://schemas.microsoft.com/office/drawing/2014/main" id="{D684C802-5BA4-49E6-B085-8EC74B82993C}"/>
              </a:ext>
            </a:extLst>
          </p:cNvPr>
          <p:cNvSpPr>
            <a:spLocks noGrp="1"/>
          </p:cNvSpPr>
          <p:nvPr>
            <p:ph type="sldNum" sz="quarter" idx="11"/>
          </p:nvPr>
        </p:nvSpPr>
        <p:spPr/>
        <p:txBody>
          <a:bodyPr/>
          <a:lstStyle/>
          <a:p>
            <a:fld id="{1353CB71-703C-495B-86EC-238C102AF19B}" type="slidenum">
              <a:rPr lang="en-US" smtClean="0"/>
              <a:pPr/>
              <a:t>14</a:t>
            </a:fld>
            <a:r>
              <a:rPr lang="en-US"/>
              <a:t>   |</a:t>
            </a:r>
            <a:endParaRPr lang="en-US" dirty="0"/>
          </a:p>
        </p:txBody>
      </p:sp>
    </p:spTree>
    <p:extLst>
      <p:ext uri="{BB962C8B-B14F-4D97-AF65-F5344CB8AC3E}">
        <p14:creationId xmlns:p14="http://schemas.microsoft.com/office/powerpoint/2010/main" val="5372205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7" name="Content Placeholder 6">
            <a:extLst>
              <a:ext uri="{FF2B5EF4-FFF2-40B4-BE49-F238E27FC236}">
                <a16:creationId xmlns:a16="http://schemas.microsoft.com/office/drawing/2014/main" id="{DC5AC4E0-2765-4E85-A1E0-395ED21CF310}"/>
              </a:ext>
            </a:extLst>
          </p:cNvPr>
          <p:cNvSpPr>
            <a:spLocks noGrp="1"/>
          </p:cNvSpPr>
          <p:nvPr>
            <p:ph sz="quarter" idx="12"/>
          </p:nvPr>
        </p:nvSpPr>
        <p:spPr/>
        <p:txBody>
          <a:bodyPr anchor="t">
            <a:normAutofit lnSpcReduction="10000"/>
          </a:bodyPr>
          <a:lstStyle/>
          <a:p>
            <a:r>
              <a:rPr lang="en-CA" sz="2000" dirty="0">
                <a:ea typeface="Verdana"/>
                <a:cs typeface="Verdana"/>
              </a:rPr>
              <a:t>Tests conducted to simulate the most resource intensive task using 3 Nucleo-F429ZI prototyping boards</a:t>
            </a:r>
          </a:p>
          <a:p>
            <a:endParaRPr lang="en-CA" sz="2000" dirty="0"/>
          </a:p>
          <a:p>
            <a:endParaRPr lang="en-CA" sz="2000" dirty="0"/>
          </a:p>
          <a:p>
            <a:endParaRPr lang="en-CA" sz="2000" dirty="0"/>
          </a:p>
          <a:p>
            <a:endParaRPr lang="en-CA" sz="2000" dirty="0"/>
          </a:p>
          <a:p>
            <a:pPr marL="0" indent="0">
              <a:buNone/>
            </a:pPr>
            <a:endParaRPr lang="en-CA" sz="2000" dirty="0">
              <a:ea typeface="Verdana"/>
              <a:cs typeface="Verdana"/>
            </a:endParaRPr>
          </a:p>
          <a:p>
            <a:r>
              <a:rPr lang="en-CA" sz="2000" dirty="0">
                <a:ea typeface="Verdana"/>
                <a:cs typeface="Verdana"/>
              </a:rPr>
              <a:t>Image of size 13.5MB was successfully passed from the “camera” to the OBC over UART</a:t>
            </a:r>
          </a:p>
          <a:p>
            <a:r>
              <a:rPr lang="en-CA" sz="2000" dirty="0">
                <a:ea typeface="Verdana"/>
                <a:cs typeface="Verdana"/>
              </a:rPr>
              <a:t>Image was then deconstructed and passed over to the “transceiver” module over UART</a:t>
            </a:r>
          </a:p>
          <a:p>
            <a:r>
              <a:rPr lang="en-CA" sz="2000" dirty="0">
                <a:ea typeface="Verdana"/>
                <a:cs typeface="Verdana"/>
              </a:rPr>
              <a:t>Image was successfully reconstructed by the “transceiver” module</a:t>
            </a:r>
          </a:p>
          <a:p>
            <a:endParaRPr lang="en-CA" sz="2000" dirty="0"/>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140</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108376" y="901123"/>
            <a:ext cx="29272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Estimated Processing Load</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pic>
        <p:nvPicPr>
          <p:cNvPr id="3" name="Picture 2">
            <a:extLst>
              <a:ext uri="{FF2B5EF4-FFF2-40B4-BE49-F238E27FC236}">
                <a16:creationId xmlns:a16="http://schemas.microsoft.com/office/drawing/2014/main" id="{017F4E50-1263-4EA5-9269-97C4DF6F71F1}"/>
              </a:ext>
            </a:extLst>
          </p:cNvPr>
          <p:cNvPicPr>
            <a:picLocks noChangeAspect="1"/>
          </p:cNvPicPr>
          <p:nvPr/>
        </p:nvPicPr>
        <p:blipFill>
          <a:blip r:embed="rId2"/>
          <a:stretch>
            <a:fillRect/>
          </a:stretch>
        </p:blipFill>
        <p:spPr>
          <a:xfrm>
            <a:off x="970950" y="2399900"/>
            <a:ext cx="7202099" cy="1851323"/>
          </a:xfrm>
          <a:prstGeom prst="rect">
            <a:avLst/>
          </a:prstGeom>
        </p:spPr>
      </p:pic>
    </p:spTree>
    <p:extLst>
      <p:ext uri="{BB962C8B-B14F-4D97-AF65-F5344CB8AC3E}">
        <p14:creationId xmlns:p14="http://schemas.microsoft.com/office/powerpoint/2010/main" val="9216158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C5FC-3461-4D04-8BB2-1582E873243F}"/>
              </a:ext>
            </a:extLst>
          </p:cNvPr>
          <p:cNvSpPr>
            <a:spLocks noGrp="1"/>
          </p:cNvSpPr>
          <p:nvPr>
            <p:ph type="title"/>
          </p:nvPr>
        </p:nvSpPr>
        <p:spPr/>
        <p:txBody>
          <a:bodyPr/>
          <a:lstStyle/>
          <a:p>
            <a:r>
              <a:rPr lang="en-CA"/>
              <a:t>Command and Data Handling System</a:t>
            </a:r>
          </a:p>
        </p:txBody>
      </p:sp>
      <p:sp>
        <p:nvSpPr>
          <p:cNvPr id="7" name="Content Placeholder 6">
            <a:extLst>
              <a:ext uri="{FF2B5EF4-FFF2-40B4-BE49-F238E27FC236}">
                <a16:creationId xmlns:a16="http://schemas.microsoft.com/office/drawing/2014/main" id="{DC5AC4E0-2765-4E85-A1E0-395ED21CF310}"/>
              </a:ext>
            </a:extLst>
          </p:cNvPr>
          <p:cNvSpPr>
            <a:spLocks noGrp="1"/>
          </p:cNvSpPr>
          <p:nvPr>
            <p:ph sz="quarter" idx="12"/>
          </p:nvPr>
        </p:nvSpPr>
        <p:spPr/>
        <p:txBody>
          <a:bodyPr anchor="t">
            <a:normAutofit/>
          </a:bodyPr>
          <a:lstStyle/>
          <a:p>
            <a:r>
              <a:rPr lang="en-CA" sz="2000" dirty="0">
                <a:ea typeface="Verdana"/>
                <a:cs typeface="Verdana"/>
              </a:rPr>
              <a:t>The tests prove that the hardware configuration (i.e. CPU, RAM, I/O) can handle the most resource intensive task of receiving an image from the camera and passing it to the transceiver module.</a:t>
            </a:r>
          </a:p>
          <a:p>
            <a:r>
              <a:rPr lang="en-CA" sz="2000" dirty="0">
                <a:ea typeface="Verdana"/>
              </a:rPr>
              <a:t>Additional tests need to be conducted to determine CPU time, power consumption, and memory allocation for all operating modes.</a:t>
            </a:r>
          </a:p>
          <a:p>
            <a:r>
              <a:rPr lang="en-CA" sz="2000" dirty="0"/>
              <a:t>Future tests include adding a transmitter module on the prototyping boards to simulate actual operations</a:t>
            </a:r>
          </a:p>
        </p:txBody>
      </p:sp>
      <p:sp>
        <p:nvSpPr>
          <p:cNvPr id="4" name="Slide Number Placeholder 3">
            <a:extLst>
              <a:ext uri="{FF2B5EF4-FFF2-40B4-BE49-F238E27FC236}">
                <a16:creationId xmlns:a16="http://schemas.microsoft.com/office/drawing/2014/main" id="{F2B8C28A-B263-45CE-892D-5BB7C56B0D3A}"/>
              </a:ext>
            </a:extLst>
          </p:cNvPr>
          <p:cNvSpPr>
            <a:spLocks noGrp="1"/>
          </p:cNvSpPr>
          <p:nvPr>
            <p:ph type="sldNum" sz="quarter" idx="11"/>
          </p:nvPr>
        </p:nvSpPr>
        <p:spPr/>
        <p:txBody>
          <a:bodyPr/>
          <a:lstStyle/>
          <a:p>
            <a:fld id="{1353CB71-703C-495B-86EC-238C102AF19B}" type="slidenum">
              <a:rPr lang="en-US" smtClean="0"/>
              <a:pPr/>
              <a:t>141</a:t>
            </a:fld>
            <a:r>
              <a:rPr lang="en-US"/>
              <a:t>   |</a:t>
            </a:r>
          </a:p>
        </p:txBody>
      </p:sp>
      <p:sp>
        <p:nvSpPr>
          <p:cNvPr id="5" name="TextBox 4">
            <a:extLst>
              <a:ext uri="{FF2B5EF4-FFF2-40B4-BE49-F238E27FC236}">
                <a16:creationId xmlns:a16="http://schemas.microsoft.com/office/drawing/2014/main" id="{B5FE18E2-3BD7-425F-8081-47822940CA36}"/>
              </a:ext>
            </a:extLst>
          </p:cNvPr>
          <p:cNvSpPr txBox="1"/>
          <p:nvPr/>
        </p:nvSpPr>
        <p:spPr>
          <a:xfrm>
            <a:off x="3108376" y="901123"/>
            <a:ext cx="29272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1600" dirty="0">
                <a:solidFill>
                  <a:schemeClr val="bg1"/>
                </a:solidFill>
              </a:rPr>
              <a:t>Estimated Processing Load</a:t>
            </a:r>
            <a:endParaRPr lang="en-CA" sz="1600" dirty="0">
              <a:solidFill>
                <a:schemeClr val="bg1"/>
              </a:solidFill>
              <a:ea typeface="+mn-lt"/>
              <a:cs typeface="+mn-lt"/>
            </a:endParaRPr>
          </a:p>
          <a:p>
            <a:pPr algn="l"/>
            <a:endParaRPr lang="en-CA" sz="1600" dirty="0">
              <a:solidFill>
                <a:schemeClr val="bg1"/>
              </a:solidFill>
              <a:ea typeface="Verdana"/>
              <a:cs typeface="Verdana"/>
            </a:endParaRPr>
          </a:p>
        </p:txBody>
      </p:sp>
    </p:spTree>
    <p:extLst>
      <p:ext uri="{BB962C8B-B14F-4D97-AF65-F5344CB8AC3E}">
        <p14:creationId xmlns:p14="http://schemas.microsoft.com/office/powerpoint/2010/main" val="5316225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30C988-824F-4A61-9523-3C9E3941BACF}"/>
              </a:ext>
            </a:extLst>
          </p:cNvPr>
          <p:cNvSpPr>
            <a:spLocks noGrp="1"/>
          </p:cNvSpPr>
          <p:nvPr>
            <p:ph type="title"/>
          </p:nvPr>
        </p:nvSpPr>
        <p:spPr/>
        <p:txBody>
          <a:bodyPr/>
          <a:lstStyle/>
          <a:p>
            <a:r>
              <a:rPr lang="en-US" dirty="0"/>
              <a:t>AIT</a:t>
            </a:r>
            <a:endParaRPr lang="en-CA" dirty="0"/>
          </a:p>
        </p:txBody>
      </p:sp>
      <p:sp>
        <p:nvSpPr>
          <p:cNvPr id="6" name="Content Placeholder 5">
            <a:extLst>
              <a:ext uri="{FF2B5EF4-FFF2-40B4-BE49-F238E27FC236}">
                <a16:creationId xmlns:a16="http://schemas.microsoft.com/office/drawing/2014/main" id="{51D68107-A702-45C8-98D2-8B1BE2D873C8}"/>
              </a:ext>
            </a:extLst>
          </p:cNvPr>
          <p:cNvSpPr>
            <a:spLocks noGrp="1"/>
          </p:cNvSpPr>
          <p:nvPr>
            <p:ph sz="quarter" idx="12"/>
          </p:nvPr>
        </p:nvSpPr>
        <p:spPr/>
        <p:txBody>
          <a:bodyPr anchor="ctr"/>
          <a:lstStyle/>
          <a:p>
            <a:r>
              <a:rPr lang="en-US" dirty="0"/>
              <a:t>Presented by Nick Mitchell</a:t>
            </a:r>
            <a:endParaRPr lang="en-CA" dirty="0"/>
          </a:p>
        </p:txBody>
      </p:sp>
      <p:sp>
        <p:nvSpPr>
          <p:cNvPr id="4" name="Slide Number Placeholder 3">
            <a:extLst>
              <a:ext uri="{FF2B5EF4-FFF2-40B4-BE49-F238E27FC236}">
                <a16:creationId xmlns:a16="http://schemas.microsoft.com/office/drawing/2014/main" id="{2E9CBBC3-0619-470F-A7D8-5C812581DB16}"/>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142</a:t>
            </a:fld>
            <a:r>
              <a:rPr lang="en-US"/>
              <a:t>   |</a:t>
            </a:r>
            <a:endParaRPr lang="en-US" dirty="0"/>
          </a:p>
        </p:txBody>
      </p:sp>
    </p:spTree>
    <p:extLst>
      <p:ext uri="{BB962C8B-B14F-4D97-AF65-F5344CB8AC3E}">
        <p14:creationId xmlns:p14="http://schemas.microsoft.com/office/powerpoint/2010/main" val="35857622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D8F4-8A0C-4D3B-B86C-776AA5AC4971}"/>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4DCE0A6F-B7A7-4F5B-BAAF-B6E3F7CCB250}"/>
              </a:ext>
            </a:extLst>
          </p:cNvPr>
          <p:cNvSpPr>
            <a:spLocks noGrp="1"/>
          </p:cNvSpPr>
          <p:nvPr>
            <p:ph sz="quarter" idx="12"/>
          </p:nvPr>
        </p:nvSpPr>
        <p:spPr/>
        <p:txBody>
          <a:bodyPr>
            <a:normAutofit fontScale="92500" lnSpcReduction="10000"/>
          </a:bodyPr>
          <a:lstStyle/>
          <a:p>
            <a:r>
              <a:rPr lang="en-CA" dirty="0"/>
              <a:t>EGSE:</a:t>
            </a:r>
          </a:p>
          <a:p>
            <a:pPr marL="800100" lvl="1" indent="-457200">
              <a:buFont typeface="+mj-lt"/>
              <a:buAutoNum type="arabicPeriod"/>
            </a:pPr>
            <a:r>
              <a:rPr lang="en-CA" dirty="0"/>
              <a:t>Multimeters</a:t>
            </a:r>
          </a:p>
          <a:p>
            <a:pPr marL="800100" lvl="1" indent="-457200">
              <a:buFont typeface="+mj-lt"/>
              <a:buAutoNum type="arabicPeriod"/>
            </a:pPr>
            <a:r>
              <a:rPr lang="en-CA" dirty="0"/>
              <a:t>Power Supplies</a:t>
            </a:r>
          </a:p>
          <a:p>
            <a:pPr marL="800100" lvl="1" indent="-457200">
              <a:buFont typeface="+mj-lt"/>
              <a:buAutoNum type="arabicPeriod"/>
            </a:pPr>
            <a:r>
              <a:rPr lang="en-CA" dirty="0"/>
              <a:t>SDR </a:t>
            </a:r>
            <a:r>
              <a:rPr lang="en-CA" dirty="0" err="1"/>
              <a:t>MegaBee</a:t>
            </a:r>
            <a:r>
              <a:rPr lang="en-CA" dirty="0"/>
              <a:t> for rapid prototyping</a:t>
            </a:r>
          </a:p>
          <a:p>
            <a:pPr marL="800100" lvl="1" indent="-457200">
              <a:buFont typeface="+mj-lt"/>
              <a:buAutoNum type="arabicPeriod"/>
            </a:pPr>
            <a:r>
              <a:rPr lang="en-CA" dirty="0"/>
              <a:t>Oscilloscopes</a:t>
            </a:r>
          </a:p>
          <a:p>
            <a:pPr marL="800100" lvl="1" indent="-457200">
              <a:buFont typeface="+mj-lt"/>
              <a:buAutoNum type="arabicPeriod"/>
            </a:pPr>
            <a:r>
              <a:rPr lang="en-CA" dirty="0"/>
              <a:t>Network Analyzer</a:t>
            </a:r>
          </a:p>
          <a:p>
            <a:pPr marL="800100" lvl="1" indent="-457200">
              <a:buFont typeface="+mj-lt"/>
              <a:buAutoNum type="arabicPeriod"/>
            </a:pPr>
            <a:r>
              <a:rPr lang="en-CA" dirty="0"/>
              <a:t>Spectrum Analyzer</a:t>
            </a:r>
          </a:p>
          <a:p>
            <a:pPr marL="800100" lvl="1" indent="-457200">
              <a:buFont typeface="+mj-lt"/>
              <a:buAutoNum type="arabicPeriod"/>
            </a:pPr>
            <a:r>
              <a:rPr lang="en-CA" dirty="0"/>
              <a:t>Waveform Generators </a:t>
            </a:r>
          </a:p>
          <a:p>
            <a:pPr marL="800100" lvl="1" indent="-457200">
              <a:buFont typeface="+mj-lt"/>
              <a:buAutoNum type="arabicPeriod"/>
            </a:pPr>
            <a:r>
              <a:rPr lang="en-CA" dirty="0"/>
              <a:t>Microscopes</a:t>
            </a:r>
          </a:p>
          <a:p>
            <a:pPr marL="800100" lvl="1" indent="-457200">
              <a:buFont typeface="+mj-lt"/>
              <a:buAutoNum type="arabicPeriod"/>
            </a:pPr>
            <a:r>
              <a:rPr lang="en-CA" dirty="0"/>
              <a:t>Soldering stations (with multiple tips and necessary equipment from CSA workshop) </a:t>
            </a:r>
          </a:p>
        </p:txBody>
      </p:sp>
      <p:sp>
        <p:nvSpPr>
          <p:cNvPr id="4" name="Slide Number Placeholder 3">
            <a:extLst>
              <a:ext uri="{FF2B5EF4-FFF2-40B4-BE49-F238E27FC236}">
                <a16:creationId xmlns:a16="http://schemas.microsoft.com/office/drawing/2014/main" id="{8F9FB92B-87B9-4318-8207-21554E1CA6AB}"/>
              </a:ext>
            </a:extLst>
          </p:cNvPr>
          <p:cNvSpPr>
            <a:spLocks noGrp="1"/>
          </p:cNvSpPr>
          <p:nvPr>
            <p:ph type="sldNum" sz="quarter" idx="11"/>
          </p:nvPr>
        </p:nvSpPr>
        <p:spPr/>
        <p:txBody>
          <a:bodyPr/>
          <a:lstStyle/>
          <a:p>
            <a:fld id="{1353CB71-703C-495B-86EC-238C102AF19B}" type="slidenum">
              <a:rPr lang="en-US" smtClean="0"/>
              <a:pPr/>
              <a:t>143</a:t>
            </a:fld>
            <a:r>
              <a:rPr lang="en-US"/>
              <a:t>   |</a:t>
            </a:r>
            <a:endParaRPr lang="en-US" dirty="0"/>
          </a:p>
        </p:txBody>
      </p:sp>
    </p:spTree>
    <p:extLst>
      <p:ext uri="{BB962C8B-B14F-4D97-AF65-F5344CB8AC3E}">
        <p14:creationId xmlns:p14="http://schemas.microsoft.com/office/powerpoint/2010/main" val="12903207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C1EB-641C-4529-B75B-42C56729BAA0}"/>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52DF4E9C-2E1C-48FD-A3F9-B5EFE369E839}"/>
              </a:ext>
            </a:extLst>
          </p:cNvPr>
          <p:cNvSpPr>
            <a:spLocks noGrp="1"/>
          </p:cNvSpPr>
          <p:nvPr>
            <p:ph sz="quarter" idx="12"/>
          </p:nvPr>
        </p:nvSpPr>
        <p:spPr/>
        <p:txBody>
          <a:bodyPr/>
          <a:lstStyle/>
          <a:p>
            <a:r>
              <a:rPr lang="en-CA" dirty="0"/>
              <a:t>Goal: Design the equipment and software needed to test a CubeSat / </a:t>
            </a:r>
            <a:r>
              <a:rPr lang="en-CA" dirty="0" err="1"/>
              <a:t>FlatSat</a:t>
            </a:r>
            <a:r>
              <a:rPr lang="en-CA" dirty="0"/>
              <a:t> with little human interaction. </a:t>
            </a:r>
          </a:p>
        </p:txBody>
      </p:sp>
      <p:sp>
        <p:nvSpPr>
          <p:cNvPr id="4" name="Slide Number Placeholder 3">
            <a:extLst>
              <a:ext uri="{FF2B5EF4-FFF2-40B4-BE49-F238E27FC236}">
                <a16:creationId xmlns:a16="http://schemas.microsoft.com/office/drawing/2014/main" id="{BB9BCE71-F66C-4AC4-B695-76BEA81C65C4}"/>
              </a:ext>
            </a:extLst>
          </p:cNvPr>
          <p:cNvSpPr>
            <a:spLocks noGrp="1"/>
          </p:cNvSpPr>
          <p:nvPr>
            <p:ph type="sldNum" sz="quarter" idx="11"/>
          </p:nvPr>
        </p:nvSpPr>
        <p:spPr/>
        <p:txBody>
          <a:bodyPr/>
          <a:lstStyle/>
          <a:p>
            <a:fld id="{1353CB71-703C-495B-86EC-238C102AF19B}" type="slidenum">
              <a:rPr lang="en-US" smtClean="0"/>
              <a:pPr/>
              <a:t>144</a:t>
            </a:fld>
            <a:r>
              <a:rPr lang="en-US"/>
              <a:t>   |</a:t>
            </a:r>
            <a:endParaRPr lang="en-US" dirty="0"/>
          </a:p>
        </p:txBody>
      </p:sp>
      <p:pic>
        <p:nvPicPr>
          <p:cNvPr id="7" name="Picture 6">
            <a:extLst>
              <a:ext uri="{FF2B5EF4-FFF2-40B4-BE49-F238E27FC236}">
                <a16:creationId xmlns:a16="http://schemas.microsoft.com/office/drawing/2014/main" id="{4D83C595-1242-4C94-A24F-3CCB8DD8F77A}"/>
              </a:ext>
            </a:extLst>
          </p:cNvPr>
          <p:cNvPicPr>
            <a:picLocks noChangeAspect="1"/>
          </p:cNvPicPr>
          <p:nvPr/>
        </p:nvPicPr>
        <p:blipFill>
          <a:blip r:embed="rId2"/>
          <a:stretch>
            <a:fillRect/>
          </a:stretch>
        </p:blipFill>
        <p:spPr>
          <a:xfrm>
            <a:off x="1662112" y="2800350"/>
            <a:ext cx="5819775" cy="4057650"/>
          </a:xfrm>
          <a:prstGeom prst="rect">
            <a:avLst/>
          </a:prstGeom>
        </p:spPr>
      </p:pic>
    </p:spTree>
    <p:extLst>
      <p:ext uri="{BB962C8B-B14F-4D97-AF65-F5344CB8AC3E}">
        <p14:creationId xmlns:p14="http://schemas.microsoft.com/office/powerpoint/2010/main" val="19556876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C915-B6AA-422B-B4A4-5F402C0C2087}"/>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462DF318-57B4-4E75-BE3C-94A5F6A73819}"/>
              </a:ext>
            </a:extLst>
          </p:cNvPr>
          <p:cNvSpPr>
            <a:spLocks noGrp="1"/>
          </p:cNvSpPr>
          <p:nvPr>
            <p:ph sz="quarter" idx="12"/>
          </p:nvPr>
        </p:nvSpPr>
        <p:spPr/>
        <p:txBody>
          <a:bodyPr/>
          <a:lstStyle/>
          <a:p>
            <a:r>
              <a:rPr lang="en-CA" dirty="0"/>
              <a:t>Testing:</a:t>
            </a:r>
          </a:p>
          <a:p>
            <a:pPr lvl="1"/>
            <a:r>
              <a:rPr lang="en-CA" dirty="0"/>
              <a:t>Acknowledged that antenna release mechanism testing is critical* </a:t>
            </a:r>
          </a:p>
          <a:p>
            <a:pPr lvl="1"/>
            <a:r>
              <a:rPr lang="en-CA" dirty="0"/>
              <a:t>It also has </a:t>
            </a:r>
            <a:r>
              <a:rPr lang="en-CA" u="sng" dirty="0"/>
              <a:t>moving parts </a:t>
            </a:r>
            <a:r>
              <a:rPr lang="en-CA" dirty="0"/>
              <a:t>and will require some </a:t>
            </a:r>
            <a:r>
              <a:rPr lang="en-CA" u="sng" dirty="0"/>
              <a:t>human interaction for verification </a:t>
            </a:r>
            <a:r>
              <a:rPr lang="en-CA" dirty="0"/>
              <a:t>that it will NOT damage the surrounding components.</a:t>
            </a:r>
          </a:p>
          <a:p>
            <a:pPr lvl="1"/>
            <a:r>
              <a:rPr lang="en-CA" dirty="0"/>
              <a:t>Heavy emphasis on </a:t>
            </a:r>
            <a:r>
              <a:rPr lang="en-CA" u="sng" dirty="0"/>
              <a:t>testing starting mechanism </a:t>
            </a:r>
            <a:r>
              <a:rPr lang="en-CA" dirty="0"/>
              <a:t>when designed for maximum safety assurance* </a:t>
            </a:r>
          </a:p>
          <a:p>
            <a:pPr lvl="1"/>
            <a:r>
              <a:rPr lang="en-CA" dirty="0"/>
              <a:t>The other components will be designed to be modularly tested. </a:t>
            </a:r>
          </a:p>
        </p:txBody>
      </p:sp>
      <p:sp>
        <p:nvSpPr>
          <p:cNvPr id="4" name="Slide Number Placeholder 3">
            <a:extLst>
              <a:ext uri="{FF2B5EF4-FFF2-40B4-BE49-F238E27FC236}">
                <a16:creationId xmlns:a16="http://schemas.microsoft.com/office/drawing/2014/main" id="{493AF6A5-067F-49FF-87E9-40C029354E00}"/>
              </a:ext>
            </a:extLst>
          </p:cNvPr>
          <p:cNvSpPr>
            <a:spLocks noGrp="1"/>
          </p:cNvSpPr>
          <p:nvPr>
            <p:ph type="sldNum" sz="quarter" idx="11"/>
          </p:nvPr>
        </p:nvSpPr>
        <p:spPr/>
        <p:txBody>
          <a:bodyPr/>
          <a:lstStyle/>
          <a:p>
            <a:fld id="{1353CB71-703C-495B-86EC-238C102AF19B}" type="slidenum">
              <a:rPr lang="en-US" smtClean="0"/>
              <a:pPr/>
              <a:t>145</a:t>
            </a:fld>
            <a:r>
              <a:rPr lang="en-US"/>
              <a:t>   |</a:t>
            </a:r>
            <a:endParaRPr lang="en-US" dirty="0"/>
          </a:p>
        </p:txBody>
      </p:sp>
      <p:pic>
        <p:nvPicPr>
          <p:cNvPr id="5" name="Picture 4">
            <a:extLst>
              <a:ext uri="{FF2B5EF4-FFF2-40B4-BE49-F238E27FC236}">
                <a16:creationId xmlns:a16="http://schemas.microsoft.com/office/drawing/2014/main" id="{B0E226BB-056B-4170-8DED-5CB6400F1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087" y="5497878"/>
            <a:ext cx="1782501" cy="1344881"/>
          </a:xfrm>
          <a:prstGeom prst="rect">
            <a:avLst/>
          </a:prstGeom>
          <a:ln>
            <a:solidFill>
              <a:schemeClr val="tx2"/>
            </a:solidFill>
          </a:ln>
        </p:spPr>
      </p:pic>
      <p:pic>
        <p:nvPicPr>
          <p:cNvPr id="6" name="Picture 5">
            <a:extLst>
              <a:ext uri="{FF2B5EF4-FFF2-40B4-BE49-F238E27FC236}">
                <a16:creationId xmlns:a16="http://schemas.microsoft.com/office/drawing/2014/main" id="{24F2E8E6-8343-46B2-8925-9DFA2A7F2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219" y="5499191"/>
            <a:ext cx="1782502" cy="1343568"/>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D7370DE3-F743-4708-8737-1F353D647747}"/>
              </a:ext>
            </a:extLst>
          </p:cNvPr>
          <p:cNvCxnSpPr>
            <a:stCxn id="6" idx="3"/>
            <a:endCxn id="5" idx="1"/>
          </p:cNvCxnSpPr>
          <p:nvPr/>
        </p:nvCxnSpPr>
        <p:spPr>
          <a:xfrm flipV="1">
            <a:off x="6088721" y="6170319"/>
            <a:ext cx="869366" cy="65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830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D47F-A0EF-44E4-A9A7-2FDFE3741C9F}"/>
              </a:ext>
            </a:extLst>
          </p:cNvPr>
          <p:cNvSpPr>
            <a:spLocks noGrp="1"/>
          </p:cNvSpPr>
          <p:nvPr>
            <p:ph type="title"/>
          </p:nvPr>
        </p:nvSpPr>
        <p:spPr/>
        <p:txBody>
          <a:bodyPr/>
          <a:lstStyle/>
          <a:p>
            <a:r>
              <a:rPr lang="en-CA" dirty="0"/>
              <a:t>AIT</a:t>
            </a:r>
          </a:p>
        </p:txBody>
      </p:sp>
      <p:sp>
        <p:nvSpPr>
          <p:cNvPr id="4" name="Content Placeholder 3">
            <a:extLst>
              <a:ext uri="{FF2B5EF4-FFF2-40B4-BE49-F238E27FC236}">
                <a16:creationId xmlns:a16="http://schemas.microsoft.com/office/drawing/2014/main" id="{87DBFA83-0EA4-477C-B3C7-0749B1F24956}"/>
              </a:ext>
            </a:extLst>
          </p:cNvPr>
          <p:cNvSpPr>
            <a:spLocks noGrp="1"/>
          </p:cNvSpPr>
          <p:nvPr>
            <p:ph sz="quarter" idx="12"/>
          </p:nvPr>
        </p:nvSpPr>
        <p:spPr/>
        <p:txBody>
          <a:bodyPr/>
          <a:lstStyle/>
          <a:p>
            <a:endParaRPr lang="en-CA"/>
          </a:p>
        </p:txBody>
      </p:sp>
      <p:grpSp>
        <p:nvGrpSpPr>
          <p:cNvPr id="14" name="Group 13">
            <a:extLst>
              <a:ext uri="{FF2B5EF4-FFF2-40B4-BE49-F238E27FC236}">
                <a16:creationId xmlns:a16="http://schemas.microsoft.com/office/drawing/2014/main" id="{B516C656-9EC5-43BF-9118-14CA05FD3E05}"/>
              </a:ext>
            </a:extLst>
          </p:cNvPr>
          <p:cNvGrpSpPr/>
          <p:nvPr/>
        </p:nvGrpSpPr>
        <p:grpSpPr>
          <a:xfrm>
            <a:off x="1568823" y="1536527"/>
            <a:ext cx="6006354" cy="4571230"/>
            <a:chOff x="1568823" y="1322927"/>
            <a:chExt cx="6006354" cy="4571230"/>
          </a:xfrm>
        </p:grpSpPr>
        <p:pic>
          <p:nvPicPr>
            <p:cNvPr id="6" name="Picture 5">
              <a:extLst>
                <a:ext uri="{FF2B5EF4-FFF2-40B4-BE49-F238E27FC236}">
                  <a16:creationId xmlns:a16="http://schemas.microsoft.com/office/drawing/2014/main" id="{D2145516-2B7C-4F0A-BC0B-3F3715B3A1BF}"/>
                </a:ext>
              </a:extLst>
            </p:cNvPr>
            <p:cNvPicPr>
              <a:picLocks noChangeAspect="1"/>
            </p:cNvPicPr>
            <p:nvPr/>
          </p:nvPicPr>
          <p:blipFill>
            <a:blip r:embed="rId2"/>
            <a:stretch>
              <a:fillRect/>
            </a:stretch>
          </p:blipFill>
          <p:spPr>
            <a:xfrm>
              <a:off x="1636776" y="1322927"/>
              <a:ext cx="5870448" cy="4527815"/>
            </a:xfrm>
            <a:prstGeom prst="rect">
              <a:avLst/>
            </a:prstGeom>
          </p:spPr>
        </p:pic>
        <p:sp>
          <p:nvSpPr>
            <p:cNvPr id="7" name="Rectangle 6">
              <a:extLst>
                <a:ext uri="{FF2B5EF4-FFF2-40B4-BE49-F238E27FC236}">
                  <a16:creationId xmlns:a16="http://schemas.microsoft.com/office/drawing/2014/main" id="{16BC0507-40C7-4F3B-95C9-E05382DA89FA}"/>
                </a:ext>
              </a:extLst>
            </p:cNvPr>
            <p:cNvSpPr/>
            <p:nvPr/>
          </p:nvSpPr>
          <p:spPr>
            <a:xfrm>
              <a:off x="2931459" y="2436292"/>
              <a:ext cx="1568823" cy="2985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1306654-E93C-43F8-AB7A-CF8119DCCE34}"/>
                </a:ext>
              </a:extLst>
            </p:cNvPr>
            <p:cNvSpPr/>
            <p:nvPr/>
          </p:nvSpPr>
          <p:spPr>
            <a:xfrm>
              <a:off x="4796118" y="1441209"/>
              <a:ext cx="2779059" cy="44529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662626F9-5E9D-486C-AE76-D087D823C7A6}"/>
                </a:ext>
              </a:extLst>
            </p:cNvPr>
            <p:cNvSpPr/>
            <p:nvPr/>
          </p:nvSpPr>
          <p:spPr>
            <a:xfrm>
              <a:off x="2528047" y="1575680"/>
              <a:ext cx="2133600" cy="77096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E5480BD0-92E5-4255-9CAA-8C17DD32FBE3}"/>
                </a:ext>
              </a:extLst>
            </p:cNvPr>
            <p:cNvSpPr/>
            <p:nvPr/>
          </p:nvSpPr>
          <p:spPr>
            <a:xfrm>
              <a:off x="1568823" y="2528685"/>
              <a:ext cx="959223" cy="137781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DF21E16-34ED-480F-BB88-5BAA28F25B22}"/>
                </a:ext>
              </a:extLst>
            </p:cNvPr>
            <p:cNvSpPr/>
            <p:nvPr/>
          </p:nvSpPr>
          <p:spPr>
            <a:xfrm>
              <a:off x="1568823" y="3977849"/>
              <a:ext cx="998848" cy="4661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 name="TextBox 11">
            <a:extLst>
              <a:ext uri="{FF2B5EF4-FFF2-40B4-BE49-F238E27FC236}">
                <a16:creationId xmlns:a16="http://schemas.microsoft.com/office/drawing/2014/main" id="{19BD9D75-EA9F-43CE-9BCB-FC6411213FC7}"/>
              </a:ext>
            </a:extLst>
          </p:cNvPr>
          <p:cNvSpPr txBox="1"/>
          <p:nvPr/>
        </p:nvSpPr>
        <p:spPr>
          <a:xfrm>
            <a:off x="2422148" y="6073877"/>
            <a:ext cx="4299703" cy="369332"/>
          </a:xfrm>
          <a:prstGeom prst="rect">
            <a:avLst/>
          </a:prstGeom>
          <a:noFill/>
        </p:spPr>
        <p:txBody>
          <a:bodyPr wrap="none" rtlCol="0">
            <a:spAutoFit/>
          </a:bodyPr>
          <a:lstStyle/>
          <a:p>
            <a:r>
              <a:rPr lang="en-CA" dirty="0">
                <a:solidFill>
                  <a:srgbClr val="FF0000"/>
                </a:solidFill>
              </a:rPr>
              <a:t>Red = Will Become Flight Hardware</a:t>
            </a:r>
          </a:p>
        </p:txBody>
      </p:sp>
      <p:sp>
        <p:nvSpPr>
          <p:cNvPr id="13" name="TextBox 12">
            <a:extLst>
              <a:ext uri="{FF2B5EF4-FFF2-40B4-BE49-F238E27FC236}">
                <a16:creationId xmlns:a16="http://schemas.microsoft.com/office/drawing/2014/main" id="{4ADFE931-7B04-4D8F-B628-58FB3CE6A028}"/>
              </a:ext>
            </a:extLst>
          </p:cNvPr>
          <p:cNvSpPr txBox="1"/>
          <p:nvPr/>
        </p:nvSpPr>
        <p:spPr>
          <a:xfrm>
            <a:off x="849761" y="6340427"/>
            <a:ext cx="8090100" cy="369332"/>
          </a:xfrm>
          <a:prstGeom prst="rect">
            <a:avLst/>
          </a:prstGeom>
          <a:noFill/>
        </p:spPr>
        <p:txBody>
          <a:bodyPr wrap="none" rtlCol="0">
            <a:spAutoFit/>
          </a:bodyPr>
          <a:lstStyle/>
          <a:p>
            <a:r>
              <a:rPr lang="en-CA" dirty="0"/>
              <a:t>Black = Can be cheaply prototyped (not flight hardware right away)</a:t>
            </a:r>
          </a:p>
        </p:txBody>
      </p:sp>
    </p:spTree>
    <p:extLst>
      <p:ext uri="{BB962C8B-B14F-4D97-AF65-F5344CB8AC3E}">
        <p14:creationId xmlns:p14="http://schemas.microsoft.com/office/powerpoint/2010/main" val="11881190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0C89-3849-4E02-BEA1-9E0C0609E9D2}"/>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8910DB36-13A3-4496-B486-FDAF601C6814}"/>
              </a:ext>
            </a:extLst>
          </p:cNvPr>
          <p:cNvSpPr>
            <a:spLocks noGrp="1"/>
          </p:cNvSpPr>
          <p:nvPr>
            <p:ph sz="quarter" idx="12"/>
          </p:nvPr>
        </p:nvSpPr>
        <p:spPr/>
        <p:txBody>
          <a:bodyPr>
            <a:normAutofit fontScale="92500" lnSpcReduction="10000"/>
          </a:bodyPr>
          <a:lstStyle/>
          <a:p>
            <a:r>
              <a:rPr lang="en-CA" dirty="0"/>
              <a:t>EGSE:</a:t>
            </a:r>
          </a:p>
          <a:p>
            <a:pPr lvl="1"/>
            <a:r>
              <a:rPr lang="en-CA" dirty="0"/>
              <a:t>SDR Transceiver (USRP B210 if available)</a:t>
            </a:r>
          </a:p>
          <a:p>
            <a:pPr lvl="1"/>
            <a:r>
              <a:rPr lang="en-CA" dirty="0"/>
              <a:t>SDR Transceiver (</a:t>
            </a:r>
            <a:r>
              <a:rPr lang="en-CA" dirty="0" err="1"/>
              <a:t>MegaBEE</a:t>
            </a:r>
            <a:r>
              <a:rPr lang="en-CA" dirty="0"/>
              <a:t> cube)</a:t>
            </a:r>
          </a:p>
          <a:p>
            <a:pPr lvl="2"/>
            <a:r>
              <a:rPr lang="en-CA" dirty="0"/>
              <a:t>70MHz-6GHz</a:t>
            </a:r>
          </a:p>
          <a:p>
            <a:pPr lvl="2"/>
            <a:r>
              <a:rPr lang="en-CA" dirty="0"/>
              <a:t>56MHz bandwidth per channel</a:t>
            </a:r>
          </a:p>
          <a:p>
            <a:pPr lvl="2"/>
            <a:r>
              <a:rPr lang="en-CA" dirty="0"/>
              <a:t>23dBm output Power</a:t>
            </a:r>
          </a:p>
          <a:p>
            <a:pPr lvl="2"/>
            <a:r>
              <a:rPr lang="en-CA" dirty="0"/>
              <a:t>-94dBm receiver sensitivity level</a:t>
            </a:r>
          </a:p>
          <a:p>
            <a:pPr lvl="2"/>
            <a:r>
              <a:rPr lang="en-CA" dirty="0"/>
              <a:t>Software: </a:t>
            </a:r>
            <a:r>
              <a:rPr lang="en-CA" dirty="0" err="1"/>
              <a:t>HDL,Matlab</a:t>
            </a:r>
            <a:r>
              <a:rPr lang="en-CA" dirty="0"/>
              <a:t>/</a:t>
            </a:r>
            <a:r>
              <a:rPr lang="en-CA" dirty="0" err="1"/>
              <a:t>Simulink,C</a:t>
            </a:r>
            <a:r>
              <a:rPr lang="en-CA" dirty="0"/>
              <a:t>/C++/Python</a:t>
            </a:r>
          </a:p>
          <a:p>
            <a:pPr lvl="2"/>
            <a:r>
              <a:rPr lang="en-CA" dirty="0"/>
              <a:t>USB V2.0 connection</a:t>
            </a:r>
          </a:p>
          <a:p>
            <a:pPr lvl="2"/>
            <a:r>
              <a:rPr lang="en-CA" dirty="0"/>
              <a:t>SMA antenna connectors</a:t>
            </a:r>
          </a:p>
          <a:p>
            <a:pPr lvl="2"/>
            <a:r>
              <a:rPr lang="en-CA" dirty="0"/>
              <a:t>FREE, Already in lab (good for rapid prototyping) </a:t>
            </a:r>
          </a:p>
        </p:txBody>
      </p:sp>
      <p:sp>
        <p:nvSpPr>
          <p:cNvPr id="4" name="Slide Number Placeholder 3">
            <a:extLst>
              <a:ext uri="{FF2B5EF4-FFF2-40B4-BE49-F238E27FC236}">
                <a16:creationId xmlns:a16="http://schemas.microsoft.com/office/drawing/2014/main" id="{76579E0C-50FA-457B-A6EB-13A903B7DBA2}"/>
              </a:ext>
            </a:extLst>
          </p:cNvPr>
          <p:cNvSpPr>
            <a:spLocks noGrp="1"/>
          </p:cNvSpPr>
          <p:nvPr>
            <p:ph type="sldNum" sz="quarter" idx="11"/>
          </p:nvPr>
        </p:nvSpPr>
        <p:spPr/>
        <p:txBody>
          <a:bodyPr/>
          <a:lstStyle/>
          <a:p>
            <a:fld id="{1353CB71-703C-495B-86EC-238C102AF19B}" type="slidenum">
              <a:rPr lang="en-US" smtClean="0"/>
              <a:pPr/>
              <a:t>147</a:t>
            </a:fld>
            <a:r>
              <a:rPr lang="en-US"/>
              <a:t>   |</a:t>
            </a:r>
            <a:endParaRPr lang="en-US" dirty="0"/>
          </a:p>
        </p:txBody>
      </p:sp>
      <p:pic>
        <p:nvPicPr>
          <p:cNvPr id="1026" name="Picture 2" descr="Image result for MegaBeeSDR">
            <a:extLst>
              <a:ext uri="{FF2B5EF4-FFF2-40B4-BE49-F238E27FC236}">
                <a16:creationId xmlns:a16="http://schemas.microsoft.com/office/drawing/2014/main" id="{694F9FCF-C75E-4B62-9F1C-8D3C8EAF013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370" b="78333" l="11458" r="91458">
                        <a14:foregroundMark x1="26146" y1="67963" x2="26146" y2="67963"/>
                        <a14:foregroundMark x1="21458" y1="67963" x2="21458" y2="67963"/>
                      </a14:backgroundRemoval>
                    </a14:imgEffect>
                  </a14:imgLayer>
                </a14:imgProps>
              </a:ext>
              <a:ext uri="{28A0092B-C50C-407E-A947-70E740481C1C}">
                <a14:useLocalDpi xmlns:a14="http://schemas.microsoft.com/office/drawing/2010/main" val="0"/>
              </a:ext>
            </a:extLst>
          </a:blip>
          <a:srcRect/>
          <a:stretch>
            <a:fillRect/>
          </a:stretch>
        </p:blipFill>
        <p:spPr bwMode="auto">
          <a:xfrm>
            <a:off x="5335464" y="1878460"/>
            <a:ext cx="4208106" cy="236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4433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BDAE-8E68-41B0-9A2A-DF7BB1C9440D}"/>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F3F4B4EB-C7E1-423A-BE74-E6C110A0064E}"/>
              </a:ext>
            </a:extLst>
          </p:cNvPr>
          <p:cNvSpPr>
            <a:spLocks noGrp="1"/>
          </p:cNvSpPr>
          <p:nvPr>
            <p:ph sz="quarter" idx="12"/>
          </p:nvPr>
        </p:nvSpPr>
        <p:spPr/>
        <p:txBody>
          <a:bodyPr>
            <a:normAutofit fontScale="92500" lnSpcReduction="20000"/>
          </a:bodyPr>
          <a:lstStyle/>
          <a:p>
            <a:r>
              <a:rPr lang="en-CA" dirty="0"/>
              <a:t>CubeSat Test Plan:</a:t>
            </a:r>
          </a:p>
          <a:p>
            <a:pPr lvl="1"/>
            <a:r>
              <a:rPr lang="en-CA" dirty="0"/>
              <a:t>Safety and Handling Procedures:</a:t>
            </a:r>
          </a:p>
          <a:p>
            <a:pPr lvl="2"/>
            <a:r>
              <a:rPr lang="en-CA" dirty="0"/>
              <a:t>BBM:</a:t>
            </a:r>
          </a:p>
          <a:p>
            <a:pPr lvl="3"/>
            <a:r>
              <a:rPr lang="en-CA" dirty="0"/>
              <a:t>Summer student work 2019 + Capstone 2018 prelim</a:t>
            </a:r>
          </a:p>
          <a:p>
            <a:pPr lvl="2"/>
            <a:r>
              <a:rPr lang="en-CA" dirty="0"/>
              <a:t>Demonstration model:</a:t>
            </a:r>
          </a:p>
          <a:p>
            <a:pPr lvl="3"/>
            <a:r>
              <a:rPr lang="en-CA" dirty="0" err="1"/>
              <a:t>FlatSat</a:t>
            </a:r>
            <a:r>
              <a:rPr lang="en-CA" dirty="0"/>
              <a:t> </a:t>
            </a:r>
          </a:p>
          <a:p>
            <a:pPr lvl="2"/>
            <a:r>
              <a:rPr lang="en-CA" dirty="0"/>
              <a:t>Structural and Thermal Model:</a:t>
            </a:r>
          </a:p>
          <a:p>
            <a:pPr lvl="3"/>
            <a:r>
              <a:rPr lang="en-CA" dirty="0"/>
              <a:t>Bus redesigned, Need to do another thermal + vibe test</a:t>
            </a:r>
          </a:p>
          <a:p>
            <a:pPr lvl="2"/>
            <a:r>
              <a:rPr lang="en-CA" dirty="0"/>
              <a:t>Proto-Flight Model:</a:t>
            </a:r>
          </a:p>
          <a:p>
            <a:pPr lvl="3"/>
            <a:r>
              <a:rPr lang="en-CA" dirty="0" err="1"/>
              <a:t>FlatSat</a:t>
            </a:r>
            <a:r>
              <a:rPr lang="en-CA" dirty="0"/>
              <a:t> will turn into it</a:t>
            </a:r>
          </a:p>
          <a:p>
            <a:pPr lvl="2"/>
            <a:r>
              <a:rPr lang="en-CA" dirty="0"/>
              <a:t>Flight Model:</a:t>
            </a:r>
          </a:p>
          <a:p>
            <a:pPr lvl="3"/>
            <a:r>
              <a:rPr lang="en-CA" dirty="0"/>
              <a:t>From Proto-Flight Model </a:t>
            </a:r>
          </a:p>
        </p:txBody>
      </p:sp>
      <p:sp>
        <p:nvSpPr>
          <p:cNvPr id="4" name="Slide Number Placeholder 3">
            <a:extLst>
              <a:ext uri="{FF2B5EF4-FFF2-40B4-BE49-F238E27FC236}">
                <a16:creationId xmlns:a16="http://schemas.microsoft.com/office/drawing/2014/main" id="{9AE299C1-140E-49ED-BCA2-88797ED88B93}"/>
              </a:ext>
            </a:extLst>
          </p:cNvPr>
          <p:cNvSpPr>
            <a:spLocks noGrp="1"/>
          </p:cNvSpPr>
          <p:nvPr>
            <p:ph type="sldNum" sz="quarter" idx="11"/>
          </p:nvPr>
        </p:nvSpPr>
        <p:spPr/>
        <p:txBody>
          <a:bodyPr/>
          <a:lstStyle/>
          <a:p>
            <a:fld id="{1353CB71-703C-495B-86EC-238C102AF19B}" type="slidenum">
              <a:rPr lang="en-US" smtClean="0"/>
              <a:pPr/>
              <a:t>148</a:t>
            </a:fld>
            <a:r>
              <a:rPr lang="en-US"/>
              <a:t>   |</a:t>
            </a:r>
            <a:endParaRPr lang="en-US" dirty="0"/>
          </a:p>
        </p:txBody>
      </p:sp>
    </p:spTree>
    <p:extLst>
      <p:ext uri="{BB962C8B-B14F-4D97-AF65-F5344CB8AC3E}">
        <p14:creationId xmlns:p14="http://schemas.microsoft.com/office/powerpoint/2010/main" val="6367665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0534-8BEF-44EA-BF82-E0C1FE0912ED}"/>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71F3D0EC-B402-4B6A-A6BB-BA7F011EF637}"/>
              </a:ext>
            </a:extLst>
          </p:cNvPr>
          <p:cNvSpPr>
            <a:spLocks noGrp="1"/>
          </p:cNvSpPr>
          <p:nvPr>
            <p:ph sz="quarter" idx="12"/>
          </p:nvPr>
        </p:nvSpPr>
        <p:spPr/>
        <p:txBody>
          <a:bodyPr>
            <a:normAutofit fontScale="85000" lnSpcReduction="20000"/>
          </a:bodyPr>
          <a:lstStyle/>
          <a:p>
            <a:r>
              <a:rPr lang="en-CA" dirty="0"/>
              <a:t>People Resources:</a:t>
            </a:r>
          </a:p>
          <a:p>
            <a:pPr lvl="1"/>
            <a:r>
              <a:rPr lang="en-CA" dirty="0"/>
              <a:t>CubeSat Club members during the year.</a:t>
            </a:r>
          </a:p>
          <a:p>
            <a:pPr lvl="2"/>
            <a:r>
              <a:rPr lang="en-CA" dirty="0"/>
              <a:t>Will be started this year!!</a:t>
            </a:r>
          </a:p>
          <a:p>
            <a:pPr lvl="2"/>
            <a:r>
              <a:rPr lang="en-CA" dirty="0"/>
              <a:t>Safety training, bringing up to speed on project</a:t>
            </a:r>
          </a:p>
          <a:p>
            <a:pPr lvl="2"/>
            <a:r>
              <a:rPr lang="en-CA" dirty="0"/>
              <a:t>Assembly and Integration training</a:t>
            </a:r>
          </a:p>
          <a:p>
            <a:pPr lvl="2"/>
            <a:r>
              <a:rPr lang="en-CA" dirty="0"/>
              <a:t>Extra hands on demonstration model under team leads</a:t>
            </a:r>
          </a:p>
          <a:p>
            <a:pPr lvl="1"/>
            <a:r>
              <a:rPr lang="en-CA" dirty="0"/>
              <a:t>Capstone Teams:</a:t>
            </a:r>
          </a:p>
          <a:p>
            <a:pPr lvl="2"/>
            <a:r>
              <a:rPr lang="en-CA" dirty="0"/>
              <a:t>Structural and Thermal model</a:t>
            </a:r>
          </a:p>
          <a:p>
            <a:pPr lvl="2"/>
            <a:r>
              <a:rPr lang="en-CA" dirty="0" err="1"/>
              <a:t>Groundstation</a:t>
            </a:r>
            <a:r>
              <a:rPr lang="en-CA" dirty="0"/>
              <a:t> design</a:t>
            </a:r>
          </a:p>
          <a:p>
            <a:pPr lvl="2"/>
            <a:r>
              <a:rPr lang="en-CA" dirty="0"/>
              <a:t>PCB Design for custom boards </a:t>
            </a:r>
          </a:p>
          <a:p>
            <a:pPr lvl="3"/>
            <a:r>
              <a:rPr lang="en-CA" dirty="0"/>
              <a:t>Including inspection protocols, manufacturing plan and testing plan</a:t>
            </a:r>
          </a:p>
          <a:p>
            <a:pPr lvl="1"/>
            <a:endParaRPr lang="en-CA" dirty="0"/>
          </a:p>
          <a:p>
            <a:endParaRPr lang="en-CA" dirty="0"/>
          </a:p>
        </p:txBody>
      </p:sp>
      <p:sp>
        <p:nvSpPr>
          <p:cNvPr id="4" name="Slide Number Placeholder 3">
            <a:extLst>
              <a:ext uri="{FF2B5EF4-FFF2-40B4-BE49-F238E27FC236}">
                <a16:creationId xmlns:a16="http://schemas.microsoft.com/office/drawing/2014/main" id="{40DC109C-7F5B-4A36-AB43-15EF2DB85405}"/>
              </a:ext>
            </a:extLst>
          </p:cNvPr>
          <p:cNvSpPr>
            <a:spLocks noGrp="1"/>
          </p:cNvSpPr>
          <p:nvPr>
            <p:ph type="sldNum" sz="quarter" idx="11"/>
          </p:nvPr>
        </p:nvSpPr>
        <p:spPr/>
        <p:txBody>
          <a:bodyPr/>
          <a:lstStyle/>
          <a:p>
            <a:fld id="{1353CB71-703C-495B-86EC-238C102AF19B}" type="slidenum">
              <a:rPr lang="en-US" smtClean="0"/>
              <a:pPr/>
              <a:t>149</a:t>
            </a:fld>
            <a:r>
              <a:rPr lang="en-US"/>
              <a:t>   |</a:t>
            </a:r>
            <a:endParaRPr lang="en-US" dirty="0"/>
          </a:p>
        </p:txBody>
      </p:sp>
    </p:spTree>
    <p:extLst>
      <p:ext uri="{BB962C8B-B14F-4D97-AF65-F5344CB8AC3E}">
        <p14:creationId xmlns:p14="http://schemas.microsoft.com/office/powerpoint/2010/main" val="114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Systems Engineering</a:t>
            </a:r>
            <a:endParaRPr lang="en-US" strike="sngStrike" dirty="0"/>
          </a:p>
        </p:txBody>
      </p:sp>
      <p:sp>
        <p:nvSpPr>
          <p:cNvPr id="5" name="Content Placeholder 4"/>
          <p:cNvSpPr>
            <a:spLocks noGrp="1"/>
          </p:cNvSpPr>
          <p:nvPr>
            <p:ph sz="quarter" idx="12"/>
          </p:nvPr>
        </p:nvSpPr>
        <p:spPr/>
        <p:txBody>
          <a:bodyPr anchor="ctr">
            <a:normAutofit/>
          </a:bodyPr>
          <a:lstStyle/>
          <a:p>
            <a:pPr>
              <a:lnSpc>
                <a:spcPct val="120000"/>
              </a:lnSpc>
              <a:spcAft>
                <a:spcPts val="600"/>
              </a:spcAft>
            </a:pPr>
            <a:r>
              <a:rPr lang="en-CA" dirty="0"/>
              <a:t>Presented by Nick Mitchell</a:t>
            </a:r>
            <a:endParaRPr lang="en-US" sz="3200" i="1" dirty="0"/>
          </a:p>
        </p:txBody>
      </p:sp>
    </p:spTree>
    <p:extLst>
      <p:ext uri="{BB962C8B-B14F-4D97-AF65-F5344CB8AC3E}">
        <p14:creationId xmlns:p14="http://schemas.microsoft.com/office/powerpoint/2010/main" val="114819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3BA84-EE5D-49BD-B4C4-72AAE13FD366}"/>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2DF11B09-0C34-43CE-98C9-ADDABFE1178C}"/>
              </a:ext>
            </a:extLst>
          </p:cNvPr>
          <p:cNvSpPr>
            <a:spLocks noGrp="1"/>
          </p:cNvSpPr>
          <p:nvPr>
            <p:ph sz="quarter" idx="12"/>
          </p:nvPr>
        </p:nvSpPr>
        <p:spPr/>
        <p:txBody>
          <a:bodyPr>
            <a:normAutofit/>
          </a:bodyPr>
          <a:lstStyle/>
          <a:p>
            <a:r>
              <a:rPr lang="en-CA" dirty="0"/>
              <a:t>People Resources:</a:t>
            </a:r>
          </a:p>
          <a:p>
            <a:pPr lvl="1"/>
            <a:r>
              <a:rPr lang="en-CA" dirty="0"/>
              <a:t>Team Leads:</a:t>
            </a:r>
          </a:p>
          <a:p>
            <a:pPr lvl="2"/>
            <a:r>
              <a:rPr lang="en-CA" dirty="0"/>
              <a:t>Individual subsystems</a:t>
            </a:r>
          </a:p>
          <a:p>
            <a:pPr lvl="2"/>
            <a:r>
              <a:rPr lang="en-CA" dirty="0"/>
              <a:t>Develop a detailed testing plan if not done already.</a:t>
            </a:r>
          </a:p>
          <a:p>
            <a:pPr lvl="1"/>
            <a:r>
              <a:rPr lang="en-CA" dirty="0"/>
              <a:t>Summer Students(2019):</a:t>
            </a:r>
          </a:p>
          <a:p>
            <a:pPr lvl="2"/>
            <a:r>
              <a:rPr lang="en-CA" dirty="0"/>
              <a:t>Documentation is done (</a:t>
            </a:r>
            <a:r>
              <a:rPr lang="en-CA" dirty="0" err="1"/>
              <a:t>Github</a:t>
            </a:r>
            <a:r>
              <a:rPr lang="en-CA" dirty="0"/>
              <a:t> and </a:t>
            </a:r>
            <a:r>
              <a:rPr lang="en-CA" dirty="0" err="1"/>
              <a:t>Sharepoint</a:t>
            </a:r>
            <a:r>
              <a:rPr lang="en-CA" dirty="0"/>
              <a:t>)</a:t>
            </a:r>
          </a:p>
          <a:p>
            <a:pPr lvl="2"/>
            <a:r>
              <a:rPr lang="en-CA" dirty="0"/>
              <a:t>Assembly instructions for CubeSat bus </a:t>
            </a:r>
          </a:p>
          <a:p>
            <a:pPr lvl="2"/>
            <a:r>
              <a:rPr lang="en-CA" dirty="0"/>
              <a:t>Assembly instructions for assembling solar panels</a:t>
            </a:r>
          </a:p>
        </p:txBody>
      </p:sp>
      <p:sp>
        <p:nvSpPr>
          <p:cNvPr id="4" name="Slide Number Placeholder 3">
            <a:extLst>
              <a:ext uri="{FF2B5EF4-FFF2-40B4-BE49-F238E27FC236}">
                <a16:creationId xmlns:a16="http://schemas.microsoft.com/office/drawing/2014/main" id="{2C3D9BDB-8A9B-4326-B8B7-A804579788E6}"/>
              </a:ext>
            </a:extLst>
          </p:cNvPr>
          <p:cNvSpPr>
            <a:spLocks noGrp="1"/>
          </p:cNvSpPr>
          <p:nvPr>
            <p:ph type="sldNum" sz="quarter" idx="11"/>
          </p:nvPr>
        </p:nvSpPr>
        <p:spPr/>
        <p:txBody>
          <a:bodyPr/>
          <a:lstStyle/>
          <a:p>
            <a:fld id="{1353CB71-703C-495B-86EC-238C102AF19B}" type="slidenum">
              <a:rPr lang="en-US" smtClean="0"/>
              <a:pPr/>
              <a:t>150</a:t>
            </a:fld>
            <a:r>
              <a:rPr lang="en-US"/>
              <a:t>   |</a:t>
            </a:r>
            <a:endParaRPr lang="en-US" dirty="0"/>
          </a:p>
        </p:txBody>
      </p:sp>
    </p:spTree>
    <p:extLst>
      <p:ext uri="{BB962C8B-B14F-4D97-AF65-F5344CB8AC3E}">
        <p14:creationId xmlns:p14="http://schemas.microsoft.com/office/powerpoint/2010/main" val="8831084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0109-B7E6-420E-B4CF-205396684C9A}"/>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148FD1E1-D4CA-425D-AD6A-6F8074EB61EB}"/>
              </a:ext>
            </a:extLst>
          </p:cNvPr>
          <p:cNvSpPr>
            <a:spLocks noGrp="1"/>
          </p:cNvSpPr>
          <p:nvPr>
            <p:ph sz="quarter" idx="12"/>
          </p:nvPr>
        </p:nvSpPr>
        <p:spPr/>
        <p:txBody>
          <a:bodyPr>
            <a:normAutofit/>
          </a:bodyPr>
          <a:lstStyle/>
          <a:p>
            <a:r>
              <a:rPr lang="en-CA" dirty="0"/>
              <a:t>Still to do:</a:t>
            </a:r>
          </a:p>
          <a:p>
            <a:pPr lvl="1"/>
            <a:r>
              <a:rPr lang="en-CA" dirty="0"/>
              <a:t>EMI testing plan, requirements and procedure</a:t>
            </a:r>
          </a:p>
          <a:p>
            <a:pPr lvl="2"/>
            <a:r>
              <a:rPr lang="en-CA" dirty="0"/>
              <a:t>Identify resources required </a:t>
            </a:r>
          </a:p>
          <a:p>
            <a:pPr lvl="1"/>
            <a:r>
              <a:rPr lang="en-CA" dirty="0"/>
              <a:t>Custom board design + testing</a:t>
            </a:r>
          </a:p>
          <a:p>
            <a:pPr lvl="1"/>
            <a:r>
              <a:rPr lang="en-CA" dirty="0"/>
              <a:t>Request For Deviation form for early turn on of camera</a:t>
            </a:r>
          </a:p>
          <a:p>
            <a:pPr lvl="2"/>
            <a:r>
              <a:rPr lang="en-CA" dirty="0"/>
              <a:t>Timer circuit based on above decision </a:t>
            </a:r>
          </a:p>
          <a:p>
            <a:pPr lvl="1"/>
            <a:r>
              <a:rPr lang="en-CA" dirty="0"/>
              <a:t>Antenna release mechanism and testing </a:t>
            </a:r>
          </a:p>
          <a:p>
            <a:pPr lvl="1"/>
            <a:r>
              <a:rPr lang="en-CA" dirty="0"/>
              <a:t>Operations protocols and training with CubeSat club students </a:t>
            </a:r>
          </a:p>
        </p:txBody>
      </p:sp>
      <p:sp>
        <p:nvSpPr>
          <p:cNvPr id="4" name="Slide Number Placeholder 3">
            <a:extLst>
              <a:ext uri="{FF2B5EF4-FFF2-40B4-BE49-F238E27FC236}">
                <a16:creationId xmlns:a16="http://schemas.microsoft.com/office/drawing/2014/main" id="{117DD49D-A811-4A8C-930B-34B484B6D095}"/>
              </a:ext>
            </a:extLst>
          </p:cNvPr>
          <p:cNvSpPr>
            <a:spLocks noGrp="1"/>
          </p:cNvSpPr>
          <p:nvPr>
            <p:ph type="sldNum" sz="quarter" idx="11"/>
          </p:nvPr>
        </p:nvSpPr>
        <p:spPr/>
        <p:txBody>
          <a:bodyPr/>
          <a:lstStyle/>
          <a:p>
            <a:fld id="{1353CB71-703C-495B-86EC-238C102AF19B}" type="slidenum">
              <a:rPr lang="en-US" smtClean="0"/>
              <a:pPr/>
              <a:t>151</a:t>
            </a:fld>
            <a:r>
              <a:rPr lang="en-US"/>
              <a:t>   |</a:t>
            </a:r>
            <a:endParaRPr lang="en-US" dirty="0"/>
          </a:p>
        </p:txBody>
      </p:sp>
    </p:spTree>
    <p:extLst>
      <p:ext uri="{BB962C8B-B14F-4D97-AF65-F5344CB8AC3E}">
        <p14:creationId xmlns:p14="http://schemas.microsoft.com/office/powerpoint/2010/main" val="26700906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EAAF-E451-4F40-9FFD-CD2D3E2B50A1}"/>
              </a:ext>
            </a:extLst>
          </p:cNvPr>
          <p:cNvSpPr>
            <a:spLocks noGrp="1"/>
          </p:cNvSpPr>
          <p:nvPr>
            <p:ph type="title"/>
          </p:nvPr>
        </p:nvSpPr>
        <p:spPr/>
        <p:txBody>
          <a:bodyPr/>
          <a:lstStyle/>
          <a:p>
            <a:r>
              <a:rPr lang="en-CA" dirty="0"/>
              <a:t>AIT</a:t>
            </a:r>
          </a:p>
        </p:txBody>
      </p:sp>
      <p:sp>
        <p:nvSpPr>
          <p:cNvPr id="3" name="Content Placeholder 2">
            <a:extLst>
              <a:ext uri="{FF2B5EF4-FFF2-40B4-BE49-F238E27FC236}">
                <a16:creationId xmlns:a16="http://schemas.microsoft.com/office/drawing/2014/main" id="{E0F159CF-2B12-40AE-97F2-1C58DAE2736C}"/>
              </a:ext>
            </a:extLst>
          </p:cNvPr>
          <p:cNvSpPr>
            <a:spLocks noGrp="1"/>
          </p:cNvSpPr>
          <p:nvPr>
            <p:ph sz="quarter" idx="12"/>
          </p:nvPr>
        </p:nvSpPr>
        <p:spPr/>
        <p:txBody>
          <a:bodyPr>
            <a:normAutofit lnSpcReduction="10000"/>
          </a:bodyPr>
          <a:lstStyle/>
          <a:p>
            <a:r>
              <a:rPr lang="en-CA" dirty="0"/>
              <a:t>Laboratory Environments for Spacecraft Assembly:</a:t>
            </a:r>
          </a:p>
          <a:p>
            <a:pPr marL="514350" indent="-514350">
              <a:buFont typeface="+mj-lt"/>
              <a:buAutoNum type="arabicPeriod"/>
            </a:pPr>
            <a:r>
              <a:rPr lang="en-CA" dirty="0"/>
              <a:t>What class of clean room necessary?</a:t>
            </a:r>
          </a:p>
          <a:p>
            <a:pPr marL="514350" indent="-514350">
              <a:buFont typeface="+mj-lt"/>
              <a:buAutoNum type="arabicPeriod"/>
            </a:pPr>
            <a:r>
              <a:rPr lang="en-CA" dirty="0"/>
              <a:t>Is air handling necessary? </a:t>
            </a:r>
          </a:p>
          <a:p>
            <a:pPr marL="514350" indent="-514350">
              <a:buFont typeface="+mj-lt"/>
              <a:buAutoNum type="arabicPeriod"/>
            </a:pPr>
            <a:endParaRPr lang="en-CA" dirty="0"/>
          </a:p>
          <a:p>
            <a:r>
              <a:rPr lang="en-CA" dirty="0"/>
              <a:t>Options for rooms:</a:t>
            </a:r>
          </a:p>
          <a:p>
            <a:pPr lvl="1"/>
            <a:r>
              <a:rPr lang="en-CA" dirty="0"/>
              <a:t>Thomson Engineering Building room 6</a:t>
            </a:r>
          </a:p>
          <a:p>
            <a:pPr lvl="1"/>
            <a:r>
              <a:rPr lang="en-CA" dirty="0"/>
              <a:t>Optics Lab Spencer Engineering Building room 3025A</a:t>
            </a:r>
          </a:p>
          <a:p>
            <a:pPr lvl="1"/>
            <a:r>
              <a:rPr lang="en-CA" dirty="0"/>
              <a:t> Western </a:t>
            </a:r>
            <a:r>
              <a:rPr lang="en-CA" dirty="0" err="1"/>
              <a:t>NanoFabrication</a:t>
            </a:r>
            <a:r>
              <a:rPr lang="en-CA" dirty="0"/>
              <a:t> Facility </a:t>
            </a:r>
          </a:p>
        </p:txBody>
      </p:sp>
      <p:sp>
        <p:nvSpPr>
          <p:cNvPr id="4" name="Slide Number Placeholder 3">
            <a:extLst>
              <a:ext uri="{FF2B5EF4-FFF2-40B4-BE49-F238E27FC236}">
                <a16:creationId xmlns:a16="http://schemas.microsoft.com/office/drawing/2014/main" id="{14C92848-776A-4883-9C0B-5CCC6ED7F9E0}"/>
              </a:ext>
            </a:extLst>
          </p:cNvPr>
          <p:cNvSpPr>
            <a:spLocks noGrp="1"/>
          </p:cNvSpPr>
          <p:nvPr>
            <p:ph type="sldNum" sz="quarter" idx="11"/>
          </p:nvPr>
        </p:nvSpPr>
        <p:spPr/>
        <p:txBody>
          <a:bodyPr/>
          <a:lstStyle/>
          <a:p>
            <a:fld id="{1353CB71-703C-495B-86EC-238C102AF19B}" type="slidenum">
              <a:rPr lang="en-US" smtClean="0"/>
              <a:pPr/>
              <a:t>152</a:t>
            </a:fld>
            <a:r>
              <a:rPr lang="en-US"/>
              <a:t>   |</a:t>
            </a:r>
            <a:endParaRPr lang="en-US" dirty="0"/>
          </a:p>
        </p:txBody>
      </p:sp>
    </p:spTree>
    <p:extLst>
      <p:ext uri="{BB962C8B-B14F-4D97-AF65-F5344CB8AC3E}">
        <p14:creationId xmlns:p14="http://schemas.microsoft.com/office/powerpoint/2010/main" val="31741770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B6917-5E2D-4662-A925-EF8A20EC2BC3}"/>
              </a:ext>
            </a:extLst>
          </p:cNvPr>
          <p:cNvSpPr>
            <a:spLocks noGrp="1"/>
          </p:cNvSpPr>
          <p:nvPr>
            <p:ph type="title"/>
          </p:nvPr>
        </p:nvSpPr>
        <p:spPr/>
        <p:txBody>
          <a:bodyPr/>
          <a:lstStyle/>
          <a:p>
            <a:r>
              <a:rPr lang="en-US" dirty="0" err="1"/>
              <a:t>Programmatics</a:t>
            </a:r>
            <a:endParaRPr lang="en-CA" dirty="0"/>
          </a:p>
        </p:txBody>
      </p:sp>
      <p:sp>
        <p:nvSpPr>
          <p:cNvPr id="6" name="Content Placeholder 5">
            <a:extLst>
              <a:ext uri="{FF2B5EF4-FFF2-40B4-BE49-F238E27FC236}">
                <a16:creationId xmlns:a16="http://schemas.microsoft.com/office/drawing/2014/main" id="{1A1CA4EC-6E34-4AE3-A24D-0543477340F3}"/>
              </a:ext>
            </a:extLst>
          </p:cNvPr>
          <p:cNvSpPr>
            <a:spLocks noGrp="1"/>
          </p:cNvSpPr>
          <p:nvPr>
            <p:ph sz="quarter" idx="12"/>
          </p:nvPr>
        </p:nvSpPr>
        <p:spPr>
          <a:xfrm>
            <a:off x="1524000" y="1295400"/>
            <a:ext cx="7467600" cy="5219700"/>
          </a:xfrm>
        </p:spPr>
        <p:txBody>
          <a:bodyPr/>
          <a:lstStyle/>
          <a:p>
            <a:r>
              <a:rPr lang="en-US" dirty="0"/>
              <a:t>Outreach Update</a:t>
            </a:r>
          </a:p>
          <a:p>
            <a:r>
              <a:rPr lang="en-US" dirty="0"/>
              <a:t>Status Updates</a:t>
            </a:r>
          </a:p>
          <a:p>
            <a:r>
              <a:rPr lang="en-US" dirty="0"/>
              <a:t>Budget Update</a:t>
            </a:r>
          </a:p>
          <a:p>
            <a:r>
              <a:rPr lang="en-US" dirty="0"/>
              <a:t>Risk Assessment</a:t>
            </a:r>
          </a:p>
          <a:p>
            <a:endParaRPr lang="en-CA" dirty="0"/>
          </a:p>
          <a:p>
            <a:endParaRPr lang="en-CA" dirty="0"/>
          </a:p>
        </p:txBody>
      </p:sp>
      <p:sp>
        <p:nvSpPr>
          <p:cNvPr id="4" name="Slide Number Placeholder 3">
            <a:extLst>
              <a:ext uri="{FF2B5EF4-FFF2-40B4-BE49-F238E27FC236}">
                <a16:creationId xmlns:a16="http://schemas.microsoft.com/office/drawing/2014/main" id="{56AA1A9B-C925-4E1C-BD41-AD2BE8495F56}"/>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153</a:t>
            </a:fld>
            <a:r>
              <a:rPr lang="en-US"/>
              <a:t>   |</a:t>
            </a:r>
            <a:endParaRPr lang="en-US" dirty="0"/>
          </a:p>
        </p:txBody>
      </p:sp>
    </p:spTree>
    <p:extLst>
      <p:ext uri="{BB962C8B-B14F-4D97-AF65-F5344CB8AC3E}">
        <p14:creationId xmlns:p14="http://schemas.microsoft.com/office/powerpoint/2010/main" val="20392752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100D4-CF3A-4B47-B296-3C7E3C4FD49F}"/>
              </a:ext>
            </a:extLst>
          </p:cNvPr>
          <p:cNvSpPr>
            <a:spLocks noGrp="1"/>
          </p:cNvSpPr>
          <p:nvPr>
            <p:ph type="title"/>
          </p:nvPr>
        </p:nvSpPr>
        <p:spPr/>
        <p:txBody>
          <a:bodyPr/>
          <a:lstStyle/>
          <a:p>
            <a:r>
              <a:rPr lang="en-US" dirty="0"/>
              <a:t>Outreach Updates</a:t>
            </a:r>
            <a:endParaRPr lang="en-CA" dirty="0"/>
          </a:p>
        </p:txBody>
      </p:sp>
      <p:sp>
        <p:nvSpPr>
          <p:cNvPr id="3" name="Content Placeholder 2">
            <a:extLst>
              <a:ext uri="{FF2B5EF4-FFF2-40B4-BE49-F238E27FC236}">
                <a16:creationId xmlns:a16="http://schemas.microsoft.com/office/drawing/2014/main" id="{8F355AA6-B353-4160-8758-F9E6ADCF6F3F}"/>
              </a:ext>
            </a:extLst>
          </p:cNvPr>
          <p:cNvSpPr>
            <a:spLocks noGrp="1"/>
          </p:cNvSpPr>
          <p:nvPr>
            <p:ph sz="quarter" idx="12"/>
          </p:nvPr>
        </p:nvSpPr>
        <p:spPr/>
        <p:txBody>
          <a:bodyPr>
            <a:normAutofit fontScale="92500" lnSpcReduction="10000"/>
          </a:bodyPr>
          <a:lstStyle/>
          <a:p>
            <a:r>
              <a:rPr lang="en-US" dirty="0"/>
              <a:t>Revised plans with NAC</a:t>
            </a:r>
          </a:p>
          <a:p>
            <a:endParaRPr lang="en-US" dirty="0"/>
          </a:p>
          <a:p>
            <a:r>
              <a:rPr lang="en-US" dirty="0"/>
              <a:t>Institute for Earth and Space Exploration (Western Space)</a:t>
            </a:r>
          </a:p>
          <a:p>
            <a:endParaRPr lang="en-US" dirty="0"/>
          </a:p>
          <a:p>
            <a:r>
              <a:rPr lang="en-US" dirty="0"/>
              <a:t>CubeSat Club</a:t>
            </a:r>
          </a:p>
          <a:p>
            <a:endParaRPr lang="en-US" dirty="0"/>
          </a:p>
          <a:p>
            <a:r>
              <a:rPr lang="en-US" dirty="0"/>
              <a:t>Space Business Case Competition</a:t>
            </a:r>
          </a:p>
          <a:p>
            <a:endParaRPr lang="en-US" dirty="0"/>
          </a:p>
          <a:p>
            <a:r>
              <a:rPr lang="en-US" dirty="0"/>
              <a:t>Educational Kits</a:t>
            </a:r>
          </a:p>
          <a:p>
            <a:endParaRPr lang="en-CA" dirty="0"/>
          </a:p>
        </p:txBody>
      </p:sp>
      <p:sp>
        <p:nvSpPr>
          <p:cNvPr id="4" name="Slide Number Placeholder 3">
            <a:extLst>
              <a:ext uri="{FF2B5EF4-FFF2-40B4-BE49-F238E27FC236}">
                <a16:creationId xmlns:a16="http://schemas.microsoft.com/office/drawing/2014/main" id="{E95E3EE0-1856-4548-A1F0-902D18E12B87}"/>
              </a:ext>
            </a:extLst>
          </p:cNvPr>
          <p:cNvSpPr>
            <a:spLocks noGrp="1"/>
          </p:cNvSpPr>
          <p:nvPr>
            <p:ph type="sldNum" sz="quarter" idx="11"/>
          </p:nvPr>
        </p:nvSpPr>
        <p:spPr/>
        <p:txBody>
          <a:bodyPr/>
          <a:lstStyle/>
          <a:p>
            <a:fld id="{1353CB71-703C-495B-86EC-238C102AF19B}" type="slidenum">
              <a:rPr lang="en-US" smtClean="0"/>
              <a:pPr/>
              <a:t>154</a:t>
            </a:fld>
            <a:r>
              <a:rPr lang="en-US"/>
              <a:t>   |</a:t>
            </a:r>
            <a:endParaRPr lang="en-US" dirty="0"/>
          </a:p>
        </p:txBody>
      </p:sp>
    </p:spTree>
    <p:extLst>
      <p:ext uri="{BB962C8B-B14F-4D97-AF65-F5344CB8AC3E}">
        <p14:creationId xmlns:p14="http://schemas.microsoft.com/office/powerpoint/2010/main" val="11169528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F6AB-9740-4DBE-88A6-37CA286DE8D1}"/>
              </a:ext>
            </a:extLst>
          </p:cNvPr>
          <p:cNvSpPr>
            <a:spLocks noGrp="1"/>
          </p:cNvSpPr>
          <p:nvPr>
            <p:ph type="title"/>
          </p:nvPr>
        </p:nvSpPr>
        <p:spPr/>
        <p:txBody>
          <a:bodyPr/>
          <a:lstStyle/>
          <a:p>
            <a:r>
              <a:rPr lang="en-US" dirty="0"/>
              <a:t>Budget Update</a:t>
            </a:r>
            <a:endParaRPr lang="en-CA" dirty="0"/>
          </a:p>
        </p:txBody>
      </p:sp>
      <p:sp>
        <p:nvSpPr>
          <p:cNvPr id="3" name="Content Placeholder 2">
            <a:extLst>
              <a:ext uri="{FF2B5EF4-FFF2-40B4-BE49-F238E27FC236}">
                <a16:creationId xmlns:a16="http://schemas.microsoft.com/office/drawing/2014/main" id="{D15E0F2D-A84E-4CCB-98E0-DF0241084A28}"/>
              </a:ext>
            </a:extLst>
          </p:cNvPr>
          <p:cNvSpPr>
            <a:spLocks noGrp="1"/>
          </p:cNvSpPr>
          <p:nvPr>
            <p:ph sz="quarter" idx="12"/>
          </p:nvPr>
        </p:nvSpPr>
        <p:spPr/>
        <p:txBody>
          <a:bodyPr/>
          <a:lstStyle/>
          <a:p>
            <a:r>
              <a:rPr lang="en-US" dirty="0"/>
              <a:t>Current procurement estimates in line with budget</a:t>
            </a:r>
          </a:p>
          <a:p>
            <a:r>
              <a:rPr lang="en-CA" dirty="0"/>
              <a:t>To-date prototyping in line with budget</a:t>
            </a:r>
          </a:p>
          <a:p>
            <a:r>
              <a:rPr lang="en-CA" dirty="0"/>
              <a:t>Nunavut travel re-aligned for more frequent travel of Western members to NAC</a:t>
            </a:r>
            <a:endParaRPr lang="en-US" dirty="0"/>
          </a:p>
        </p:txBody>
      </p:sp>
      <p:sp>
        <p:nvSpPr>
          <p:cNvPr id="4" name="Slide Number Placeholder 3">
            <a:extLst>
              <a:ext uri="{FF2B5EF4-FFF2-40B4-BE49-F238E27FC236}">
                <a16:creationId xmlns:a16="http://schemas.microsoft.com/office/drawing/2014/main" id="{5D1B8331-E32E-4580-A306-A3EA35D1F1EF}"/>
              </a:ext>
            </a:extLst>
          </p:cNvPr>
          <p:cNvSpPr>
            <a:spLocks noGrp="1"/>
          </p:cNvSpPr>
          <p:nvPr>
            <p:ph type="sldNum" sz="quarter" idx="11"/>
          </p:nvPr>
        </p:nvSpPr>
        <p:spPr/>
        <p:txBody>
          <a:bodyPr/>
          <a:lstStyle/>
          <a:p>
            <a:fld id="{1353CB71-703C-495B-86EC-238C102AF19B}" type="slidenum">
              <a:rPr lang="en-US" smtClean="0"/>
              <a:pPr/>
              <a:t>155</a:t>
            </a:fld>
            <a:r>
              <a:rPr lang="en-US"/>
              <a:t>   |</a:t>
            </a:r>
            <a:endParaRPr lang="en-US" dirty="0"/>
          </a:p>
        </p:txBody>
      </p:sp>
    </p:spTree>
    <p:extLst>
      <p:ext uri="{BB962C8B-B14F-4D97-AF65-F5344CB8AC3E}">
        <p14:creationId xmlns:p14="http://schemas.microsoft.com/office/powerpoint/2010/main" val="12597707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56EF-0887-471C-A0F7-3168C15FD9AD}"/>
              </a:ext>
            </a:extLst>
          </p:cNvPr>
          <p:cNvSpPr>
            <a:spLocks noGrp="1"/>
          </p:cNvSpPr>
          <p:nvPr>
            <p:ph type="title"/>
          </p:nvPr>
        </p:nvSpPr>
        <p:spPr/>
        <p:txBody>
          <a:bodyPr/>
          <a:lstStyle/>
          <a:p>
            <a:r>
              <a:rPr lang="en-US" dirty="0"/>
              <a:t>Status Updates</a:t>
            </a:r>
            <a:endParaRPr lang="en-CA" dirty="0"/>
          </a:p>
        </p:txBody>
      </p:sp>
      <p:sp>
        <p:nvSpPr>
          <p:cNvPr id="3" name="Content Placeholder 2">
            <a:extLst>
              <a:ext uri="{FF2B5EF4-FFF2-40B4-BE49-F238E27FC236}">
                <a16:creationId xmlns:a16="http://schemas.microsoft.com/office/drawing/2014/main" id="{6409EC31-7EE1-40D5-AE11-EC2AF879B33B}"/>
              </a:ext>
            </a:extLst>
          </p:cNvPr>
          <p:cNvSpPr>
            <a:spLocks noGrp="1"/>
          </p:cNvSpPr>
          <p:nvPr>
            <p:ph sz="quarter" idx="12"/>
          </p:nvPr>
        </p:nvSpPr>
        <p:spPr/>
        <p:txBody>
          <a:bodyPr/>
          <a:lstStyle/>
          <a:p>
            <a:r>
              <a:rPr lang="en-CA" dirty="0"/>
              <a:t>1</a:t>
            </a:r>
            <a:r>
              <a:rPr lang="en-CA" baseline="30000" dirty="0"/>
              <a:t>St</a:t>
            </a:r>
            <a:r>
              <a:rPr lang="en-CA" dirty="0"/>
              <a:t> draft of SDP and BOM to CSA</a:t>
            </a:r>
          </a:p>
          <a:p>
            <a:r>
              <a:rPr lang="en-CA" dirty="0"/>
              <a:t>RF Comms licencing pending</a:t>
            </a:r>
          </a:p>
          <a:p>
            <a:r>
              <a:rPr lang="en-CA" dirty="0"/>
              <a:t>RSSSA licencing pending</a:t>
            </a:r>
          </a:p>
        </p:txBody>
      </p:sp>
      <p:sp>
        <p:nvSpPr>
          <p:cNvPr id="4" name="Slide Number Placeholder 3">
            <a:extLst>
              <a:ext uri="{FF2B5EF4-FFF2-40B4-BE49-F238E27FC236}">
                <a16:creationId xmlns:a16="http://schemas.microsoft.com/office/drawing/2014/main" id="{1BF8CE81-0F48-4F51-99C8-B050370E5FA5}"/>
              </a:ext>
            </a:extLst>
          </p:cNvPr>
          <p:cNvSpPr>
            <a:spLocks noGrp="1"/>
          </p:cNvSpPr>
          <p:nvPr>
            <p:ph type="sldNum" sz="quarter" idx="11"/>
          </p:nvPr>
        </p:nvSpPr>
        <p:spPr/>
        <p:txBody>
          <a:bodyPr/>
          <a:lstStyle/>
          <a:p>
            <a:fld id="{1353CB71-703C-495B-86EC-238C102AF19B}" type="slidenum">
              <a:rPr lang="en-US" smtClean="0"/>
              <a:pPr/>
              <a:t>156</a:t>
            </a:fld>
            <a:r>
              <a:rPr lang="en-US"/>
              <a:t>   |</a:t>
            </a:r>
            <a:endParaRPr lang="en-US" dirty="0"/>
          </a:p>
        </p:txBody>
      </p:sp>
    </p:spTree>
    <p:extLst>
      <p:ext uri="{BB962C8B-B14F-4D97-AF65-F5344CB8AC3E}">
        <p14:creationId xmlns:p14="http://schemas.microsoft.com/office/powerpoint/2010/main" val="27589564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Programmatic Risk Assessment</a:t>
            </a:r>
            <a:endParaRPr lang="en-US" strike="sngStrike" dirty="0"/>
          </a:p>
        </p:txBody>
      </p:sp>
      <p:sp>
        <p:nvSpPr>
          <p:cNvPr id="4" name="Content Placeholder 3">
            <a:extLst>
              <a:ext uri="{FF2B5EF4-FFF2-40B4-BE49-F238E27FC236}">
                <a16:creationId xmlns:a16="http://schemas.microsoft.com/office/drawing/2014/main" id="{2D2782B6-102C-447A-8733-DBF86423FA0A}"/>
              </a:ext>
            </a:extLst>
          </p:cNvPr>
          <p:cNvSpPr>
            <a:spLocks noGrp="1"/>
          </p:cNvSpPr>
          <p:nvPr>
            <p:ph sz="quarter" idx="12"/>
          </p:nvPr>
        </p:nvSpPr>
        <p:spPr/>
        <p:txBody>
          <a:bodyPr/>
          <a:lstStyle/>
          <a:p>
            <a:endParaRPr lang="en-CA"/>
          </a:p>
        </p:txBody>
      </p:sp>
      <p:graphicFrame>
        <p:nvGraphicFramePr>
          <p:cNvPr id="8" name="Table 7"/>
          <p:cNvGraphicFramePr>
            <a:graphicFrameLocks noGrp="1"/>
          </p:cNvGraphicFramePr>
          <p:nvPr>
            <p:extLst>
              <p:ext uri="{D42A27DB-BD31-4B8C-83A1-F6EECF244321}">
                <p14:modId xmlns:p14="http://schemas.microsoft.com/office/powerpoint/2010/main" val="1810395391"/>
              </p:ext>
            </p:extLst>
          </p:nvPr>
        </p:nvGraphicFramePr>
        <p:xfrm>
          <a:off x="228600" y="1485898"/>
          <a:ext cx="8686800" cy="5029200"/>
        </p:xfrm>
        <a:graphic>
          <a:graphicData uri="http://schemas.openxmlformats.org/drawingml/2006/table">
            <a:tbl>
              <a:tblPr>
                <a:tableStyleId>{5C22544A-7EE6-4342-B048-85BDC9FD1C3A}</a:tableStyleId>
              </a:tblPr>
              <a:tblGrid>
                <a:gridCol w="573596">
                  <a:extLst>
                    <a:ext uri="{9D8B030D-6E8A-4147-A177-3AD203B41FA5}">
                      <a16:colId xmlns:a16="http://schemas.microsoft.com/office/drawing/2014/main" val="2442845666"/>
                    </a:ext>
                  </a:extLst>
                </a:gridCol>
                <a:gridCol w="4080256">
                  <a:extLst>
                    <a:ext uri="{9D8B030D-6E8A-4147-A177-3AD203B41FA5}">
                      <a16:colId xmlns:a16="http://schemas.microsoft.com/office/drawing/2014/main" val="4005424014"/>
                    </a:ext>
                  </a:extLst>
                </a:gridCol>
                <a:gridCol w="1202101">
                  <a:extLst>
                    <a:ext uri="{9D8B030D-6E8A-4147-A177-3AD203B41FA5}">
                      <a16:colId xmlns:a16="http://schemas.microsoft.com/office/drawing/2014/main" val="1566868672"/>
                    </a:ext>
                  </a:extLst>
                </a:gridCol>
                <a:gridCol w="1425535">
                  <a:extLst>
                    <a:ext uri="{9D8B030D-6E8A-4147-A177-3AD203B41FA5}">
                      <a16:colId xmlns:a16="http://schemas.microsoft.com/office/drawing/2014/main" val="4265447970"/>
                    </a:ext>
                  </a:extLst>
                </a:gridCol>
                <a:gridCol w="1405312">
                  <a:extLst>
                    <a:ext uri="{9D8B030D-6E8A-4147-A177-3AD203B41FA5}">
                      <a16:colId xmlns:a16="http://schemas.microsoft.com/office/drawing/2014/main" val="2277278029"/>
                    </a:ext>
                  </a:extLst>
                </a:gridCol>
              </a:tblGrid>
              <a:tr h="1257300">
                <a:tc>
                  <a:txBody>
                    <a:bodyPr/>
                    <a:lstStyle/>
                    <a:p>
                      <a:pPr algn="ctr" fontAlgn="ctr"/>
                      <a:r>
                        <a:rPr lang="en-CA" sz="1800" u="none" strike="noStrike">
                          <a:effectLst/>
                          <a:latin typeface="+mn-lt"/>
                        </a:rPr>
                        <a:t>Risk ID</a:t>
                      </a:r>
                      <a:endParaRPr lang="en-CA" sz="1800" b="1" i="0" u="none" strike="noStrike">
                        <a:solidFill>
                          <a:srgbClr val="000000"/>
                        </a:solidFill>
                        <a:effectLst/>
                        <a:latin typeface="+mn-lt"/>
                      </a:endParaRPr>
                    </a:p>
                  </a:txBody>
                  <a:tcPr marL="8686" marR="8686" marT="8686" marB="0" anchor="ctr"/>
                </a:tc>
                <a:tc>
                  <a:txBody>
                    <a:bodyPr/>
                    <a:lstStyle/>
                    <a:p>
                      <a:pPr algn="ctr" fontAlgn="ctr"/>
                      <a:r>
                        <a:rPr lang="en-CA" sz="1800" u="none" strike="noStrike" dirty="0">
                          <a:effectLst/>
                          <a:latin typeface="+mn-lt"/>
                        </a:rPr>
                        <a:t>Description</a:t>
                      </a:r>
                      <a:endParaRPr lang="en-CA" sz="1800" b="1" i="0" u="none" strike="noStrike" dirty="0">
                        <a:solidFill>
                          <a:srgbClr val="000000"/>
                        </a:solidFill>
                        <a:effectLst/>
                        <a:latin typeface="+mn-lt"/>
                      </a:endParaRPr>
                    </a:p>
                  </a:txBody>
                  <a:tcPr marL="8686" marR="8686" marT="8686" marB="0" anchor="ctr"/>
                </a:tc>
                <a:tc>
                  <a:txBody>
                    <a:bodyPr/>
                    <a:lstStyle/>
                    <a:p>
                      <a:pPr algn="ctr" fontAlgn="ctr"/>
                      <a:r>
                        <a:rPr lang="en-CA" sz="1800" u="none" strike="noStrike">
                          <a:effectLst/>
                          <a:latin typeface="+mn-lt"/>
                        </a:rPr>
                        <a:t>Impact</a:t>
                      </a:r>
                      <a:endParaRPr lang="en-CA" sz="1800" b="1" i="0" u="none" strike="noStrike">
                        <a:solidFill>
                          <a:srgbClr val="000000"/>
                        </a:solidFill>
                        <a:effectLst/>
                        <a:latin typeface="+mn-lt"/>
                      </a:endParaRPr>
                    </a:p>
                  </a:txBody>
                  <a:tcPr marL="8686" marR="8686" marT="8686" marB="0" anchor="ctr"/>
                </a:tc>
                <a:tc>
                  <a:txBody>
                    <a:bodyPr/>
                    <a:lstStyle/>
                    <a:p>
                      <a:pPr algn="ctr" fontAlgn="ctr"/>
                      <a:r>
                        <a:rPr lang="en-CA" sz="1800" u="none" strike="noStrike">
                          <a:effectLst/>
                          <a:latin typeface="+mn-lt"/>
                        </a:rPr>
                        <a:t>Probability</a:t>
                      </a:r>
                      <a:endParaRPr lang="en-CA" sz="1800" b="1" i="0" u="none" strike="noStrike">
                        <a:solidFill>
                          <a:srgbClr val="000000"/>
                        </a:solidFill>
                        <a:effectLst/>
                        <a:latin typeface="+mn-lt"/>
                      </a:endParaRPr>
                    </a:p>
                  </a:txBody>
                  <a:tcPr marL="8686" marR="8686" marT="8686" marB="0" anchor="ctr"/>
                </a:tc>
                <a:tc>
                  <a:txBody>
                    <a:bodyPr/>
                    <a:lstStyle/>
                    <a:p>
                      <a:pPr algn="ctr" fontAlgn="ctr"/>
                      <a:r>
                        <a:rPr lang="en-CA" sz="1800" u="none" strike="noStrike" dirty="0">
                          <a:effectLst/>
                          <a:latin typeface="+mn-lt"/>
                        </a:rPr>
                        <a:t>Status Entry Date</a:t>
                      </a:r>
                      <a:endParaRPr lang="en-CA" sz="1800" b="1" i="0" u="none" strike="noStrike" dirty="0">
                        <a:solidFill>
                          <a:srgbClr val="000000"/>
                        </a:solidFill>
                        <a:effectLst/>
                        <a:latin typeface="+mn-lt"/>
                      </a:endParaRPr>
                    </a:p>
                  </a:txBody>
                  <a:tcPr marL="8686" marR="8686" marT="8686" marB="0" anchor="ctr"/>
                </a:tc>
                <a:extLst>
                  <a:ext uri="{0D108BD9-81ED-4DB2-BD59-A6C34878D82A}">
                    <a16:rowId xmlns:a16="http://schemas.microsoft.com/office/drawing/2014/main" val="2836809162"/>
                  </a:ext>
                </a:extLst>
              </a:tr>
              <a:tr h="1257300">
                <a:tc>
                  <a:txBody>
                    <a:bodyPr/>
                    <a:lstStyle/>
                    <a:p>
                      <a:pPr algn="r" fontAlgn="b"/>
                      <a:r>
                        <a:rPr lang="en-CA" sz="1800" u="none" strike="noStrike">
                          <a:effectLst/>
                          <a:latin typeface="+mn-lt"/>
                        </a:rPr>
                        <a:t>1</a:t>
                      </a:r>
                      <a:endParaRPr lang="en-CA" sz="1800" b="0" i="0" u="none" strike="noStrike">
                        <a:solidFill>
                          <a:srgbClr val="000000"/>
                        </a:solidFill>
                        <a:effectLst/>
                        <a:latin typeface="+mn-lt"/>
                      </a:endParaRPr>
                    </a:p>
                  </a:txBody>
                  <a:tcPr marL="8686" marR="8686" marT="8686" marB="0" anchor="ctr"/>
                </a:tc>
                <a:tc>
                  <a:txBody>
                    <a:bodyPr/>
                    <a:lstStyle/>
                    <a:p>
                      <a:pPr algn="l" fontAlgn="b"/>
                      <a:r>
                        <a:rPr lang="en-US" sz="1800" b="0" i="0" u="none" strike="noStrike" dirty="0">
                          <a:solidFill>
                            <a:srgbClr val="000000"/>
                          </a:solidFill>
                          <a:effectLst/>
                          <a:latin typeface="+mn-lt"/>
                        </a:rPr>
                        <a:t>Cost of prototyping more than budgeted</a:t>
                      </a:r>
                    </a:p>
                  </a:txBody>
                  <a:tcPr marL="0" marR="0" marT="0" marB="0" anchor="ctr"/>
                </a:tc>
                <a:tc>
                  <a:txBody>
                    <a:bodyPr/>
                    <a:lstStyle/>
                    <a:p>
                      <a:pPr algn="r" fontAlgn="b"/>
                      <a:r>
                        <a:rPr lang="en-CA" sz="1800" b="0" i="0" u="none" strike="noStrike" dirty="0">
                          <a:solidFill>
                            <a:srgbClr val="000000"/>
                          </a:solidFill>
                          <a:effectLst/>
                          <a:latin typeface="+mn-lt"/>
                        </a:rPr>
                        <a:t>2</a:t>
                      </a:r>
                    </a:p>
                  </a:txBody>
                  <a:tcPr marL="0" marR="0" marT="0" marB="0" anchor="ctr"/>
                </a:tc>
                <a:tc>
                  <a:txBody>
                    <a:bodyPr/>
                    <a:lstStyle/>
                    <a:p>
                      <a:pPr algn="r" fontAlgn="b"/>
                      <a:r>
                        <a:rPr lang="en-CA" sz="1800" b="0" i="0" u="none" strike="noStrike" dirty="0">
                          <a:solidFill>
                            <a:srgbClr val="000000"/>
                          </a:solidFill>
                          <a:effectLst/>
                          <a:latin typeface="+mn-lt"/>
                        </a:rPr>
                        <a:t>4</a:t>
                      </a:r>
                    </a:p>
                  </a:txBody>
                  <a:tcPr marL="0" marR="0" marT="0" marB="0" anchor="ctr"/>
                </a:tc>
                <a:tc>
                  <a:txBody>
                    <a:bodyPr/>
                    <a:lstStyle/>
                    <a:p>
                      <a:pPr algn="r" fontAlgn="b"/>
                      <a:r>
                        <a:rPr lang="en-CA" sz="1800" b="0" i="0" u="none" strike="noStrike" dirty="0">
                          <a:solidFill>
                            <a:srgbClr val="000000"/>
                          </a:solidFill>
                          <a:effectLst/>
                          <a:latin typeface="+mn-lt"/>
                        </a:rPr>
                        <a:t>January 10, 2019</a:t>
                      </a:r>
                    </a:p>
                  </a:txBody>
                  <a:tcPr marL="0" marR="0" marT="0" marB="0" anchor="ctr"/>
                </a:tc>
                <a:extLst>
                  <a:ext uri="{0D108BD9-81ED-4DB2-BD59-A6C34878D82A}">
                    <a16:rowId xmlns:a16="http://schemas.microsoft.com/office/drawing/2014/main" val="2721028891"/>
                  </a:ext>
                </a:extLst>
              </a:tr>
              <a:tr h="1257300">
                <a:tc>
                  <a:txBody>
                    <a:bodyPr/>
                    <a:lstStyle/>
                    <a:p>
                      <a:pPr algn="r" fontAlgn="b"/>
                      <a:r>
                        <a:rPr lang="en-CA" sz="1800" u="none" strike="noStrike">
                          <a:effectLst/>
                          <a:latin typeface="+mn-lt"/>
                        </a:rPr>
                        <a:t>2</a:t>
                      </a:r>
                      <a:endParaRPr lang="en-CA" sz="1800" b="0" i="0" u="none" strike="noStrike">
                        <a:solidFill>
                          <a:srgbClr val="000000"/>
                        </a:solidFill>
                        <a:effectLst/>
                        <a:latin typeface="+mn-lt"/>
                      </a:endParaRPr>
                    </a:p>
                  </a:txBody>
                  <a:tcPr marL="8686" marR="8686" marT="8686" marB="0" anchor="ctr"/>
                </a:tc>
                <a:tc>
                  <a:txBody>
                    <a:bodyPr/>
                    <a:lstStyle/>
                    <a:p>
                      <a:pPr algn="l" fontAlgn="b"/>
                      <a:r>
                        <a:rPr lang="en-US" sz="1800" b="0" i="0" u="none" strike="noStrike">
                          <a:solidFill>
                            <a:srgbClr val="000000"/>
                          </a:solidFill>
                          <a:effectLst/>
                          <a:latin typeface="+mn-lt"/>
                        </a:rPr>
                        <a:t>Cost of flight model more than budgeted</a:t>
                      </a:r>
                    </a:p>
                  </a:txBody>
                  <a:tcPr marL="0" marR="0" marT="0" marB="0" anchor="ctr"/>
                </a:tc>
                <a:tc>
                  <a:txBody>
                    <a:bodyPr/>
                    <a:lstStyle/>
                    <a:p>
                      <a:pPr algn="r" fontAlgn="b"/>
                      <a:r>
                        <a:rPr lang="en-CA" sz="1800" b="0" i="0" u="none" strike="noStrike">
                          <a:solidFill>
                            <a:srgbClr val="000000"/>
                          </a:solidFill>
                          <a:effectLst/>
                          <a:latin typeface="+mn-lt"/>
                        </a:rPr>
                        <a:t>4</a:t>
                      </a:r>
                    </a:p>
                  </a:txBody>
                  <a:tcPr marL="0" marR="0" marT="0" marB="0" anchor="ctr"/>
                </a:tc>
                <a:tc>
                  <a:txBody>
                    <a:bodyPr/>
                    <a:lstStyle/>
                    <a:p>
                      <a:pPr algn="r" fontAlgn="b"/>
                      <a:r>
                        <a:rPr lang="en-CA" sz="1800" b="0" i="0" u="none" strike="noStrike" dirty="0">
                          <a:solidFill>
                            <a:srgbClr val="000000"/>
                          </a:solidFill>
                          <a:effectLst/>
                          <a:latin typeface="+mn-lt"/>
                        </a:rPr>
                        <a:t>3</a:t>
                      </a:r>
                    </a:p>
                  </a:txBody>
                  <a:tcPr marL="0" marR="0" marT="0" marB="0" anchor="ctr"/>
                </a:tc>
                <a:tc>
                  <a:txBody>
                    <a:bodyPr/>
                    <a:lstStyle/>
                    <a:p>
                      <a:pPr algn="r" fontAlgn="b"/>
                      <a:r>
                        <a:rPr lang="en-CA" sz="1800" b="0" i="0" u="none" strike="noStrike">
                          <a:solidFill>
                            <a:srgbClr val="000000"/>
                          </a:solidFill>
                          <a:effectLst/>
                          <a:latin typeface="+mn-lt"/>
                        </a:rPr>
                        <a:t>January 10, 2019</a:t>
                      </a:r>
                    </a:p>
                  </a:txBody>
                  <a:tcPr marL="0" marR="0" marT="0" marB="0" anchor="ctr"/>
                </a:tc>
                <a:extLst>
                  <a:ext uri="{0D108BD9-81ED-4DB2-BD59-A6C34878D82A}">
                    <a16:rowId xmlns:a16="http://schemas.microsoft.com/office/drawing/2014/main" val="1976951002"/>
                  </a:ext>
                </a:extLst>
              </a:tr>
              <a:tr h="1257300">
                <a:tc>
                  <a:txBody>
                    <a:bodyPr/>
                    <a:lstStyle/>
                    <a:p>
                      <a:pPr algn="r" fontAlgn="b"/>
                      <a:r>
                        <a:rPr lang="en-CA" sz="1800" u="none" strike="noStrike">
                          <a:effectLst/>
                          <a:latin typeface="+mn-lt"/>
                        </a:rPr>
                        <a:t>3</a:t>
                      </a:r>
                      <a:endParaRPr lang="en-CA" sz="1800" b="0" i="0" u="none" strike="noStrike">
                        <a:solidFill>
                          <a:srgbClr val="000000"/>
                        </a:solidFill>
                        <a:effectLst/>
                        <a:latin typeface="+mn-lt"/>
                      </a:endParaRPr>
                    </a:p>
                  </a:txBody>
                  <a:tcPr marL="8686" marR="8686" marT="8686" marB="0" anchor="ctr"/>
                </a:tc>
                <a:tc>
                  <a:txBody>
                    <a:bodyPr/>
                    <a:lstStyle/>
                    <a:p>
                      <a:pPr algn="l" fontAlgn="b"/>
                      <a:r>
                        <a:rPr lang="en-US" sz="1800" b="0" i="0" u="none" strike="noStrike" dirty="0">
                          <a:solidFill>
                            <a:srgbClr val="000000"/>
                          </a:solidFill>
                          <a:effectLst/>
                          <a:latin typeface="+mn-lt"/>
                        </a:rPr>
                        <a:t>HQP turnover leads to gaps in experience and capability</a:t>
                      </a:r>
                    </a:p>
                  </a:txBody>
                  <a:tcPr marL="0" marR="0" marT="0" marB="0" anchor="ctr"/>
                </a:tc>
                <a:tc>
                  <a:txBody>
                    <a:bodyPr/>
                    <a:lstStyle/>
                    <a:p>
                      <a:pPr algn="r" fontAlgn="b"/>
                      <a:r>
                        <a:rPr lang="en-CA" sz="1800" b="0" i="0" u="none" strike="noStrike" dirty="0">
                          <a:solidFill>
                            <a:srgbClr val="000000"/>
                          </a:solidFill>
                          <a:effectLst/>
                          <a:latin typeface="+mn-lt"/>
                        </a:rPr>
                        <a:t>4</a:t>
                      </a:r>
                    </a:p>
                  </a:txBody>
                  <a:tcPr marL="0" marR="0" marT="0" marB="0" anchor="ctr"/>
                </a:tc>
                <a:tc>
                  <a:txBody>
                    <a:bodyPr/>
                    <a:lstStyle/>
                    <a:p>
                      <a:pPr algn="r" fontAlgn="b"/>
                      <a:r>
                        <a:rPr lang="en-US" sz="1800" b="0" i="0" u="none" strike="noStrike" dirty="0">
                          <a:solidFill>
                            <a:srgbClr val="000000"/>
                          </a:solidFill>
                          <a:effectLst/>
                          <a:latin typeface="+mn-lt"/>
                        </a:rPr>
                        <a:t>4</a:t>
                      </a:r>
                      <a:endParaRPr lang="en-CA" sz="1800" b="0" i="0" u="none" strike="noStrike" dirty="0">
                        <a:solidFill>
                          <a:srgbClr val="000000"/>
                        </a:solidFill>
                        <a:effectLst/>
                        <a:latin typeface="+mn-lt"/>
                      </a:endParaRPr>
                    </a:p>
                  </a:txBody>
                  <a:tcPr marL="0" marR="0" marT="0" marB="0" anchor="ctr"/>
                </a:tc>
                <a:tc>
                  <a:txBody>
                    <a:bodyPr/>
                    <a:lstStyle/>
                    <a:p>
                      <a:pPr algn="r" fontAlgn="b"/>
                      <a:r>
                        <a:rPr lang="en-CA" sz="1800" b="0" i="0" u="none" strike="noStrike" dirty="0">
                          <a:solidFill>
                            <a:srgbClr val="000000"/>
                          </a:solidFill>
                          <a:effectLst/>
                          <a:latin typeface="+mn-lt"/>
                        </a:rPr>
                        <a:t>January 10, 2019</a:t>
                      </a:r>
                    </a:p>
                  </a:txBody>
                  <a:tcPr marL="0" marR="0" marT="0" marB="0" anchor="ctr"/>
                </a:tc>
                <a:extLst>
                  <a:ext uri="{0D108BD9-81ED-4DB2-BD59-A6C34878D82A}">
                    <a16:rowId xmlns:a16="http://schemas.microsoft.com/office/drawing/2014/main" val="4148247839"/>
                  </a:ext>
                </a:extLst>
              </a:tr>
            </a:tbl>
          </a:graphicData>
        </a:graphic>
      </p:graphicFrame>
    </p:spTree>
    <p:extLst>
      <p:ext uri="{BB962C8B-B14F-4D97-AF65-F5344CB8AC3E}">
        <p14:creationId xmlns:p14="http://schemas.microsoft.com/office/powerpoint/2010/main" val="39606021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Programmatic Risk Assessment</a:t>
            </a:r>
            <a:endParaRPr lang="en-US" strike="sngStrike" dirty="0"/>
          </a:p>
        </p:txBody>
      </p:sp>
      <p:graphicFrame>
        <p:nvGraphicFramePr>
          <p:cNvPr id="6" name="Content Placeholder 5">
            <a:extLst>
              <a:ext uri="{FF2B5EF4-FFF2-40B4-BE49-F238E27FC236}">
                <a16:creationId xmlns:a16="http://schemas.microsoft.com/office/drawing/2014/main" id="{571FC669-6EE0-4243-9790-A3A5E5C90343}"/>
              </a:ext>
            </a:extLst>
          </p:cNvPr>
          <p:cNvGraphicFramePr>
            <a:graphicFrameLocks noGrp="1"/>
          </p:cNvGraphicFramePr>
          <p:nvPr>
            <p:ph sz="quarter" idx="12"/>
          </p:nvPr>
        </p:nvGraphicFramePr>
        <p:xfrm>
          <a:off x="1243637" y="1485900"/>
          <a:ext cx="6656725" cy="5029201"/>
        </p:xfrm>
        <a:graphic>
          <a:graphicData uri="http://schemas.openxmlformats.org/drawingml/2006/table">
            <a:tbl>
              <a:tblPr/>
              <a:tblGrid>
                <a:gridCol w="564226">
                  <a:extLst>
                    <a:ext uri="{9D8B030D-6E8A-4147-A177-3AD203B41FA5}">
                      <a16:colId xmlns:a16="http://schemas.microsoft.com/office/drawing/2014/main" val="927952001"/>
                    </a:ext>
                  </a:extLst>
                </a:gridCol>
                <a:gridCol w="564226">
                  <a:extLst>
                    <a:ext uri="{9D8B030D-6E8A-4147-A177-3AD203B41FA5}">
                      <a16:colId xmlns:a16="http://schemas.microsoft.com/office/drawing/2014/main" val="1791546028"/>
                    </a:ext>
                  </a:extLst>
                </a:gridCol>
                <a:gridCol w="966023">
                  <a:extLst>
                    <a:ext uri="{9D8B030D-6E8A-4147-A177-3AD203B41FA5}">
                      <a16:colId xmlns:a16="http://schemas.microsoft.com/office/drawing/2014/main" val="3866796519"/>
                    </a:ext>
                  </a:extLst>
                </a:gridCol>
                <a:gridCol w="966023">
                  <a:extLst>
                    <a:ext uri="{9D8B030D-6E8A-4147-A177-3AD203B41FA5}">
                      <a16:colId xmlns:a16="http://schemas.microsoft.com/office/drawing/2014/main" val="3843439801"/>
                    </a:ext>
                  </a:extLst>
                </a:gridCol>
                <a:gridCol w="966023">
                  <a:extLst>
                    <a:ext uri="{9D8B030D-6E8A-4147-A177-3AD203B41FA5}">
                      <a16:colId xmlns:a16="http://schemas.microsoft.com/office/drawing/2014/main" val="1081128325"/>
                    </a:ext>
                  </a:extLst>
                </a:gridCol>
                <a:gridCol w="966023">
                  <a:extLst>
                    <a:ext uri="{9D8B030D-6E8A-4147-A177-3AD203B41FA5}">
                      <a16:colId xmlns:a16="http://schemas.microsoft.com/office/drawing/2014/main" val="152406718"/>
                    </a:ext>
                  </a:extLst>
                </a:gridCol>
                <a:gridCol w="966023">
                  <a:extLst>
                    <a:ext uri="{9D8B030D-6E8A-4147-A177-3AD203B41FA5}">
                      <a16:colId xmlns:a16="http://schemas.microsoft.com/office/drawing/2014/main" val="1869975546"/>
                    </a:ext>
                  </a:extLst>
                </a:gridCol>
                <a:gridCol w="698158">
                  <a:extLst>
                    <a:ext uri="{9D8B030D-6E8A-4147-A177-3AD203B41FA5}">
                      <a16:colId xmlns:a16="http://schemas.microsoft.com/office/drawing/2014/main" val="1127422033"/>
                    </a:ext>
                  </a:extLst>
                </a:gridCol>
              </a:tblGrid>
              <a:tr h="549878">
                <a:tc gridSpan="7">
                  <a:txBody>
                    <a:bodyPr/>
                    <a:lstStyle/>
                    <a:p>
                      <a:pPr algn="ctr" fontAlgn="ctr"/>
                      <a:r>
                        <a:rPr lang="en-CA" sz="1800" b="1" i="0" u="none" strike="noStrike">
                          <a:solidFill>
                            <a:srgbClr val="000000"/>
                          </a:solidFill>
                          <a:effectLst/>
                          <a:latin typeface="Calibri" panose="020F0502020204030204" pitchFamily="34" charset="0"/>
                        </a:rPr>
                        <a:t>Programmatic Risk Matrix</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26928561"/>
                  </a:ext>
                </a:extLst>
              </a:tr>
              <a:tr h="785540">
                <a:tc rowSpan="5">
                  <a:txBody>
                    <a:bodyPr/>
                    <a:lstStyle/>
                    <a:p>
                      <a:pPr algn="ctr" fontAlgn="ctr"/>
                      <a:r>
                        <a:rPr lang="en-CA" sz="1600" b="0" i="0" u="none" strike="noStrike">
                          <a:solidFill>
                            <a:srgbClr val="000000"/>
                          </a:solidFill>
                          <a:effectLst/>
                          <a:latin typeface="Calibri" panose="020F0502020204030204" pitchFamily="34" charset="0"/>
                        </a:rPr>
                        <a:t>LIKELIHOOD</a:t>
                      </a:r>
                    </a:p>
                  </a:txBody>
                  <a:tcPr marL="0" marR="0" marT="0" marB="0" vert="vert27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CA" sz="1600" b="0" i="0" u="none" strike="noStrike">
                          <a:solidFill>
                            <a:srgbClr val="000000"/>
                          </a:solidFill>
                          <a:effectLst/>
                          <a:latin typeface="Calibri" panose="020F0502020204030204" pitchFamily="34" charset="0"/>
                        </a:rPr>
                        <a:t>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8211305"/>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4</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dirty="0">
                          <a:solidFill>
                            <a:srgbClr val="000000"/>
                          </a:solidFill>
                          <a:effectLst/>
                          <a:latin typeface="Calibri" panose="020F0502020204030204"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15944139"/>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3</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61107195"/>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2</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18185177"/>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52363553"/>
                  </a:ext>
                </a:extLst>
              </a:tr>
              <a:tr h="272320">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CA"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ctr"/>
                      <a:r>
                        <a:rPr lang="en-CA" sz="1600" b="0" i="0" u="none" strike="noStrike">
                          <a:solidFill>
                            <a:srgbClr val="000000"/>
                          </a:solidFill>
                          <a:effectLst/>
                          <a:latin typeface="Calibri" panose="020F0502020204030204" pitchFamily="34" charset="0"/>
                        </a:rPr>
                        <a:t>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2</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93925874"/>
                  </a:ext>
                </a:extLst>
              </a:tr>
              <a:tr h="279303">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gridSpan="5">
                  <a:txBody>
                    <a:bodyPr/>
                    <a:lstStyle/>
                    <a:p>
                      <a:pPr algn="ctr" fontAlgn="b"/>
                      <a:r>
                        <a:rPr lang="en-CA" sz="1600" b="0" i="0" u="none" strike="noStrike">
                          <a:solidFill>
                            <a:srgbClr val="000000"/>
                          </a:solidFill>
                          <a:effectLst/>
                          <a:latin typeface="Calibri" panose="020F0502020204030204" pitchFamily="34" charset="0"/>
                        </a:rPr>
                        <a:t>IMPACT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r>
                        <a:rPr lang="en-CA" sz="1000" b="0" i="0" u="none" strike="noStrike" dirty="0">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823390"/>
                  </a:ext>
                </a:extLst>
              </a:tr>
            </a:tbl>
          </a:graphicData>
        </a:graphic>
      </p:graphicFrame>
    </p:spTree>
    <p:extLst>
      <p:ext uri="{BB962C8B-B14F-4D97-AF65-F5344CB8AC3E}">
        <p14:creationId xmlns:p14="http://schemas.microsoft.com/office/powerpoint/2010/main" val="25634647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Technical Risk Assessment</a:t>
            </a:r>
            <a:endParaRPr lang="en-US" strike="sngStrike" dirty="0"/>
          </a:p>
        </p:txBody>
      </p:sp>
      <p:sp>
        <p:nvSpPr>
          <p:cNvPr id="4" name="Content Placeholder 3">
            <a:extLst>
              <a:ext uri="{FF2B5EF4-FFF2-40B4-BE49-F238E27FC236}">
                <a16:creationId xmlns:a16="http://schemas.microsoft.com/office/drawing/2014/main" id="{9418EA78-37CE-4DC9-84A0-86BA76FBF2E6}"/>
              </a:ext>
            </a:extLst>
          </p:cNvPr>
          <p:cNvSpPr>
            <a:spLocks noGrp="1"/>
          </p:cNvSpPr>
          <p:nvPr>
            <p:ph sz="quarter" idx="12"/>
          </p:nvPr>
        </p:nvSpPr>
        <p:spPr/>
        <p:txBody>
          <a:bodyPr/>
          <a:lstStyle/>
          <a:p>
            <a:endParaRPr lang="en-CA"/>
          </a:p>
        </p:txBody>
      </p:sp>
      <p:graphicFrame>
        <p:nvGraphicFramePr>
          <p:cNvPr id="8" name="Table 7"/>
          <p:cNvGraphicFramePr>
            <a:graphicFrameLocks noGrp="1"/>
          </p:cNvGraphicFramePr>
          <p:nvPr>
            <p:extLst>
              <p:ext uri="{D42A27DB-BD31-4B8C-83A1-F6EECF244321}">
                <p14:modId xmlns:p14="http://schemas.microsoft.com/office/powerpoint/2010/main" val="3901497753"/>
              </p:ext>
            </p:extLst>
          </p:nvPr>
        </p:nvGraphicFramePr>
        <p:xfrm>
          <a:off x="228599" y="1485900"/>
          <a:ext cx="8686799" cy="5096341"/>
        </p:xfrm>
        <a:graphic>
          <a:graphicData uri="http://schemas.openxmlformats.org/drawingml/2006/table">
            <a:tbl>
              <a:tblPr>
                <a:tableStyleId>{5C22544A-7EE6-4342-B048-85BDC9FD1C3A}</a:tableStyleId>
              </a:tblPr>
              <a:tblGrid>
                <a:gridCol w="573596">
                  <a:extLst>
                    <a:ext uri="{9D8B030D-6E8A-4147-A177-3AD203B41FA5}">
                      <a16:colId xmlns:a16="http://schemas.microsoft.com/office/drawing/2014/main" val="2442845666"/>
                    </a:ext>
                  </a:extLst>
                </a:gridCol>
                <a:gridCol w="4080256">
                  <a:extLst>
                    <a:ext uri="{9D8B030D-6E8A-4147-A177-3AD203B41FA5}">
                      <a16:colId xmlns:a16="http://schemas.microsoft.com/office/drawing/2014/main" val="4005424014"/>
                    </a:ext>
                  </a:extLst>
                </a:gridCol>
                <a:gridCol w="1245419">
                  <a:extLst>
                    <a:ext uri="{9D8B030D-6E8A-4147-A177-3AD203B41FA5}">
                      <a16:colId xmlns:a16="http://schemas.microsoft.com/office/drawing/2014/main" val="1566868672"/>
                    </a:ext>
                  </a:extLst>
                </a:gridCol>
                <a:gridCol w="1382216">
                  <a:extLst>
                    <a:ext uri="{9D8B030D-6E8A-4147-A177-3AD203B41FA5}">
                      <a16:colId xmlns:a16="http://schemas.microsoft.com/office/drawing/2014/main" val="4265447970"/>
                    </a:ext>
                  </a:extLst>
                </a:gridCol>
                <a:gridCol w="1405312">
                  <a:extLst>
                    <a:ext uri="{9D8B030D-6E8A-4147-A177-3AD203B41FA5}">
                      <a16:colId xmlns:a16="http://schemas.microsoft.com/office/drawing/2014/main" val="2277278029"/>
                    </a:ext>
                  </a:extLst>
                </a:gridCol>
              </a:tblGrid>
              <a:tr h="520165">
                <a:tc>
                  <a:txBody>
                    <a:bodyPr/>
                    <a:lstStyle/>
                    <a:p>
                      <a:pPr algn="ctr" fontAlgn="ctr"/>
                      <a:r>
                        <a:rPr lang="en-CA" sz="1600" u="none" strike="noStrike">
                          <a:effectLst/>
                          <a:latin typeface="+mn-lt"/>
                        </a:rPr>
                        <a:t>Risk ID</a:t>
                      </a:r>
                      <a:endParaRPr lang="en-CA" sz="1600" b="1" i="0" u="none" strike="noStrike">
                        <a:solidFill>
                          <a:srgbClr val="000000"/>
                        </a:solidFill>
                        <a:effectLst/>
                        <a:latin typeface="+mn-lt"/>
                      </a:endParaRPr>
                    </a:p>
                  </a:txBody>
                  <a:tcPr marL="8686" marR="8686" marT="8686" marB="0" anchor="ctr"/>
                </a:tc>
                <a:tc>
                  <a:txBody>
                    <a:bodyPr/>
                    <a:lstStyle/>
                    <a:p>
                      <a:pPr algn="ctr" fontAlgn="ctr"/>
                      <a:r>
                        <a:rPr lang="en-CA" sz="1600" u="none" strike="noStrike">
                          <a:effectLst/>
                          <a:latin typeface="+mn-lt"/>
                        </a:rPr>
                        <a:t>Description</a:t>
                      </a:r>
                      <a:endParaRPr lang="en-CA" sz="1600" b="1" i="0" u="none" strike="noStrike">
                        <a:solidFill>
                          <a:srgbClr val="000000"/>
                        </a:solidFill>
                        <a:effectLst/>
                        <a:latin typeface="+mn-lt"/>
                      </a:endParaRPr>
                    </a:p>
                  </a:txBody>
                  <a:tcPr marL="8686" marR="8686" marT="8686" marB="0" anchor="ctr"/>
                </a:tc>
                <a:tc>
                  <a:txBody>
                    <a:bodyPr/>
                    <a:lstStyle/>
                    <a:p>
                      <a:pPr algn="ctr" fontAlgn="ctr"/>
                      <a:r>
                        <a:rPr lang="en-CA" sz="1600" u="none" strike="noStrike">
                          <a:effectLst/>
                          <a:latin typeface="+mn-lt"/>
                        </a:rPr>
                        <a:t>Impact</a:t>
                      </a:r>
                      <a:endParaRPr lang="en-CA" sz="1600" b="1" i="0" u="none" strike="noStrike">
                        <a:solidFill>
                          <a:srgbClr val="000000"/>
                        </a:solidFill>
                        <a:effectLst/>
                        <a:latin typeface="+mn-lt"/>
                      </a:endParaRPr>
                    </a:p>
                  </a:txBody>
                  <a:tcPr marL="8686" marR="8686" marT="8686" marB="0" anchor="ctr"/>
                </a:tc>
                <a:tc>
                  <a:txBody>
                    <a:bodyPr/>
                    <a:lstStyle/>
                    <a:p>
                      <a:pPr algn="ctr" fontAlgn="ctr"/>
                      <a:r>
                        <a:rPr lang="en-CA" sz="1600" u="none" strike="noStrike">
                          <a:effectLst/>
                          <a:latin typeface="+mn-lt"/>
                        </a:rPr>
                        <a:t>Probability</a:t>
                      </a:r>
                      <a:endParaRPr lang="en-CA" sz="1600" b="1" i="0" u="none" strike="noStrike">
                        <a:solidFill>
                          <a:srgbClr val="000000"/>
                        </a:solidFill>
                        <a:effectLst/>
                        <a:latin typeface="+mn-lt"/>
                      </a:endParaRPr>
                    </a:p>
                  </a:txBody>
                  <a:tcPr marL="8686" marR="8686" marT="8686" marB="0" anchor="ctr"/>
                </a:tc>
                <a:tc>
                  <a:txBody>
                    <a:bodyPr/>
                    <a:lstStyle/>
                    <a:p>
                      <a:pPr algn="ctr" fontAlgn="ctr"/>
                      <a:r>
                        <a:rPr lang="en-CA" sz="1600" u="none" strike="noStrike">
                          <a:effectLst/>
                          <a:latin typeface="+mn-lt"/>
                        </a:rPr>
                        <a:t>Status Entry Date</a:t>
                      </a:r>
                      <a:endParaRPr lang="en-CA" sz="1600" b="1" i="0" u="none" strike="noStrike">
                        <a:solidFill>
                          <a:srgbClr val="000000"/>
                        </a:solidFill>
                        <a:effectLst/>
                        <a:latin typeface="+mn-lt"/>
                      </a:endParaRPr>
                    </a:p>
                  </a:txBody>
                  <a:tcPr marL="8686" marR="8686" marT="8686" marB="0" anchor="ctr"/>
                </a:tc>
                <a:extLst>
                  <a:ext uri="{0D108BD9-81ED-4DB2-BD59-A6C34878D82A}">
                    <a16:rowId xmlns:a16="http://schemas.microsoft.com/office/drawing/2014/main" val="2836809162"/>
                  </a:ext>
                </a:extLst>
              </a:tr>
              <a:tr h="511062">
                <a:tc>
                  <a:txBody>
                    <a:bodyPr/>
                    <a:lstStyle/>
                    <a:p>
                      <a:pPr algn="r" fontAlgn="b"/>
                      <a:r>
                        <a:rPr lang="en-CA" sz="1600" u="none" strike="noStrike">
                          <a:effectLst/>
                          <a:latin typeface="+mn-lt"/>
                        </a:rPr>
                        <a:t>1</a:t>
                      </a:r>
                      <a:endParaRPr lang="en-CA" sz="1600" b="0" i="0" u="none" strike="noStrike">
                        <a:solidFill>
                          <a:srgbClr val="000000"/>
                        </a:solidFill>
                        <a:effectLst/>
                        <a:latin typeface="+mn-lt"/>
                      </a:endParaRPr>
                    </a:p>
                  </a:txBody>
                  <a:tcPr marL="8686" marR="8686" marT="8686" marB="0" anchor="ctr"/>
                </a:tc>
                <a:tc>
                  <a:txBody>
                    <a:bodyPr/>
                    <a:lstStyle/>
                    <a:p>
                      <a:pPr algn="l" fontAlgn="b"/>
                      <a:r>
                        <a:rPr lang="en-CA" sz="1600" b="0" i="0" u="none" strike="noStrike" dirty="0">
                          <a:solidFill>
                            <a:srgbClr val="000000"/>
                          </a:solidFill>
                          <a:effectLst/>
                          <a:latin typeface="+mn-lt"/>
                        </a:rPr>
                        <a:t>UHF Communication Licensing</a:t>
                      </a:r>
                    </a:p>
                  </a:txBody>
                  <a:tcPr marL="0" marR="0" marT="0" marB="0" anchor="ctr"/>
                </a:tc>
                <a:tc>
                  <a:txBody>
                    <a:bodyPr/>
                    <a:lstStyle/>
                    <a:p>
                      <a:pPr algn="r" fontAlgn="b"/>
                      <a:r>
                        <a:rPr lang="en-CA" sz="1600" b="0" i="0" u="none" strike="noStrike" dirty="0">
                          <a:solidFill>
                            <a:srgbClr val="000000"/>
                          </a:solidFill>
                          <a:effectLst/>
                          <a:latin typeface="+mn-lt"/>
                        </a:rPr>
                        <a:t>5</a:t>
                      </a:r>
                    </a:p>
                  </a:txBody>
                  <a:tcPr marL="0" marR="0" marT="0" marB="0" anchor="ctr"/>
                </a:tc>
                <a:tc>
                  <a:txBody>
                    <a:bodyPr/>
                    <a:lstStyle/>
                    <a:p>
                      <a:pPr algn="r" fontAlgn="b"/>
                      <a:r>
                        <a:rPr lang="en-US" sz="1600" b="0" i="0" u="none" strike="noStrike" dirty="0">
                          <a:solidFill>
                            <a:srgbClr val="000000"/>
                          </a:solidFill>
                          <a:effectLst/>
                          <a:latin typeface="+mn-lt"/>
                        </a:rPr>
                        <a:t>2</a:t>
                      </a:r>
                      <a:endParaRPr lang="en-CA" sz="1600" b="0" i="0" u="none" strike="noStrike" dirty="0">
                        <a:solidFill>
                          <a:srgbClr val="000000"/>
                        </a:solidFill>
                        <a:effectLst/>
                        <a:latin typeface="+mn-lt"/>
                      </a:endParaRPr>
                    </a:p>
                  </a:txBody>
                  <a:tcPr marL="0" marR="0" marT="0" marB="0" anchor="ctr"/>
                </a:tc>
                <a:tc>
                  <a:txBody>
                    <a:bodyPr/>
                    <a:lstStyle/>
                    <a:p>
                      <a:pPr algn="r" fontAlgn="b"/>
                      <a:r>
                        <a:rPr lang="en-CA" sz="1600" b="0" i="0" u="none" strike="noStrike" dirty="0">
                          <a:solidFill>
                            <a:srgbClr val="000000"/>
                          </a:solidFill>
                          <a:effectLst/>
                          <a:latin typeface="+mn-lt"/>
                        </a:rPr>
                        <a:t>January 10, 2019</a:t>
                      </a:r>
                    </a:p>
                  </a:txBody>
                  <a:tcPr marL="0" marR="0" marT="0" marB="0" anchor="ctr"/>
                </a:tc>
                <a:extLst>
                  <a:ext uri="{0D108BD9-81ED-4DB2-BD59-A6C34878D82A}">
                    <a16:rowId xmlns:a16="http://schemas.microsoft.com/office/drawing/2014/main" val="2721028891"/>
                  </a:ext>
                </a:extLst>
              </a:tr>
              <a:tr h="511062">
                <a:tc>
                  <a:txBody>
                    <a:bodyPr/>
                    <a:lstStyle/>
                    <a:p>
                      <a:pPr algn="r" fontAlgn="b"/>
                      <a:r>
                        <a:rPr lang="en-US" sz="1600" b="0" i="0" u="none" strike="noStrike" dirty="0">
                          <a:solidFill>
                            <a:srgbClr val="000000"/>
                          </a:solidFill>
                          <a:effectLst/>
                          <a:latin typeface="+mn-lt"/>
                        </a:rPr>
                        <a:t>2</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CA" sz="1600" b="0" i="0" u="none" strike="noStrike" dirty="0">
                          <a:solidFill>
                            <a:srgbClr val="000000"/>
                          </a:solidFill>
                          <a:effectLst/>
                          <a:latin typeface="+mn-lt"/>
                        </a:rPr>
                        <a:t>Earth Observation Licensing</a:t>
                      </a:r>
                    </a:p>
                  </a:txBody>
                  <a:tcPr marL="0" marR="0" marT="0" marB="0" anchor="ctr"/>
                </a:tc>
                <a:tc>
                  <a:txBody>
                    <a:bodyPr/>
                    <a:lstStyle/>
                    <a:p>
                      <a:pPr algn="r" fontAlgn="b"/>
                      <a:r>
                        <a:rPr lang="en-CA" sz="1600" b="0" i="0" u="none" strike="noStrike">
                          <a:solidFill>
                            <a:srgbClr val="000000"/>
                          </a:solidFill>
                          <a:effectLst/>
                          <a:latin typeface="+mn-lt"/>
                        </a:rPr>
                        <a:t>3</a:t>
                      </a:r>
                    </a:p>
                  </a:txBody>
                  <a:tcPr marL="0" marR="0" marT="0" marB="0" anchor="ctr"/>
                </a:tc>
                <a:tc>
                  <a:txBody>
                    <a:bodyPr/>
                    <a:lstStyle/>
                    <a:p>
                      <a:pPr algn="r" fontAlgn="b"/>
                      <a:r>
                        <a:rPr lang="en-CA" sz="1600" b="0" i="0" u="none" strike="noStrike">
                          <a:solidFill>
                            <a:srgbClr val="000000"/>
                          </a:solidFill>
                          <a:effectLst/>
                          <a:latin typeface="+mn-lt"/>
                        </a:rPr>
                        <a:t>3</a:t>
                      </a:r>
                    </a:p>
                  </a:txBody>
                  <a:tcPr marL="0" marR="0" marT="0" marB="0" anchor="ctr"/>
                </a:tc>
                <a:tc>
                  <a:txBody>
                    <a:bodyPr/>
                    <a:lstStyle/>
                    <a:p>
                      <a:pPr algn="r" fontAlgn="b"/>
                      <a:r>
                        <a:rPr lang="en-CA" sz="1600" b="0" i="0" u="none" strike="noStrike" dirty="0">
                          <a:solidFill>
                            <a:srgbClr val="000000"/>
                          </a:solidFill>
                          <a:effectLst/>
                          <a:latin typeface="+mn-lt"/>
                        </a:rPr>
                        <a:t>January 10, 2019</a:t>
                      </a:r>
                    </a:p>
                  </a:txBody>
                  <a:tcPr marL="0" marR="0" marT="0" marB="0" anchor="ctr"/>
                </a:tc>
                <a:extLst>
                  <a:ext uri="{0D108BD9-81ED-4DB2-BD59-A6C34878D82A}">
                    <a16:rowId xmlns:a16="http://schemas.microsoft.com/office/drawing/2014/main" val="4148247839"/>
                  </a:ext>
                </a:extLst>
              </a:tr>
              <a:tr h="511062">
                <a:tc>
                  <a:txBody>
                    <a:bodyPr/>
                    <a:lstStyle/>
                    <a:p>
                      <a:pPr algn="r" fontAlgn="b"/>
                      <a:r>
                        <a:rPr lang="en-US" sz="1600" b="0" i="0" u="none" strike="noStrike" dirty="0">
                          <a:solidFill>
                            <a:srgbClr val="000000"/>
                          </a:solidFill>
                          <a:effectLst/>
                          <a:latin typeface="+mn-lt"/>
                        </a:rPr>
                        <a:t>3</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CA" sz="1600" b="0" i="0" u="none" strike="noStrike">
                          <a:solidFill>
                            <a:srgbClr val="000000"/>
                          </a:solidFill>
                          <a:effectLst/>
                          <a:latin typeface="+mn-lt"/>
                        </a:rPr>
                        <a:t>Payload Camera</a:t>
                      </a:r>
                    </a:p>
                  </a:txBody>
                  <a:tcPr marL="0" marR="0" marT="0" marB="0" anchor="ctr"/>
                </a:tc>
                <a:tc>
                  <a:txBody>
                    <a:bodyPr/>
                    <a:lstStyle/>
                    <a:p>
                      <a:pPr algn="r" fontAlgn="b"/>
                      <a:r>
                        <a:rPr lang="en-CA" sz="1600" b="0" i="0" u="none" strike="noStrike">
                          <a:solidFill>
                            <a:srgbClr val="000000"/>
                          </a:solidFill>
                          <a:effectLst/>
                          <a:latin typeface="+mn-lt"/>
                        </a:rPr>
                        <a:t>5</a:t>
                      </a:r>
                    </a:p>
                  </a:txBody>
                  <a:tcPr marL="0" marR="0" marT="0" marB="0" anchor="ctr"/>
                </a:tc>
                <a:tc>
                  <a:txBody>
                    <a:bodyPr/>
                    <a:lstStyle/>
                    <a:p>
                      <a:pPr algn="r" fontAlgn="b"/>
                      <a:r>
                        <a:rPr lang="en-US" sz="1600" b="0" i="0" u="none" strike="noStrike" dirty="0">
                          <a:solidFill>
                            <a:srgbClr val="000000"/>
                          </a:solidFill>
                          <a:effectLst/>
                          <a:latin typeface="+mn-lt"/>
                        </a:rPr>
                        <a:t>1</a:t>
                      </a:r>
                      <a:endParaRPr lang="en-CA" sz="1600" b="0" i="0" u="none" strike="noStrike" dirty="0">
                        <a:solidFill>
                          <a:srgbClr val="000000"/>
                        </a:solidFill>
                        <a:effectLst/>
                        <a:latin typeface="+mn-lt"/>
                      </a:endParaRPr>
                    </a:p>
                  </a:txBody>
                  <a:tcPr marL="0" marR="0" marT="0" marB="0" anchor="ctr"/>
                </a:tc>
                <a:tc>
                  <a:txBody>
                    <a:bodyPr/>
                    <a:lstStyle/>
                    <a:p>
                      <a:pPr algn="r" fontAlgn="b"/>
                      <a:r>
                        <a:rPr lang="en-CA" sz="1600" b="0" i="0" u="none" strike="noStrike">
                          <a:solidFill>
                            <a:srgbClr val="000000"/>
                          </a:solidFill>
                          <a:effectLst/>
                          <a:latin typeface="+mn-lt"/>
                        </a:rPr>
                        <a:t>January 10, 2019</a:t>
                      </a:r>
                    </a:p>
                  </a:txBody>
                  <a:tcPr marL="0" marR="0" marT="0" marB="0" anchor="ctr"/>
                </a:tc>
                <a:extLst>
                  <a:ext uri="{0D108BD9-81ED-4DB2-BD59-A6C34878D82A}">
                    <a16:rowId xmlns:a16="http://schemas.microsoft.com/office/drawing/2014/main" val="544297529"/>
                  </a:ext>
                </a:extLst>
              </a:tr>
              <a:tr h="511062">
                <a:tc>
                  <a:txBody>
                    <a:bodyPr/>
                    <a:lstStyle/>
                    <a:p>
                      <a:pPr algn="r" fontAlgn="b"/>
                      <a:r>
                        <a:rPr lang="en-US" sz="1600" b="0" i="0" u="none" strike="noStrike" dirty="0">
                          <a:solidFill>
                            <a:srgbClr val="000000"/>
                          </a:solidFill>
                          <a:effectLst/>
                          <a:latin typeface="+mn-lt"/>
                        </a:rPr>
                        <a:t>4</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CA" sz="1600" b="0" i="0" u="none" strike="noStrike">
                          <a:solidFill>
                            <a:srgbClr val="000000"/>
                          </a:solidFill>
                          <a:effectLst/>
                          <a:latin typeface="+mn-lt"/>
                        </a:rPr>
                        <a:t>Solar Panels assembly</a:t>
                      </a:r>
                    </a:p>
                  </a:txBody>
                  <a:tcPr marL="0" marR="0" marT="0" marB="0" anchor="ctr"/>
                </a:tc>
                <a:tc>
                  <a:txBody>
                    <a:bodyPr/>
                    <a:lstStyle/>
                    <a:p>
                      <a:pPr algn="r" fontAlgn="b"/>
                      <a:r>
                        <a:rPr lang="en-CA" sz="1600" b="0" i="0" u="none" strike="noStrike">
                          <a:solidFill>
                            <a:srgbClr val="000000"/>
                          </a:solidFill>
                          <a:effectLst/>
                          <a:latin typeface="+mn-lt"/>
                        </a:rPr>
                        <a:t>5</a:t>
                      </a:r>
                    </a:p>
                  </a:txBody>
                  <a:tcPr marL="0" marR="0" marT="0" marB="0" anchor="ctr"/>
                </a:tc>
                <a:tc>
                  <a:txBody>
                    <a:bodyPr/>
                    <a:lstStyle/>
                    <a:p>
                      <a:pPr algn="r" fontAlgn="b"/>
                      <a:r>
                        <a:rPr lang="en-CA" sz="1600" b="0" i="0" u="none" strike="noStrike" dirty="0">
                          <a:solidFill>
                            <a:srgbClr val="000000"/>
                          </a:solidFill>
                          <a:effectLst/>
                          <a:latin typeface="+mn-lt"/>
                        </a:rPr>
                        <a:t>3</a:t>
                      </a:r>
                    </a:p>
                  </a:txBody>
                  <a:tcPr marL="0" marR="0" marT="0" marB="0" anchor="ctr"/>
                </a:tc>
                <a:tc>
                  <a:txBody>
                    <a:bodyPr/>
                    <a:lstStyle/>
                    <a:p>
                      <a:pPr algn="r" fontAlgn="b"/>
                      <a:r>
                        <a:rPr lang="en-CA" sz="1600" b="0" i="0" u="none" strike="noStrike">
                          <a:solidFill>
                            <a:srgbClr val="000000"/>
                          </a:solidFill>
                          <a:effectLst/>
                          <a:latin typeface="+mn-lt"/>
                        </a:rPr>
                        <a:t>January 10, 2019</a:t>
                      </a:r>
                    </a:p>
                  </a:txBody>
                  <a:tcPr marL="0" marR="0" marT="0" marB="0" anchor="ctr"/>
                </a:tc>
                <a:extLst>
                  <a:ext uri="{0D108BD9-81ED-4DB2-BD59-A6C34878D82A}">
                    <a16:rowId xmlns:a16="http://schemas.microsoft.com/office/drawing/2014/main" val="971796920"/>
                  </a:ext>
                </a:extLst>
              </a:tr>
              <a:tr h="511062">
                <a:tc>
                  <a:txBody>
                    <a:bodyPr/>
                    <a:lstStyle/>
                    <a:p>
                      <a:pPr algn="r" fontAlgn="b"/>
                      <a:r>
                        <a:rPr lang="en-US" sz="1600" b="0" i="0" u="none" strike="noStrike" dirty="0">
                          <a:solidFill>
                            <a:srgbClr val="000000"/>
                          </a:solidFill>
                          <a:effectLst/>
                          <a:latin typeface="+mn-lt"/>
                        </a:rPr>
                        <a:t>5</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CA" sz="1600" b="0" i="0" u="none" strike="noStrike" dirty="0">
                          <a:solidFill>
                            <a:srgbClr val="000000"/>
                          </a:solidFill>
                          <a:effectLst/>
                          <a:latin typeface="+mn-lt"/>
                        </a:rPr>
                        <a:t>Ground Station Development</a:t>
                      </a:r>
                    </a:p>
                  </a:txBody>
                  <a:tcPr marL="0" marR="0" marT="0" marB="0" anchor="ctr"/>
                </a:tc>
                <a:tc>
                  <a:txBody>
                    <a:bodyPr/>
                    <a:lstStyle/>
                    <a:p>
                      <a:pPr algn="r" fontAlgn="b"/>
                      <a:r>
                        <a:rPr lang="en-CA" sz="1600" b="0" i="0" u="none" strike="noStrike">
                          <a:solidFill>
                            <a:srgbClr val="000000"/>
                          </a:solidFill>
                          <a:effectLst/>
                          <a:latin typeface="+mn-lt"/>
                        </a:rPr>
                        <a:t>3</a:t>
                      </a:r>
                    </a:p>
                  </a:txBody>
                  <a:tcPr marL="0" marR="0" marT="0" marB="0" anchor="ctr"/>
                </a:tc>
                <a:tc>
                  <a:txBody>
                    <a:bodyPr/>
                    <a:lstStyle/>
                    <a:p>
                      <a:pPr algn="r" fontAlgn="b"/>
                      <a:r>
                        <a:rPr lang="en-CA" sz="1600" b="0" i="0" u="none" strike="noStrike" dirty="0">
                          <a:solidFill>
                            <a:srgbClr val="000000"/>
                          </a:solidFill>
                          <a:effectLst/>
                          <a:latin typeface="+mn-lt"/>
                        </a:rPr>
                        <a:t>3</a:t>
                      </a:r>
                    </a:p>
                  </a:txBody>
                  <a:tcPr marL="0" marR="0" marT="0" marB="0" anchor="ctr"/>
                </a:tc>
                <a:tc>
                  <a:txBody>
                    <a:bodyPr/>
                    <a:lstStyle/>
                    <a:p>
                      <a:pPr algn="r" fontAlgn="b"/>
                      <a:r>
                        <a:rPr lang="en-CA" sz="1600" b="0" i="0" u="none" strike="noStrike" dirty="0">
                          <a:solidFill>
                            <a:srgbClr val="000000"/>
                          </a:solidFill>
                          <a:effectLst/>
                          <a:latin typeface="+mn-lt"/>
                        </a:rPr>
                        <a:t>January 10, 2019</a:t>
                      </a:r>
                    </a:p>
                  </a:txBody>
                  <a:tcPr marL="0" marR="0" marT="0" marB="0" anchor="ctr"/>
                </a:tc>
                <a:extLst>
                  <a:ext uri="{0D108BD9-81ED-4DB2-BD59-A6C34878D82A}">
                    <a16:rowId xmlns:a16="http://schemas.microsoft.com/office/drawing/2014/main" val="368449024"/>
                  </a:ext>
                </a:extLst>
              </a:tr>
              <a:tr h="511062">
                <a:tc>
                  <a:txBody>
                    <a:bodyPr/>
                    <a:lstStyle/>
                    <a:p>
                      <a:pPr algn="r" fontAlgn="b"/>
                      <a:r>
                        <a:rPr lang="en-US" sz="1600" b="0" i="0" u="none" strike="noStrike" dirty="0">
                          <a:solidFill>
                            <a:srgbClr val="000000"/>
                          </a:solidFill>
                          <a:effectLst/>
                          <a:latin typeface="+mn-lt"/>
                        </a:rPr>
                        <a:t>6</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US" sz="1600" b="0" i="0" u="none" strike="noStrike" dirty="0">
                          <a:solidFill>
                            <a:srgbClr val="000000"/>
                          </a:solidFill>
                          <a:effectLst/>
                          <a:latin typeface="+mn-lt"/>
                        </a:rPr>
                        <a:t>Antenna Deployment Development</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5</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2</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October 10, 2019</a:t>
                      </a:r>
                      <a:endParaRPr lang="en-CA" sz="16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1029569487"/>
                  </a:ext>
                </a:extLst>
              </a:tr>
              <a:tr h="511062">
                <a:tc>
                  <a:txBody>
                    <a:bodyPr/>
                    <a:lstStyle/>
                    <a:p>
                      <a:pPr algn="r" fontAlgn="b"/>
                      <a:r>
                        <a:rPr lang="en-US" sz="1600" b="0" i="0" u="none" strike="noStrike" dirty="0">
                          <a:solidFill>
                            <a:srgbClr val="000000"/>
                          </a:solidFill>
                          <a:effectLst/>
                          <a:latin typeface="+mn-lt"/>
                        </a:rPr>
                        <a:t>7</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US" sz="1600" b="0" i="0" u="none" strike="noStrike" dirty="0">
                          <a:solidFill>
                            <a:srgbClr val="000000"/>
                          </a:solidFill>
                          <a:effectLst/>
                          <a:latin typeface="+mn-lt"/>
                        </a:rPr>
                        <a:t>Deployment Switch / Circuit Development</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5</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2</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October 10, 2019</a:t>
                      </a:r>
                      <a:endParaRPr lang="en-CA" sz="16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031796332"/>
                  </a:ext>
                </a:extLst>
              </a:tr>
              <a:tr h="511062">
                <a:tc>
                  <a:txBody>
                    <a:bodyPr/>
                    <a:lstStyle/>
                    <a:p>
                      <a:pPr algn="r" fontAlgn="b"/>
                      <a:r>
                        <a:rPr lang="en-US" sz="1600" b="0" i="0" u="none" strike="noStrike" dirty="0">
                          <a:solidFill>
                            <a:srgbClr val="000000"/>
                          </a:solidFill>
                          <a:effectLst/>
                          <a:latin typeface="+mn-lt"/>
                        </a:rPr>
                        <a:t>8</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US" sz="1600" b="0" i="0" u="none" strike="noStrike" dirty="0">
                          <a:solidFill>
                            <a:srgbClr val="000000"/>
                          </a:solidFill>
                          <a:effectLst/>
                          <a:latin typeface="+mn-lt"/>
                        </a:rPr>
                        <a:t>Magnetorquer Development</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2</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3</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October 10, 2019</a:t>
                      </a:r>
                      <a:endParaRPr lang="en-CA" sz="16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3696627482"/>
                  </a:ext>
                </a:extLst>
              </a:tr>
              <a:tr h="420534">
                <a:tc>
                  <a:txBody>
                    <a:bodyPr/>
                    <a:lstStyle/>
                    <a:p>
                      <a:pPr algn="r" fontAlgn="b"/>
                      <a:r>
                        <a:rPr lang="en-US" sz="1600" b="0" i="0" u="none" strike="noStrike" dirty="0">
                          <a:solidFill>
                            <a:srgbClr val="000000"/>
                          </a:solidFill>
                          <a:effectLst/>
                          <a:latin typeface="+mn-lt"/>
                        </a:rPr>
                        <a:t>9</a:t>
                      </a:r>
                      <a:endParaRPr lang="en-CA" sz="1600" b="0" i="0" u="none" strike="noStrike" dirty="0">
                        <a:solidFill>
                          <a:srgbClr val="000000"/>
                        </a:solidFill>
                        <a:effectLst/>
                        <a:latin typeface="+mn-lt"/>
                      </a:endParaRPr>
                    </a:p>
                  </a:txBody>
                  <a:tcPr marL="8686" marR="8686" marT="8686" marB="0" anchor="ctr"/>
                </a:tc>
                <a:tc>
                  <a:txBody>
                    <a:bodyPr/>
                    <a:lstStyle/>
                    <a:p>
                      <a:pPr algn="l" fontAlgn="b"/>
                      <a:r>
                        <a:rPr lang="en-US" sz="1600" b="0" i="0" u="none" strike="noStrike" dirty="0">
                          <a:solidFill>
                            <a:srgbClr val="000000"/>
                          </a:solidFill>
                          <a:effectLst/>
                          <a:latin typeface="+mn-lt"/>
                        </a:rPr>
                        <a:t>Software Development</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4</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3</a:t>
                      </a:r>
                      <a:endParaRPr lang="en-CA" sz="1600" b="0" i="0" u="none" strike="noStrike" dirty="0">
                        <a:solidFill>
                          <a:srgbClr val="000000"/>
                        </a:solidFill>
                        <a:effectLst/>
                        <a:latin typeface="+mn-lt"/>
                      </a:endParaRPr>
                    </a:p>
                  </a:txBody>
                  <a:tcPr marL="0" marR="0" marT="0" marB="0" anchor="ctr"/>
                </a:tc>
                <a:tc>
                  <a:txBody>
                    <a:bodyPr/>
                    <a:lstStyle/>
                    <a:p>
                      <a:pPr algn="r" fontAlgn="b"/>
                      <a:r>
                        <a:rPr lang="en-US" sz="1600" b="0" i="0" u="none" strike="noStrike" dirty="0">
                          <a:solidFill>
                            <a:srgbClr val="000000"/>
                          </a:solidFill>
                          <a:effectLst/>
                          <a:latin typeface="+mn-lt"/>
                        </a:rPr>
                        <a:t>October 10, 2019</a:t>
                      </a:r>
                      <a:endParaRPr lang="en-CA" sz="1600" b="0" i="0" u="none" strike="noStrike" dirty="0">
                        <a:solidFill>
                          <a:srgbClr val="000000"/>
                        </a:solidFill>
                        <a:effectLst/>
                        <a:latin typeface="+mn-lt"/>
                      </a:endParaRPr>
                    </a:p>
                  </a:txBody>
                  <a:tcPr marL="0" marR="0" marT="0" marB="0" anchor="ctr"/>
                </a:tc>
                <a:extLst>
                  <a:ext uri="{0D108BD9-81ED-4DB2-BD59-A6C34878D82A}">
                    <a16:rowId xmlns:a16="http://schemas.microsoft.com/office/drawing/2014/main" val="2387865186"/>
                  </a:ext>
                </a:extLst>
              </a:tr>
            </a:tbl>
          </a:graphicData>
        </a:graphic>
      </p:graphicFrame>
    </p:spTree>
    <p:extLst>
      <p:ext uri="{BB962C8B-B14F-4D97-AF65-F5344CB8AC3E}">
        <p14:creationId xmlns:p14="http://schemas.microsoft.com/office/powerpoint/2010/main" val="33281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C98B-CF3D-4435-A93F-F80383C6E10A}"/>
              </a:ext>
            </a:extLst>
          </p:cNvPr>
          <p:cNvSpPr>
            <a:spLocks noGrp="1"/>
          </p:cNvSpPr>
          <p:nvPr>
            <p:ph type="title"/>
          </p:nvPr>
        </p:nvSpPr>
        <p:spPr/>
        <p:txBody>
          <a:bodyPr/>
          <a:lstStyle/>
          <a:p>
            <a:r>
              <a:rPr lang="en-US" dirty="0"/>
              <a:t>Internal Hardware Layout</a:t>
            </a:r>
            <a:endParaRPr lang="en-CA" dirty="0"/>
          </a:p>
        </p:txBody>
      </p:sp>
      <p:pic>
        <p:nvPicPr>
          <p:cNvPr id="5" name="Content Placeholder 4">
            <a:extLst>
              <a:ext uri="{FF2B5EF4-FFF2-40B4-BE49-F238E27FC236}">
                <a16:creationId xmlns:a16="http://schemas.microsoft.com/office/drawing/2014/main" id="{365BE84B-4763-4084-8845-1076D9F84749}"/>
              </a:ext>
            </a:extLst>
          </p:cNvPr>
          <p:cNvPicPr>
            <a:picLocks noGrp="1"/>
          </p:cNvPicPr>
          <p:nvPr>
            <p:ph sz="quarter" idx="12"/>
          </p:nvPr>
        </p:nvPicPr>
        <p:blipFill>
          <a:blip r:embed="rId2"/>
          <a:stretch>
            <a:fillRect/>
          </a:stretch>
        </p:blipFill>
        <p:spPr>
          <a:xfrm>
            <a:off x="3270285" y="1485900"/>
            <a:ext cx="2603430" cy="5029200"/>
          </a:xfrm>
          <a:prstGeom prst="rect">
            <a:avLst/>
          </a:prstGeom>
        </p:spPr>
      </p:pic>
      <p:sp>
        <p:nvSpPr>
          <p:cNvPr id="4" name="Slide Number Placeholder 3">
            <a:extLst>
              <a:ext uri="{FF2B5EF4-FFF2-40B4-BE49-F238E27FC236}">
                <a16:creationId xmlns:a16="http://schemas.microsoft.com/office/drawing/2014/main" id="{6080066E-6D1A-4BF1-ADA8-56A19A5F3B4E}"/>
              </a:ext>
            </a:extLst>
          </p:cNvPr>
          <p:cNvSpPr>
            <a:spLocks noGrp="1"/>
          </p:cNvSpPr>
          <p:nvPr>
            <p:ph type="sldNum" sz="quarter" idx="11"/>
          </p:nvPr>
        </p:nvSpPr>
        <p:spPr/>
        <p:txBody>
          <a:bodyPr/>
          <a:lstStyle/>
          <a:p>
            <a:fld id="{1353CB71-703C-495B-86EC-238C102AF19B}" type="slidenum">
              <a:rPr lang="en-US" smtClean="0"/>
              <a:pPr/>
              <a:t>16</a:t>
            </a:fld>
            <a:r>
              <a:rPr lang="en-US"/>
              <a:t>   |</a:t>
            </a:r>
            <a:endParaRPr lang="en-US" dirty="0"/>
          </a:p>
        </p:txBody>
      </p:sp>
    </p:spTree>
    <p:extLst>
      <p:ext uri="{BB962C8B-B14F-4D97-AF65-F5344CB8AC3E}">
        <p14:creationId xmlns:p14="http://schemas.microsoft.com/office/powerpoint/2010/main" val="37669674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Technical Risk Assessment</a:t>
            </a:r>
            <a:endParaRPr lang="en-US" strike="sngStrike" dirty="0"/>
          </a:p>
        </p:txBody>
      </p:sp>
      <p:graphicFrame>
        <p:nvGraphicFramePr>
          <p:cNvPr id="5" name="Content Placeholder 4">
            <a:extLst>
              <a:ext uri="{FF2B5EF4-FFF2-40B4-BE49-F238E27FC236}">
                <a16:creationId xmlns:a16="http://schemas.microsoft.com/office/drawing/2014/main" id="{E1D2CA5C-7E57-44B5-B792-5550E19BCBBB}"/>
              </a:ext>
            </a:extLst>
          </p:cNvPr>
          <p:cNvGraphicFramePr>
            <a:graphicFrameLocks noGrp="1"/>
          </p:cNvGraphicFramePr>
          <p:nvPr>
            <p:ph sz="quarter" idx="12"/>
            <p:extLst>
              <p:ext uri="{D42A27DB-BD31-4B8C-83A1-F6EECF244321}">
                <p14:modId xmlns:p14="http://schemas.microsoft.com/office/powerpoint/2010/main" val="1278234996"/>
              </p:ext>
            </p:extLst>
          </p:nvPr>
        </p:nvGraphicFramePr>
        <p:xfrm>
          <a:off x="1243637" y="1485900"/>
          <a:ext cx="6656725" cy="5029201"/>
        </p:xfrm>
        <a:graphic>
          <a:graphicData uri="http://schemas.openxmlformats.org/drawingml/2006/table">
            <a:tbl>
              <a:tblPr/>
              <a:tblGrid>
                <a:gridCol w="564226">
                  <a:extLst>
                    <a:ext uri="{9D8B030D-6E8A-4147-A177-3AD203B41FA5}">
                      <a16:colId xmlns:a16="http://schemas.microsoft.com/office/drawing/2014/main" val="3798091181"/>
                    </a:ext>
                  </a:extLst>
                </a:gridCol>
                <a:gridCol w="564226">
                  <a:extLst>
                    <a:ext uri="{9D8B030D-6E8A-4147-A177-3AD203B41FA5}">
                      <a16:colId xmlns:a16="http://schemas.microsoft.com/office/drawing/2014/main" val="922001403"/>
                    </a:ext>
                  </a:extLst>
                </a:gridCol>
                <a:gridCol w="966023">
                  <a:extLst>
                    <a:ext uri="{9D8B030D-6E8A-4147-A177-3AD203B41FA5}">
                      <a16:colId xmlns:a16="http://schemas.microsoft.com/office/drawing/2014/main" val="1419694695"/>
                    </a:ext>
                  </a:extLst>
                </a:gridCol>
                <a:gridCol w="966023">
                  <a:extLst>
                    <a:ext uri="{9D8B030D-6E8A-4147-A177-3AD203B41FA5}">
                      <a16:colId xmlns:a16="http://schemas.microsoft.com/office/drawing/2014/main" val="2397865664"/>
                    </a:ext>
                  </a:extLst>
                </a:gridCol>
                <a:gridCol w="966023">
                  <a:extLst>
                    <a:ext uri="{9D8B030D-6E8A-4147-A177-3AD203B41FA5}">
                      <a16:colId xmlns:a16="http://schemas.microsoft.com/office/drawing/2014/main" val="2501940071"/>
                    </a:ext>
                  </a:extLst>
                </a:gridCol>
                <a:gridCol w="966023">
                  <a:extLst>
                    <a:ext uri="{9D8B030D-6E8A-4147-A177-3AD203B41FA5}">
                      <a16:colId xmlns:a16="http://schemas.microsoft.com/office/drawing/2014/main" val="1216157905"/>
                    </a:ext>
                  </a:extLst>
                </a:gridCol>
                <a:gridCol w="966023">
                  <a:extLst>
                    <a:ext uri="{9D8B030D-6E8A-4147-A177-3AD203B41FA5}">
                      <a16:colId xmlns:a16="http://schemas.microsoft.com/office/drawing/2014/main" val="292777273"/>
                    </a:ext>
                  </a:extLst>
                </a:gridCol>
                <a:gridCol w="698158">
                  <a:extLst>
                    <a:ext uri="{9D8B030D-6E8A-4147-A177-3AD203B41FA5}">
                      <a16:colId xmlns:a16="http://schemas.microsoft.com/office/drawing/2014/main" val="2383043209"/>
                    </a:ext>
                  </a:extLst>
                </a:gridCol>
              </a:tblGrid>
              <a:tr h="549878">
                <a:tc gridSpan="7">
                  <a:txBody>
                    <a:bodyPr/>
                    <a:lstStyle/>
                    <a:p>
                      <a:pPr algn="ctr" fontAlgn="ctr"/>
                      <a:r>
                        <a:rPr lang="en-CA" sz="1800" b="1" i="0" u="none" strike="noStrike">
                          <a:solidFill>
                            <a:srgbClr val="000000"/>
                          </a:solidFill>
                          <a:effectLst/>
                          <a:latin typeface="Calibri" panose="020F0502020204030204" pitchFamily="34" charset="0"/>
                        </a:rPr>
                        <a:t>Technical Risk Matrix</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4069414"/>
                  </a:ext>
                </a:extLst>
              </a:tr>
              <a:tr h="785540">
                <a:tc rowSpan="5">
                  <a:txBody>
                    <a:bodyPr/>
                    <a:lstStyle/>
                    <a:p>
                      <a:pPr algn="ctr" fontAlgn="ctr"/>
                      <a:r>
                        <a:rPr lang="en-CA" sz="1600" b="0" i="0" u="none" strike="noStrike">
                          <a:solidFill>
                            <a:srgbClr val="000000"/>
                          </a:solidFill>
                          <a:effectLst/>
                          <a:latin typeface="Calibri" panose="020F0502020204030204" pitchFamily="34" charset="0"/>
                        </a:rPr>
                        <a:t>LIKELIHOOD</a:t>
                      </a:r>
                    </a:p>
                  </a:txBody>
                  <a:tcPr marL="0" marR="0" marT="0" marB="0" vert="vert27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CA" sz="1600" b="0" i="0" u="none" strike="noStrike">
                          <a:solidFill>
                            <a:srgbClr val="000000"/>
                          </a:solidFill>
                          <a:effectLst/>
                          <a:latin typeface="Calibri" panose="020F0502020204030204" pitchFamily="34" charset="0"/>
                        </a:rPr>
                        <a:t>5</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86761668"/>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4</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dirty="0">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24529793"/>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3</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dirty="0">
                          <a:solidFill>
                            <a:srgbClr val="000000"/>
                          </a:solidFill>
                          <a:effectLst/>
                          <a:latin typeface="Calibri" panose="020F0502020204030204" pitchFamily="34" charset="0"/>
                        </a:rPr>
                        <a:t> 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a:solidFill>
                            <a:srgbClr val="000000"/>
                          </a:solidFill>
                          <a:effectLst/>
                          <a:latin typeface="Calibri" panose="020F0502020204030204" pitchFamily="34" charset="0"/>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dirty="0">
                          <a:solidFill>
                            <a:srgbClr val="000000"/>
                          </a:solidFill>
                          <a:effectLst/>
                          <a:latin typeface="Calibri" panose="020F0502020204030204" pitchFamily="34" charset="0"/>
                        </a:rPr>
                        <a:t>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dirty="0">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50855016"/>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2</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CA" sz="1000" b="0" i="0" u="none" strike="noStrike" dirty="0">
                          <a:solidFill>
                            <a:srgbClr val="000000"/>
                          </a:solidFill>
                          <a:effectLst/>
                          <a:latin typeface="Calibri" panose="020F0502020204030204" pitchFamily="34" charset="0"/>
                        </a:rPr>
                        <a:t>1, 6 ,7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80900074"/>
                  </a:ext>
                </a:extLst>
              </a:tr>
              <a:tr h="785540">
                <a:tc vMerge="1">
                  <a:txBody>
                    <a:bodyPr/>
                    <a:lstStyle/>
                    <a:p>
                      <a:endParaRPr lang="en-CA"/>
                    </a:p>
                  </a:txBody>
                  <a:tcPr/>
                </a:tc>
                <a:tc>
                  <a:txBody>
                    <a:bodyPr/>
                    <a:lstStyle/>
                    <a:p>
                      <a:pPr algn="ctr" fontAlgn="ctr"/>
                      <a:r>
                        <a:rPr lang="en-CA" sz="1600" b="0" i="0" u="none" strike="noStrike">
                          <a:solidFill>
                            <a:srgbClr val="000000"/>
                          </a:solidFill>
                          <a:effectLst/>
                          <a:latin typeface="Calibri" panose="020F0502020204030204" pitchFamily="34" charset="0"/>
                        </a:rPr>
                        <a:t>1</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CA" sz="1000" b="0" i="0" u="none" strike="noStrike" dirty="0">
                          <a:solidFill>
                            <a:srgbClr val="000000"/>
                          </a:solidFill>
                          <a:effectLst/>
                          <a:latin typeface="Calibri" panose="020F0502020204030204" pitchFamily="34" charset="0"/>
                        </a:rPr>
                        <a:t>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4371537"/>
                  </a:ext>
                </a:extLst>
              </a:tr>
              <a:tr h="272320">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CA"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ctr"/>
                      <a:r>
                        <a:rPr lang="en-CA" sz="1600" b="0" i="0" u="none" strike="noStrike">
                          <a:solidFill>
                            <a:srgbClr val="000000"/>
                          </a:solidFill>
                          <a:effectLst/>
                          <a:latin typeface="Calibri" panose="020F0502020204030204" pitchFamily="34" charset="0"/>
                        </a:rPr>
                        <a:t>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2</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3</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a:solidFill>
                            <a:srgbClr val="000000"/>
                          </a:solidFill>
                          <a:effectLst/>
                          <a:latin typeface="Calibri" panose="020F0502020204030204" pitchFamily="34" charset="0"/>
                        </a:rPr>
                        <a:t>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CA" sz="1600" b="0" i="0" u="none" strike="noStrike" dirty="0">
                          <a:solidFill>
                            <a:srgbClr val="000000"/>
                          </a:solidFill>
                          <a:effectLst/>
                          <a:latin typeface="Calibri" panose="020F0502020204030204" pitchFamily="34" charset="0"/>
                        </a:rPr>
                        <a:t>5</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45688933"/>
                  </a:ext>
                </a:extLst>
              </a:tr>
              <a:tr h="279303">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CA" sz="10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gridSpan="5">
                  <a:txBody>
                    <a:bodyPr/>
                    <a:lstStyle/>
                    <a:p>
                      <a:pPr algn="ctr" fontAlgn="b"/>
                      <a:r>
                        <a:rPr lang="en-CA" sz="1600" b="0" i="0" u="none" strike="noStrike">
                          <a:solidFill>
                            <a:srgbClr val="000000"/>
                          </a:solidFill>
                          <a:effectLst/>
                          <a:latin typeface="Calibri" panose="020F0502020204030204" pitchFamily="34" charset="0"/>
                        </a:rPr>
                        <a:t>IMPACT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l" fontAlgn="b"/>
                      <a:r>
                        <a:rPr lang="en-CA" sz="1000" b="0" i="0" u="none" strike="noStrike" dirty="0">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8367537"/>
                  </a:ext>
                </a:extLst>
              </a:tr>
            </a:tbl>
          </a:graphicData>
        </a:graphic>
      </p:graphicFrame>
    </p:spTree>
    <p:extLst>
      <p:ext uri="{BB962C8B-B14F-4D97-AF65-F5344CB8AC3E}">
        <p14:creationId xmlns:p14="http://schemas.microsoft.com/office/powerpoint/2010/main" val="26410086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4E9D-82EC-4D7B-B913-65944F453C8C}"/>
              </a:ext>
            </a:extLst>
          </p:cNvPr>
          <p:cNvSpPr>
            <a:spLocks noGrp="1"/>
          </p:cNvSpPr>
          <p:nvPr>
            <p:ph type="title"/>
          </p:nvPr>
        </p:nvSpPr>
        <p:spPr/>
        <p:txBody>
          <a:bodyPr/>
          <a:lstStyle/>
          <a:p>
            <a:r>
              <a:rPr lang="en-CA" dirty="0"/>
              <a:t>Thank you</a:t>
            </a:r>
          </a:p>
        </p:txBody>
      </p:sp>
      <p:sp>
        <p:nvSpPr>
          <p:cNvPr id="4" name="Slide Number Placeholder 3">
            <a:extLst>
              <a:ext uri="{FF2B5EF4-FFF2-40B4-BE49-F238E27FC236}">
                <a16:creationId xmlns:a16="http://schemas.microsoft.com/office/drawing/2014/main" id="{27B0F9E7-76EC-4A88-8E34-3AE0C65147E3}"/>
              </a:ext>
            </a:extLst>
          </p:cNvPr>
          <p:cNvSpPr>
            <a:spLocks noGrp="1"/>
          </p:cNvSpPr>
          <p:nvPr>
            <p:ph type="sldNum" sz="quarter" idx="11"/>
          </p:nvPr>
        </p:nvSpPr>
        <p:spPr/>
        <p:txBody>
          <a:bodyPr/>
          <a:lstStyle/>
          <a:p>
            <a:fld id="{1353CB71-703C-495B-86EC-238C102AF19B}" type="slidenum">
              <a:rPr lang="en-US" smtClean="0"/>
              <a:pPr/>
              <a:t>161</a:t>
            </a:fld>
            <a:r>
              <a:rPr lang="en-US"/>
              <a:t>   |</a:t>
            </a:r>
            <a:endParaRPr lang="en-US" dirty="0"/>
          </a:p>
        </p:txBody>
      </p:sp>
      <p:pic>
        <p:nvPicPr>
          <p:cNvPr id="6" name="Picture 5">
            <a:extLst>
              <a:ext uri="{FF2B5EF4-FFF2-40B4-BE49-F238E27FC236}">
                <a16:creationId xmlns:a16="http://schemas.microsoft.com/office/drawing/2014/main" id="{1639F63B-3F90-4093-B98B-34E89E0D4A6B}"/>
              </a:ext>
            </a:extLst>
          </p:cNvPr>
          <p:cNvPicPr>
            <a:picLocks noChangeAspect="1"/>
          </p:cNvPicPr>
          <p:nvPr/>
        </p:nvPicPr>
        <p:blipFill>
          <a:blip r:embed="rId2"/>
          <a:stretch>
            <a:fillRect/>
          </a:stretch>
        </p:blipFill>
        <p:spPr>
          <a:xfrm>
            <a:off x="7419220" y="3733880"/>
            <a:ext cx="1659939" cy="1132796"/>
          </a:xfrm>
          <a:prstGeom prst="rect">
            <a:avLst/>
          </a:prstGeom>
        </p:spPr>
      </p:pic>
      <p:pic>
        <p:nvPicPr>
          <p:cNvPr id="8" name="Picture 7">
            <a:extLst>
              <a:ext uri="{FF2B5EF4-FFF2-40B4-BE49-F238E27FC236}">
                <a16:creationId xmlns:a16="http://schemas.microsoft.com/office/drawing/2014/main" id="{B36D58CF-5806-4CF2-BE72-BB33624C47A0}"/>
              </a:ext>
            </a:extLst>
          </p:cNvPr>
          <p:cNvPicPr>
            <a:picLocks noChangeAspect="1"/>
          </p:cNvPicPr>
          <p:nvPr/>
        </p:nvPicPr>
        <p:blipFill>
          <a:blip r:embed="rId3"/>
          <a:stretch>
            <a:fillRect/>
          </a:stretch>
        </p:blipFill>
        <p:spPr>
          <a:xfrm>
            <a:off x="852405" y="1920163"/>
            <a:ext cx="5176259" cy="738122"/>
          </a:xfrm>
          <a:prstGeom prst="rect">
            <a:avLst/>
          </a:prstGeom>
        </p:spPr>
      </p:pic>
      <p:pic>
        <p:nvPicPr>
          <p:cNvPr id="10" name="Picture 9">
            <a:extLst>
              <a:ext uri="{FF2B5EF4-FFF2-40B4-BE49-F238E27FC236}">
                <a16:creationId xmlns:a16="http://schemas.microsoft.com/office/drawing/2014/main" id="{CFFB573B-45FF-472A-8780-335E90E58C7C}"/>
              </a:ext>
            </a:extLst>
          </p:cNvPr>
          <p:cNvPicPr>
            <a:picLocks noChangeAspect="1"/>
          </p:cNvPicPr>
          <p:nvPr/>
        </p:nvPicPr>
        <p:blipFill>
          <a:blip r:embed="rId4"/>
          <a:stretch>
            <a:fillRect/>
          </a:stretch>
        </p:blipFill>
        <p:spPr>
          <a:xfrm>
            <a:off x="7127457" y="1626472"/>
            <a:ext cx="1840374" cy="1840374"/>
          </a:xfrm>
          <a:prstGeom prst="rect">
            <a:avLst/>
          </a:prstGeom>
        </p:spPr>
      </p:pic>
      <p:pic>
        <p:nvPicPr>
          <p:cNvPr id="12" name="Picture 11">
            <a:extLst>
              <a:ext uri="{FF2B5EF4-FFF2-40B4-BE49-F238E27FC236}">
                <a16:creationId xmlns:a16="http://schemas.microsoft.com/office/drawing/2014/main" id="{17B76AF1-0A67-479E-9ECA-AF2EE1FE7CD0}"/>
              </a:ext>
            </a:extLst>
          </p:cNvPr>
          <p:cNvPicPr>
            <a:picLocks noChangeAspect="1"/>
          </p:cNvPicPr>
          <p:nvPr/>
        </p:nvPicPr>
        <p:blipFill>
          <a:blip r:embed="rId5"/>
          <a:stretch>
            <a:fillRect/>
          </a:stretch>
        </p:blipFill>
        <p:spPr>
          <a:xfrm>
            <a:off x="3714313" y="3257464"/>
            <a:ext cx="3122482" cy="1609212"/>
          </a:xfrm>
          <a:prstGeom prst="rect">
            <a:avLst/>
          </a:prstGeom>
        </p:spPr>
      </p:pic>
      <p:pic>
        <p:nvPicPr>
          <p:cNvPr id="14" name="Picture 13">
            <a:extLst>
              <a:ext uri="{FF2B5EF4-FFF2-40B4-BE49-F238E27FC236}">
                <a16:creationId xmlns:a16="http://schemas.microsoft.com/office/drawing/2014/main" id="{F5640716-571D-4755-810B-5616F5DEADBE}"/>
              </a:ext>
            </a:extLst>
          </p:cNvPr>
          <p:cNvPicPr>
            <a:picLocks noChangeAspect="1"/>
          </p:cNvPicPr>
          <p:nvPr/>
        </p:nvPicPr>
        <p:blipFill>
          <a:blip r:embed="rId6"/>
          <a:stretch>
            <a:fillRect/>
          </a:stretch>
        </p:blipFill>
        <p:spPr>
          <a:xfrm>
            <a:off x="530352" y="3274592"/>
            <a:ext cx="2407721" cy="1609211"/>
          </a:xfrm>
          <a:prstGeom prst="rect">
            <a:avLst/>
          </a:prstGeom>
        </p:spPr>
      </p:pic>
      <p:pic>
        <p:nvPicPr>
          <p:cNvPr id="16" name="Picture 15">
            <a:extLst>
              <a:ext uri="{FF2B5EF4-FFF2-40B4-BE49-F238E27FC236}">
                <a16:creationId xmlns:a16="http://schemas.microsoft.com/office/drawing/2014/main" id="{FB19A630-CB08-44DE-938E-3CE9A3230C94}"/>
              </a:ext>
            </a:extLst>
          </p:cNvPr>
          <p:cNvPicPr>
            <a:picLocks noChangeAspect="1"/>
          </p:cNvPicPr>
          <p:nvPr/>
        </p:nvPicPr>
        <p:blipFill>
          <a:blip r:embed="rId7"/>
          <a:stretch>
            <a:fillRect/>
          </a:stretch>
        </p:blipFill>
        <p:spPr>
          <a:xfrm>
            <a:off x="5023433" y="5629835"/>
            <a:ext cx="2618938" cy="788497"/>
          </a:xfrm>
          <a:prstGeom prst="rect">
            <a:avLst/>
          </a:prstGeom>
        </p:spPr>
      </p:pic>
      <p:pic>
        <p:nvPicPr>
          <p:cNvPr id="18" name="Picture 17">
            <a:extLst>
              <a:ext uri="{FF2B5EF4-FFF2-40B4-BE49-F238E27FC236}">
                <a16:creationId xmlns:a16="http://schemas.microsoft.com/office/drawing/2014/main" id="{6E00F04B-B2CF-44AB-97A3-894A3DBB42B7}"/>
              </a:ext>
            </a:extLst>
          </p:cNvPr>
          <p:cNvPicPr>
            <a:picLocks noChangeAspect="1"/>
          </p:cNvPicPr>
          <p:nvPr/>
        </p:nvPicPr>
        <p:blipFill>
          <a:blip r:embed="rId8"/>
          <a:stretch>
            <a:fillRect/>
          </a:stretch>
        </p:blipFill>
        <p:spPr>
          <a:xfrm>
            <a:off x="7758220" y="5179796"/>
            <a:ext cx="1320939" cy="1616774"/>
          </a:xfrm>
          <a:prstGeom prst="rect">
            <a:avLst/>
          </a:prstGeom>
        </p:spPr>
      </p:pic>
      <p:pic>
        <p:nvPicPr>
          <p:cNvPr id="20" name="Picture 19">
            <a:extLst>
              <a:ext uri="{FF2B5EF4-FFF2-40B4-BE49-F238E27FC236}">
                <a16:creationId xmlns:a16="http://schemas.microsoft.com/office/drawing/2014/main" id="{62B18070-554A-465B-B1F7-D4C1645BEFB5}"/>
              </a:ext>
            </a:extLst>
          </p:cNvPr>
          <p:cNvPicPr>
            <a:picLocks noChangeAspect="1"/>
          </p:cNvPicPr>
          <p:nvPr/>
        </p:nvPicPr>
        <p:blipFill>
          <a:blip r:embed="rId9"/>
          <a:stretch>
            <a:fillRect/>
          </a:stretch>
        </p:blipFill>
        <p:spPr>
          <a:xfrm>
            <a:off x="265176" y="5773873"/>
            <a:ext cx="4530055" cy="475753"/>
          </a:xfrm>
          <a:prstGeom prst="rect">
            <a:avLst/>
          </a:prstGeom>
        </p:spPr>
      </p:pic>
    </p:spTree>
    <p:extLst>
      <p:ext uri="{BB962C8B-B14F-4D97-AF65-F5344CB8AC3E}">
        <p14:creationId xmlns:p14="http://schemas.microsoft.com/office/powerpoint/2010/main" val="208989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E27D4-9428-4361-8650-E388D4FD0259}"/>
              </a:ext>
            </a:extLst>
          </p:cNvPr>
          <p:cNvSpPr>
            <a:spLocks noGrp="1"/>
          </p:cNvSpPr>
          <p:nvPr>
            <p:ph type="title"/>
          </p:nvPr>
        </p:nvSpPr>
        <p:spPr/>
        <p:txBody>
          <a:bodyPr/>
          <a:lstStyle/>
          <a:p>
            <a:r>
              <a:rPr lang="en-US" dirty="0"/>
              <a:t>Space to Ground Interfaces</a:t>
            </a:r>
            <a:endParaRPr lang="en-CA" dirty="0"/>
          </a:p>
        </p:txBody>
      </p:sp>
      <p:pic>
        <p:nvPicPr>
          <p:cNvPr id="5" name="Content Placeholder 4">
            <a:extLst>
              <a:ext uri="{FF2B5EF4-FFF2-40B4-BE49-F238E27FC236}">
                <a16:creationId xmlns:a16="http://schemas.microsoft.com/office/drawing/2014/main" id="{75976B30-3875-45C0-8C39-017DC4D6FB59}"/>
              </a:ext>
            </a:extLst>
          </p:cNvPr>
          <p:cNvPicPr>
            <a:picLocks noGrp="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3446167" y="1485900"/>
            <a:ext cx="2251666" cy="5029200"/>
          </a:xfrm>
          <a:prstGeom prst="rect">
            <a:avLst/>
          </a:prstGeom>
          <a:noFill/>
          <a:ln>
            <a:noFill/>
          </a:ln>
        </p:spPr>
      </p:pic>
      <p:sp>
        <p:nvSpPr>
          <p:cNvPr id="4" name="Slide Number Placeholder 3">
            <a:extLst>
              <a:ext uri="{FF2B5EF4-FFF2-40B4-BE49-F238E27FC236}">
                <a16:creationId xmlns:a16="http://schemas.microsoft.com/office/drawing/2014/main" id="{1B6480D8-D380-4293-9759-DF6B67FD0159}"/>
              </a:ext>
            </a:extLst>
          </p:cNvPr>
          <p:cNvSpPr>
            <a:spLocks noGrp="1"/>
          </p:cNvSpPr>
          <p:nvPr>
            <p:ph type="sldNum" sz="quarter" idx="11"/>
          </p:nvPr>
        </p:nvSpPr>
        <p:spPr/>
        <p:txBody>
          <a:bodyPr/>
          <a:lstStyle/>
          <a:p>
            <a:fld id="{1353CB71-703C-495B-86EC-238C102AF19B}" type="slidenum">
              <a:rPr lang="en-US" smtClean="0"/>
              <a:pPr/>
              <a:t>17</a:t>
            </a:fld>
            <a:r>
              <a:rPr lang="en-US"/>
              <a:t>   |</a:t>
            </a:r>
            <a:endParaRPr lang="en-US" dirty="0"/>
          </a:p>
        </p:txBody>
      </p:sp>
    </p:spTree>
    <p:extLst>
      <p:ext uri="{BB962C8B-B14F-4D97-AF65-F5344CB8AC3E}">
        <p14:creationId xmlns:p14="http://schemas.microsoft.com/office/powerpoint/2010/main" val="3385426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F6F6-1883-4771-B354-0A4BAE04E583}"/>
              </a:ext>
            </a:extLst>
          </p:cNvPr>
          <p:cNvSpPr>
            <a:spLocks noGrp="1"/>
          </p:cNvSpPr>
          <p:nvPr>
            <p:ph type="title"/>
          </p:nvPr>
        </p:nvSpPr>
        <p:spPr/>
        <p:txBody>
          <a:bodyPr/>
          <a:lstStyle/>
          <a:p>
            <a:r>
              <a:rPr lang="en-US" dirty="0"/>
              <a:t>Power Interfaces</a:t>
            </a:r>
            <a:endParaRPr lang="en-CA" dirty="0"/>
          </a:p>
        </p:txBody>
      </p:sp>
      <p:pic>
        <p:nvPicPr>
          <p:cNvPr id="5" name="Content Placeholder 4">
            <a:extLst>
              <a:ext uri="{FF2B5EF4-FFF2-40B4-BE49-F238E27FC236}">
                <a16:creationId xmlns:a16="http://schemas.microsoft.com/office/drawing/2014/main" id="{4344A3D4-DC10-4B87-B744-AE040F4BDFD1}"/>
              </a:ext>
            </a:extLst>
          </p:cNvPr>
          <p:cNvPicPr>
            <a:picLocks noGrp="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1311746" y="1485900"/>
            <a:ext cx="6520508" cy="5029200"/>
          </a:xfrm>
          <a:prstGeom prst="rect">
            <a:avLst/>
          </a:prstGeom>
          <a:noFill/>
          <a:ln>
            <a:noFill/>
          </a:ln>
        </p:spPr>
      </p:pic>
      <p:sp>
        <p:nvSpPr>
          <p:cNvPr id="4" name="Slide Number Placeholder 3">
            <a:extLst>
              <a:ext uri="{FF2B5EF4-FFF2-40B4-BE49-F238E27FC236}">
                <a16:creationId xmlns:a16="http://schemas.microsoft.com/office/drawing/2014/main" id="{0F4C7F7A-B2E1-41F4-B026-367B66B9048F}"/>
              </a:ext>
            </a:extLst>
          </p:cNvPr>
          <p:cNvSpPr>
            <a:spLocks noGrp="1"/>
          </p:cNvSpPr>
          <p:nvPr>
            <p:ph type="sldNum" sz="quarter" idx="11"/>
          </p:nvPr>
        </p:nvSpPr>
        <p:spPr/>
        <p:txBody>
          <a:bodyPr/>
          <a:lstStyle/>
          <a:p>
            <a:fld id="{1353CB71-703C-495B-86EC-238C102AF19B}" type="slidenum">
              <a:rPr lang="en-US" smtClean="0"/>
              <a:pPr/>
              <a:t>18</a:t>
            </a:fld>
            <a:r>
              <a:rPr lang="en-US"/>
              <a:t>   |</a:t>
            </a:r>
            <a:endParaRPr lang="en-US" dirty="0"/>
          </a:p>
        </p:txBody>
      </p:sp>
    </p:spTree>
    <p:extLst>
      <p:ext uri="{BB962C8B-B14F-4D97-AF65-F5344CB8AC3E}">
        <p14:creationId xmlns:p14="http://schemas.microsoft.com/office/powerpoint/2010/main" val="182386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BBEB-3BEA-4CAD-A788-0332DF8BC441}"/>
              </a:ext>
            </a:extLst>
          </p:cNvPr>
          <p:cNvSpPr>
            <a:spLocks noGrp="1"/>
          </p:cNvSpPr>
          <p:nvPr>
            <p:ph type="title"/>
          </p:nvPr>
        </p:nvSpPr>
        <p:spPr/>
        <p:txBody>
          <a:bodyPr/>
          <a:lstStyle/>
          <a:p>
            <a:r>
              <a:rPr lang="en-US" dirty="0"/>
              <a:t>Communications Interfaces</a:t>
            </a:r>
            <a:endParaRPr lang="en-CA" dirty="0"/>
          </a:p>
        </p:txBody>
      </p:sp>
      <p:pic>
        <p:nvPicPr>
          <p:cNvPr id="5" name="Content Placeholder 4">
            <a:extLst>
              <a:ext uri="{FF2B5EF4-FFF2-40B4-BE49-F238E27FC236}">
                <a16:creationId xmlns:a16="http://schemas.microsoft.com/office/drawing/2014/main" id="{A6B946C3-5AB5-4A19-9B10-F773DFC14744}"/>
              </a:ext>
            </a:extLst>
          </p:cNvPr>
          <p:cNvPicPr>
            <a:picLocks noGrp="1"/>
          </p:cNvPicPr>
          <p:nvPr>
            <p:ph sz="quarter" idx="12"/>
          </p:nvPr>
        </p:nvPicPr>
        <p:blipFill>
          <a:blip r:embed="rId2"/>
          <a:stretch>
            <a:fillRect/>
          </a:stretch>
        </p:blipFill>
        <p:spPr>
          <a:xfrm>
            <a:off x="228600" y="1488923"/>
            <a:ext cx="8686800" cy="5023153"/>
          </a:xfrm>
          <a:prstGeom prst="rect">
            <a:avLst/>
          </a:prstGeom>
        </p:spPr>
      </p:pic>
      <p:sp>
        <p:nvSpPr>
          <p:cNvPr id="4" name="Slide Number Placeholder 3">
            <a:extLst>
              <a:ext uri="{FF2B5EF4-FFF2-40B4-BE49-F238E27FC236}">
                <a16:creationId xmlns:a16="http://schemas.microsoft.com/office/drawing/2014/main" id="{9EEDED2C-921C-4A39-9A58-DB2C8F0B7697}"/>
              </a:ext>
            </a:extLst>
          </p:cNvPr>
          <p:cNvSpPr>
            <a:spLocks noGrp="1"/>
          </p:cNvSpPr>
          <p:nvPr>
            <p:ph type="sldNum" sz="quarter" idx="11"/>
          </p:nvPr>
        </p:nvSpPr>
        <p:spPr/>
        <p:txBody>
          <a:bodyPr/>
          <a:lstStyle/>
          <a:p>
            <a:fld id="{1353CB71-703C-495B-86EC-238C102AF19B}" type="slidenum">
              <a:rPr lang="en-US" smtClean="0"/>
              <a:pPr/>
              <a:t>19</a:t>
            </a:fld>
            <a:r>
              <a:rPr lang="en-US"/>
              <a:t>   |</a:t>
            </a:r>
            <a:endParaRPr lang="en-US" dirty="0"/>
          </a:p>
        </p:txBody>
      </p:sp>
    </p:spTree>
    <p:extLst>
      <p:ext uri="{BB962C8B-B14F-4D97-AF65-F5344CB8AC3E}">
        <p14:creationId xmlns:p14="http://schemas.microsoft.com/office/powerpoint/2010/main" val="240939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7A8F16-A427-4AA5-8DF1-1976AE04908D}"/>
              </a:ext>
            </a:extLst>
          </p:cNvPr>
          <p:cNvSpPr>
            <a:spLocks noGrp="1"/>
          </p:cNvSpPr>
          <p:nvPr>
            <p:ph type="title"/>
          </p:nvPr>
        </p:nvSpPr>
        <p:spPr/>
        <p:txBody>
          <a:bodyPr/>
          <a:lstStyle/>
          <a:p>
            <a:r>
              <a:rPr lang="en-US" dirty="0"/>
              <a:t>Mission Overview</a:t>
            </a:r>
            <a:endParaRPr lang="en-CA" dirty="0"/>
          </a:p>
        </p:txBody>
      </p:sp>
      <p:sp>
        <p:nvSpPr>
          <p:cNvPr id="9" name="Content Placeholder 8">
            <a:extLst>
              <a:ext uri="{FF2B5EF4-FFF2-40B4-BE49-F238E27FC236}">
                <a16:creationId xmlns:a16="http://schemas.microsoft.com/office/drawing/2014/main" id="{8044AB24-4610-43EA-BAB9-2769BF8C10E8}"/>
              </a:ext>
            </a:extLst>
          </p:cNvPr>
          <p:cNvSpPr>
            <a:spLocks noGrp="1"/>
          </p:cNvSpPr>
          <p:nvPr>
            <p:ph sz="quarter" idx="12"/>
          </p:nvPr>
        </p:nvSpPr>
        <p:spPr/>
        <p:txBody>
          <a:bodyPr anchor="ctr"/>
          <a:lstStyle/>
          <a:p>
            <a:r>
              <a:rPr lang="en-US" dirty="0"/>
              <a:t>Presented by Matt Cross</a:t>
            </a:r>
            <a:endParaRPr lang="en-CA" dirty="0"/>
          </a:p>
        </p:txBody>
      </p:sp>
      <p:sp>
        <p:nvSpPr>
          <p:cNvPr id="4" name="Slide Number Placeholder 3">
            <a:extLst>
              <a:ext uri="{FF2B5EF4-FFF2-40B4-BE49-F238E27FC236}">
                <a16:creationId xmlns:a16="http://schemas.microsoft.com/office/drawing/2014/main" id="{880DA1CD-C4E2-4931-A0AB-882EE92FDEB3}"/>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2</a:t>
            </a:fld>
            <a:r>
              <a:rPr lang="en-US"/>
              <a:t>   |</a:t>
            </a:r>
            <a:endParaRPr lang="en-US" dirty="0"/>
          </a:p>
        </p:txBody>
      </p:sp>
    </p:spTree>
    <p:extLst>
      <p:ext uri="{BB962C8B-B14F-4D97-AF65-F5344CB8AC3E}">
        <p14:creationId xmlns:p14="http://schemas.microsoft.com/office/powerpoint/2010/main" val="155152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44568-08F3-4090-8E65-AD9242506394}"/>
              </a:ext>
            </a:extLst>
          </p:cNvPr>
          <p:cNvSpPr>
            <a:spLocks noGrp="1"/>
          </p:cNvSpPr>
          <p:nvPr>
            <p:ph type="title"/>
          </p:nvPr>
        </p:nvSpPr>
        <p:spPr/>
        <p:txBody>
          <a:bodyPr/>
          <a:lstStyle/>
          <a:p>
            <a:r>
              <a:rPr lang="en-US" dirty="0"/>
              <a:t>System Requirements (Overview)</a:t>
            </a:r>
            <a:endParaRPr lang="en-CA" dirty="0"/>
          </a:p>
        </p:txBody>
      </p:sp>
      <p:graphicFrame>
        <p:nvGraphicFramePr>
          <p:cNvPr id="7" name="Content Placeholder 6">
            <a:extLst>
              <a:ext uri="{FF2B5EF4-FFF2-40B4-BE49-F238E27FC236}">
                <a16:creationId xmlns:a16="http://schemas.microsoft.com/office/drawing/2014/main" id="{C75619E3-4A64-446E-A3E5-A1335AF362E0}"/>
              </a:ext>
            </a:extLst>
          </p:cNvPr>
          <p:cNvGraphicFramePr>
            <a:graphicFrameLocks noGrp="1"/>
          </p:cNvGraphicFramePr>
          <p:nvPr>
            <p:ph sz="quarter" idx="12"/>
            <p:extLst>
              <p:ext uri="{D42A27DB-BD31-4B8C-83A1-F6EECF244321}">
                <p14:modId xmlns:p14="http://schemas.microsoft.com/office/powerpoint/2010/main" val="692108370"/>
              </p:ext>
            </p:extLst>
          </p:nvPr>
        </p:nvGraphicFramePr>
        <p:xfrm>
          <a:off x="-1" y="1303857"/>
          <a:ext cx="9143999" cy="5238974"/>
        </p:xfrm>
        <a:graphic>
          <a:graphicData uri="http://schemas.openxmlformats.org/drawingml/2006/table">
            <a:tbl>
              <a:tblPr>
                <a:tableStyleId>{5C22544A-7EE6-4342-B048-85BDC9FD1C3A}</a:tableStyleId>
              </a:tblPr>
              <a:tblGrid>
                <a:gridCol w="1180731">
                  <a:extLst>
                    <a:ext uri="{9D8B030D-6E8A-4147-A177-3AD203B41FA5}">
                      <a16:colId xmlns:a16="http://schemas.microsoft.com/office/drawing/2014/main" val="2793972335"/>
                    </a:ext>
                  </a:extLst>
                </a:gridCol>
                <a:gridCol w="7963268">
                  <a:extLst>
                    <a:ext uri="{9D8B030D-6E8A-4147-A177-3AD203B41FA5}">
                      <a16:colId xmlns:a16="http://schemas.microsoft.com/office/drawing/2014/main" val="2397464447"/>
                    </a:ext>
                  </a:extLst>
                </a:gridCol>
              </a:tblGrid>
              <a:tr h="201499">
                <a:tc>
                  <a:txBody>
                    <a:bodyPr/>
                    <a:lstStyle/>
                    <a:p>
                      <a:pPr algn="ctr" fontAlgn="ctr"/>
                      <a:r>
                        <a:rPr lang="en-US" sz="800" b="0" i="0" u="none" strike="noStrike" dirty="0">
                          <a:solidFill>
                            <a:schemeClr val="tx1"/>
                          </a:solidFill>
                          <a:effectLst/>
                          <a:latin typeface="+mn-lt"/>
                        </a:rPr>
                        <a:t>ID</a:t>
                      </a:r>
                      <a:endParaRPr lang="en-CA" sz="800" b="0" i="0" u="none" strike="noStrike" dirty="0">
                        <a:solidFill>
                          <a:schemeClr val="tx1"/>
                        </a:solidFill>
                        <a:effectLst/>
                        <a:latin typeface="+mn-lt"/>
                      </a:endParaRPr>
                    </a:p>
                  </a:txBody>
                  <a:tcPr marL="5239" marR="5239" marT="5239" marB="0" anchor="ctr"/>
                </a:tc>
                <a:tc>
                  <a:txBody>
                    <a:bodyPr/>
                    <a:lstStyle/>
                    <a:p>
                      <a:pPr algn="l" fontAlgn="b"/>
                      <a:r>
                        <a:rPr lang="en-CA" sz="800" u="none" strike="noStrike" dirty="0">
                          <a:effectLst/>
                        </a:rPr>
                        <a:t>Space Segment Requirements </a:t>
                      </a:r>
                      <a:endParaRPr lang="en-CA"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255174540"/>
                  </a:ext>
                </a:extLst>
              </a:tr>
              <a:tr h="201499">
                <a:tc>
                  <a:txBody>
                    <a:bodyPr/>
                    <a:lstStyle/>
                    <a:p>
                      <a:pPr algn="ctr" fontAlgn="ctr"/>
                      <a:r>
                        <a:rPr lang="en-CA" sz="800" u="none" strike="noStrike" dirty="0">
                          <a:effectLst/>
                        </a:rPr>
                        <a:t>SY-SS01</a:t>
                      </a:r>
                      <a:endParaRPr lang="en-CA" sz="800" b="0" i="0" u="none" strike="noStrike" dirty="0">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be a 2U form factor</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130625241"/>
                  </a:ext>
                </a:extLst>
              </a:tr>
              <a:tr h="201499">
                <a:tc>
                  <a:txBody>
                    <a:bodyPr/>
                    <a:lstStyle/>
                    <a:p>
                      <a:pPr algn="ctr" fontAlgn="ctr"/>
                      <a:r>
                        <a:rPr lang="en-CA" sz="800" u="none" strike="noStrike" dirty="0">
                          <a:effectLst/>
                        </a:rPr>
                        <a:t>SY-SS02</a:t>
                      </a:r>
                      <a:endParaRPr lang="en-CA" sz="800" b="0" i="0" u="none" strike="noStrike" dirty="0">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must comply with </a:t>
                      </a:r>
                      <a:r>
                        <a:rPr lang="en-US" sz="800" u="none" strike="noStrike" dirty="0" err="1">
                          <a:effectLst/>
                        </a:rPr>
                        <a:t>NanoRacks</a:t>
                      </a:r>
                      <a:r>
                        <a:rPr lang="en-US" sz="800" u="none" strike="noStrike" dirty="0">
                          <a:effectLst/>
                        </a:rPr>
                        <a:t> deployment specifications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166180085"/>
                  </a:ext>
                </a:extLst>
              </a:tr>
              <a:tr h="201499">
                <a:tc>
                  <a:txBody>
                    <a:bodyPr/>
                    <a:lstStyle/>
                    <a:p>
                      <a:pPr algn="ctr" fontAlgn="ctr"/>
                      <a:r>
                        <a:rPr lang="en-CA" sz="800" u="none" strike="noStrike" dirty="0">
                          <a:effectLst/>
                        </a:rPr>
                        <a:t>SY-SS03</a:t>
                      </a:r>
                      <a:endParaRPr lang="en-CA" sz="800" b="0" i="0" u="none" strike="noStrike" dirty="0">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must have a remove before flight pin</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853468420"/>
                  </a:ext>
                </a:extLst>
              </a:tr>
              <a:tr h="201499">
                <a:tc>
                  <a:txBody>
                    <a:bodyPr/>
                    <a:lstStyle/>
                    <a:p>
                      <a:pPr algn="ctr" fontAlgn="ctr"/>
                      <a:r>
                        <a:rPr lang="en-CA" sz="800" u="none" strike="noStrike">
                          <a:effectLst/>
                        </a:rPr>
                        <a:t>SY-SS04</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a:effectLst/>
                        </a:rPr>
                        <a:t>The CubeSat must have deployment switches</a:t>
                      </a:r>
                      <a:endParaRPr lang="en-US" sz="800" b="0" i="0" u="none" strike="noStrike">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4139572778"/>
                  </a:ext>
                </a:extLst>
              </a:tr>
              <a:tr h="201499">
                <a:tc>
                  <a:txBody>
                    <a:bodyPr/>
                    <a:lstStyle/>
                    <a:p>
                      <a:pPr algn="ctr" fontAlgn="ctr"/>
                      <a:r>
                        <a:rPr lang="en-CA" sz="800" u="none" strike="noStrike">
                          <a:effectLst/>
                        </a:rPr>
                        <a:t>SY-SS05</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a:effectLst/>
                        </a:rPr>
                        <a:t>The CubeSat must have a 30-minute timer circuit</a:t>
                      </a:r>
                      <a:endParaRPr lang="en-US" sz="800" b="0" i="0" u="none" strike="noStrike">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828989007"/>
                  </a:ext>
                </a:extLst>
              </a:tr>
              <a:tr h="201499">
                <a:tc>
                  <a:txBody>
                    <a:bodyPr/>
                    <a:lstStyle/>
                    <a:p>
                      <a:pPr algn="ctr" fontAlgn="ctr"/>
                      <a:r>
                        <a:rPr lang="en-CA" sz="800" u="none" strike="noStrike" dirty="0">
                          <a:effectLst/>
                        </a:rPr>
                        <a:t>SY-SS06</a:t>
                      </a:r>
                      <a:endParaRPr lang="en-CA" sz="800" b="0" i="0" u="none" strike="noStrike" dirty="0">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must provide a bill-of-materials to </a:t>
                      </a:r>
                      <a:r>
                        <a:rPr lang="en-US" sz="800" u="none" strike="noStrike" dirty="0" err="1">
                          <a:effectLst/>
                        </a:rPr>
                        <a:t>NanoRacks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7519259"/>
                  </a:ext>
                </a:extLst>
              </a:tr>
              <a:tr h="201499">
                <a:tc>
                  <a:txBody>
                    <a:bodyPr/>
                    <a:lstStyle/>
                    <a:p>
                      <a:pPr algn="ctr" fontAlgn="ctr"/>
                      <a:r>
                        <a:rPr lang="en-CA" sz="800" u="none" strike="noStrike">
                          <a:effectLst/>
                        </a:rPr>
                        <a:t>SY-SS07</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a:effectLst/>
                        </a:rPr>
                        <a:t>The CubeSat must comply with outgassing specifications</a:t>
                      </a:r>
                      <a:endParaRPr lang="en-US" sz="800" b="0" i="0" u="none" strike="noStrike">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4285876224"/>
                  </a:ext>
                </a:extLst>
              </a:tr>
              <a:tr h="201499">
                <a:tc>
                  <a:txBody>
                    <a:bodyPr/>
                    <a:lstStyle/>
                    <a:p>
                      <a:pPr algn="ctr" fontAlgn="ctr"/>
                      <a:r>
                        <a:rPr lang="en-CA" sz="800" u="none" strike="noStrike">
                          <a:effectLst/>
                        </a:rPr>
                        <a:t>SY-SS08</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receive and execute time-tagged telecommands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372058684"/>
                  </a:ext>
                </a:extLst>
              </a:tr>
              <a:tr h="201499">
                <a:tc>
                  <a:txBody>
                    <a:bodyPr/>
                    <a:lstStyle/>
                    <a:p>
                      <a:pPr algn="ctr" fontAlgn="ctr"/>
                      <a:r>
                        <a:rPr lang="en-CA" sz="800" u="none" strike="noStrike">
                          <a:effectLst/>
                        </a:rPr>
                        <a:t>SY-SS09</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a:effectLst/>
                        </a:rPr>
                        <a:t>The CubeSat shall transmit time-tagged telemetry</a:t>
                      </a:r>
                      <a:endParaRPr lang="en-US" sz="800" b="0" i="0" u="none" strike="noStrike">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151485710"/>
                  </a:ext>
                </a:extLst>
              </a:tr>
              <a:tr h="201499">
                <a:tc>
                  <a:txBody>
                    <a:bodyPr/>
                    <a:lstStyle/>
                    <a:p>
                      <a:pPr algn="ctr" fontAlgn="ctr"/>
                      <a:r>
                        <a:rPr lang="en-CA" sz="800" u="none" strike="noStrike">
                          <a:effectLst/>
                        </a:rPr>
                        <a:t>SY-SS10</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determine its pose</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879340305"/>
                  </a:ext>
                </a:extLst>
              </a:tr>
              <a:tr h="201499">
                <a:tc>
                  <a:txBody>
                    <a:bodyPr/>
                    <a:lstStyle/>
                    <a:p>
                      <a:pPr algn="ctr" fontAlgn="ctr"/>
                      <a:r>
                        <a:rPr lang="en-CA" sz="800" u="none" strike="noStrike">
                          <a:effectLst/>
                        </a:rPr>
                        <a:t>SY-SS11</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control its pose</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4060004392"/>
                  </a:ext>
                </a:extLst>
              </a:tr>
              <a:tr h="201499">
                <a:tc>
                  <a:txBody>
                    <a:bodyPr/>
                    <a:lstStyle/>
                    <a:p>
                      <a:pPr algn="ctr" fontAlgn="ctr"/>
                      <a:r>
                        <a:rPr lang="en-CA" sz="800" u="none" strike="noStrike">
                          <a:effectLst/>
                        </a:rPr>
                        <a:t>SY-SS12</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determine its orbital position</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294622552"/>
                  </a:ext>
                </a:extLst>
              </a:tr>
              <a:tr h="201499">
                <a:tc>
                  <a:txBody>
                    <a:bodyPr/>
                    <a:lstStyle/>
                    <a:p>
                      <a:pPr algn="ctr" fontAlgn="ctr"/>
                      <a:r>
                        <a:rPr lang="en-CA" sz="800" u="none" strike="noStrike">
                          <a:effectLst/>
                        </a:rPr>
                        <a:t>SY-SS13</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provide enough power to operate all mission modes throughout its mission life</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801613208"/>
                  </a:ext>
                </a:extLst>
              </a:tr>
              <a:tr h="201499">
                <a:tc>
                  <a:txBody>
                    <a:bodyPr/>
                    <a:lstStyle/>
                    <a:p>
                      <a:pPr algn="ctr" fontAlgn="ctr"/>
                      <a:r>
                        <a:rPr lang="en-CA" sz="800" u="none" strike="noStrike">
                          <a:effectLst/>
                        </a:rPr>
                        <a:t>SY-SS14</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survive the test environment</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825315167"/>
                  </a:ext>
                </a:extLst>
              </a:tr>
              <a:tr h="201499">
                <a:tc>
                  <a:txBody>
                    <a:bodyPr/>
                    <a:lstStyle/>
                    <a:p>
                      <a:pPr algn="ctr" fontAlgn="ctr"/>
                      <a:r>
                        <a:rPr lang="en-CA" sz="800" u="none" strike="noStrike">
                          <a:effectLst/>
                        </a:rPr>
                        <a:t>SY-SS15</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survive the integration environment</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079076095"/>
                  </a:ext>
                </a:extLst>
              </a:tr>
              <a:tr h="201499">
                <a:tc>
                  <a:txBody>
                    <a:bodyPr/>
                    <a:lstStyle/>
                    <a:p>
                      <a:pPr algn="ctr" fontAlgn="ctr"/>
                      <a:r>
                        <a:rPr lang="en-CA" sz="800" u="none" strike="noStrike">
                          <a:effectLst/>
                        </a:rPr>
                        <a:t>SY-SS16</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survive the launch environment</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2873469630"/>
                  </a:ext>
                </a:extLst>
              </a:tr>
              <a:tr h="201499">
                <a:tc>
                  <a:txBody>
                    <a:bodyPr/>
                    <a:lstStyle/>
                    <a:p>
                      <a:pPr algn="ctr" fontAlgn="ctr"/>
                      <a:r>
                        <a:rPr lang="en-CA" sz="800" u="none" strike="noStrike">
                          <a:effectLst/>
                        </a:rPr>
                        <a:t>SY-SS17</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survive the low earth orbit thermal environment</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571597034"/>
                  </a:ext>
                </a:extLst>
              </a:tr>
              <a:tr h="201499">
                <a:tc>
                  <a:txBody>
                    <a:bodyPr/>
                    <a:lstStyle/>
                    <a:p>
                      <a:pPr algn="ctr" fontAlgn="ctr"/>
                      <a:r>
                        <a:rPr lang="en-CA" sz="800" u="none" strike="noStrike">
                          <a:effectLst/>
                        </a:rPr>
                        <a:t>SY-SS18</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survive the low earth orbit radiation environment</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3233428751"/>
                  </a:ext>
                </a:extLst>
              </a:tr>
              <a:tr h="201499">
                <a:tc>
                  <a:txBody>
                    <a:bodyPr/>
                    <a:lstStyle/>
                    <a:p>
                      <a:pPr algn="ctr" fontAlgn="ctr"/>
                      <a:r>
                        <a:rPr lang="en-CA" sz="800" u="none" strike="noStrike">
                          <a:effectLst/>
                        </a:rPr>
                        <a:t>SY-SS19</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facilitate integration of two </a:t>
                      </a:r>
                      <a:r>
                        <a:rPr lang="en-US" sz="800" u="none" strike="noStrike" dirty="0" err="1">
                          <a:effectLst/>
                        </a:rPr>
                        <a:t>Canadensys</a:t>
                      </a:r>
                      <a:r>
                        <a:rPr lang="en-US" sz="800" u="none" strike="noStrike" dirty="0">
                          <a:effectLst/>
                        </a:rPr>
                        <a:t> NISA cameras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3986942712"/>
                  </a:ext>
                </a:extLst>
              </a:tr>
              <a:tr h="201499">
                <a:tc>
                  <a:txBody>
                    <a:bodyPr/>
                    <a:lstStyle/>
                    <a:p>
                      <a:pPr algn="ctr" fontAlgn="ctr"/>
                      <a:r>
                        <a:rPr lang="en-CA" sz="800" u="none" strike="noStrike">
                          <a:effectLst/>
                        </a:rPr>
                        <a:t>SY-SS20</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facilitate transmission of images from the camera to the ground</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608308293"/>
                  </a:ext>
                </a:extLst>
              </a:tr>
              <a:tr h="201499">
                <a:tc>
                  <a:txBody>
                    <a:bodyPr/>
                    <a:lstStyle/>
                    <a:p>
                      <a:pPr algn="ctr" fontAlgn="ctr"/>
                      <a:r>
                        <a:rPr lang="en-CA" sz="800" u="none" strike="noStrike">
                          <a:effectLst/>
                        </a:rPr>
                        <a:t>SY-SS21</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safely re-enter atmosphere and burn up</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3302064071"/>
                  </a:ext>
                </a:extLst>
              </a:tr>
              <a:tr h="201499">
                <a:tc>
                  <a:txBody>
                    <a:bodyPr/>
                    <a:lstStyle/>
                    <a:p>
                      <a:pPr algn="ctr" fontAlgn="ctr"/>
                      <a:r>
                        <a:rPr lang="en-CA" sz="800" u="none" strike="noStrike">
                          <a:effectLst/>
                        </a:rPr>
                        <a:t>SY-SS22</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must have a launch mass less that 3.6kg</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337739897"/>
                  </a:ext>
                </a:extLst>
              </a:tr>
              <a:tr h="201499">
                <a:tc>
                  <a:txBody>
                    <a:bodyPr/>
                    <a:lstStyle/>
                    <a:p>
                      <a:pPr algn="ctr" fontAlgn="ctr"/>
                      <a:r>
                        <a:rPr lang="en-CA" sz="800" u="none" strike="noStrike">
                          <a:effectLst/>
                        </a:rPr>
                        <a:t>SY-SS23</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shall be operated in a LEOP &amp; Checkout phase and a nominal phase</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34208230"/>
                  </a:ext>
                </a:extLst>
              </a:tr>
              <a:tr h="201499">
                <a:tc>
                  <a:txBody>
                    <a:bodyPr/>
                    <a:lstStyle/>
                    <a:p>
                      <a:pPr algn="ctr" fontAlgn="ctr"/>
                      <a:r>
                        <a:rPr lang="en-CA" sz="800" u="none" strike="noStrike">
                          <a:effectLst/>
                        </a:rPr>
                        <a:t>SY-SS24</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and its components shall be designed and manufactured to meet system requirements for a minimum operational lifespan of 6 months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423454289"/>
                  </a:ext>
                </a:extLst>
              </a:tr>
              <a:tr h="201499">
                <a:tc>
                  <a:txBody>
                    <a:bodyPr/>
                    <a:lstStyle/>
                    <a:p>
                      <a:pPr algn="ctr" fontAlgn="ctr"/>
                      <a:r>
                        <a:rPr lang="en-CA" sz="800" u="none" strike="noStrike">
                          <a:effectLst/>
                        </a:rPr>
                        <a:t>SY-SS25</a:t>
                      </a:r>
                      <a:endParaRPr lang="en-CA" sz="800" b="0" i="0" u="none" strike="noStrike">
                        <a:solidFill>
                          <a:srgbClr val="FFFFFF"/>
                        </a:solidFill>
                        <a:effectLst/>
                        <a:latin typeface="Calibri" panose="020F0502020204030204" pitchFamily="34" charset="0"/>
                      </a:endParaRPr>
                    </a:p>
                  </a:txBody>
                  <a:tcPr marL="5239" marR="5239" marT="5239" marB="0" anchor="ctr"/>
                </a:tc>
                <a:tc>
                  <a:txBody>
                    <a:bodyPr/>
                    <a:lstStyle/>
                    <a:p>
                      <a:pPr algn="l" fontAlgn="ctr"/>
                      <a:r>
                        <a:rPr lang="en-US" sz="800" u="none" strike="noStrike" dirty="0">
                          <a:effectLst/>
                        </a:rPr>
                        <a:t>The CubeSat components shall be designed or selected to prevent undesired electromagnetic effects</a:t>
                      </a:r>
                      <a:endParaRPr lang="en-US" sz="800" b="0" i="0" u="none" strike="noStrike" dirty="0">
                        <a:solidFill>
                          <a:srgbClr val="000000"/>
                        </a:solidFill>
                        <a:effectLst/>
                        <a:latin typeface="Calibri" panose="020F0502020204030204" pitchFamily="34" charset="0"/>
                      </a:endParaRPr>
                    </a:p>
                  </a:txBody>
                  <a:tcPr marL="5239" marR="5239" marT="5239" marB="0" anchor="ctr"/>
                </a:tc>
                <a:extLst>
                  <a:ext uri="{0D108BD9-81ED-4DB2-BD59-A6C34878D82A}">
                    <a16:rowId xmlns:a16="http://schemas.microsoft.com/office/drawing/2014/main" val="1360708491"/>
                  </a:ext>
                </a:extLst>
              </a:tr>
            </a:tbl>
          </a:graphicData>
        </a:graphic>
      </p:graphicFrame>
    </p:spTree>
    <p:extLst>
      <p:ext uri="{BB962C8B-B14F-4D97-AF65-F5344CB8AC3E}">
        <p14:creationId xmlns:p14="http://schemas.microsoft.com/office/powerpoint/2010/main" val="457262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44568-08F3-4090-8E65-AD9242506394}"/>
              </a:ext>
            </a:extLst>
          </p:cNvPr>
          <p:cNvSpPr>
            <a:spLocks noGrp="1"/>
          </p:cNvSpPr>
          <p:nvPr>
            <p:ph type="title"/>
          </p:nvPr>
        </p:nvSpPr>
        <p:spPr/>
        <p:txBody>
          <a:bodyPr/>
          <a:lstStyle/>
          <a:p>
            <a:r>
              <a:rPr lang="en-US" dirty="0"/>
              <a:t>System Requirements (Overview)</a:t>
            </a:r>
            <a:endParaRPr lang="en-CA" dirty="0"/>
          </a:p>
        </p:txBody>
      </p:sp>
      <p:graphicFrame>
        <p:nvGraphicFramePr>
          <p:cNvPr id="2" name="Content Placeholder 1">
            <a:extLst>
              <a:ext uri="{FF2B5EF4-FFF2-40B4-BE49-F238E27FC236}">
                <a16:creationId xmlns:a16="http://schemas.microsoft.com/office/drawing/2014/main" id="{A6F861CC-3AA4-4F13-9995-96714ACD0A48}"/>
              </a:ext>
            </a:extLst>
          </p:cNvPr>
          <p:cNvGraphicFramePr>
            <a:graphicFrameLocks noGrp="1"/>
          </p:cNvGraphicFramePr>
          <p:nvPr>
            <p:ph sz="quarter" idx="12"/>
            <p:extLst>
              <p:ext uri="{D42A27DB-BD31-4B8C-83A1-F6EECF244321}">
                <p14:modId xmlns:p14="http://schemas.microsoft.com/office/powerpoint/2010/main" val="2181058778"/>
              </p:ext>
            </p:extLst>
          </p:nvPr>
        </p:nvGraphicFramePr>
        <p:xfrm>
          <a:off x="-1" y="1303858"/>
          <a:ext cx="9143999" cy="5178720"/>
        </p:xfrm>
        <a:graphic>
          <a:graphicData uri="http://schemas.openxmlformats.org/drawingml/2006/table">
            <a:tbl>
              <a:tblPr>
                <a:tableStyleId>{5C22544A-7EE6-4342-B048-85BDC9FD1C3A}</a:tableStyleId>
              </a:tblPr>
              <a:tblGrid>
                <a:gridCol w="1136343">
                  <a:extLst>
                    <a:ext uri="{9D8B030D-6E8A-4147-A177-3AD203B41FA5}">
                      <a16:colId xmlns:a16="http://schemas.microsoft.com/office/drawing/2014/main" val="408779025"/>
                    </a:ext>
                  </a:extLst>
                </a:gridCol>
                <a:gridCol w="8007656">
                  <a:extLst>
                    <a:ext uri="{9D8B030D-6E8A-4147-A177-3AD203B41FA5}">
                      <a16:colId xmlns:a16="http://schemas.microsoft.com/office/drawing/2014/main" val="3438758650"/>
                    </a:ext>
                  </a:extLst>
                </a:gridCol>
              </a:tblGrid>
              <a:tr h="172624">
                <a:tc>
                  <a:txBody>
                    <a:bodyPr/>
                    <a:lstStyle/>
                    <a:p>
                      <a:pPr algn="ctr" fontAlgn="ctr"/>
                      <a:r>
                        <a:rPr lang="en-CA" sz="500" u="none" strike="noStrike" dirty="0">
                          <a:effectLst/>
                        </a:rPr>
                        <a:t>SY-SS26</a:t>
                      </a:r>
                      <a:endParaRPr lang="en-CA" sz="500" b="0" i="0" u="none" strike="noStrike" dirty="0">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always be in one of the following operations: Launch Mode; Deployment Mode; Detumble Mode; Safe Mode; Eclipse Mode; Communications Mode; Imaging Mode; and Nominal Mode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99737720"/>
                  </a:ext>
                </a:extLst>
              </a:tr>
              <a:tr h="172624">
                <a:tc>
                  <a:txBody>
                    <a:bodyPr/>
                    <a:lstStyle/>
                    <a:p>
                      <a:pPr algn="ctr" fontAlgn="ctr"/>
                      <a:r>
                        <a:rPr lang="en-CA" sz="500" u="none" strike="noStrike">
                          <a:effectLst/>
                        </a:rPr>
                        <a:t>SY-SS27</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be delivered to the launch provider in Launch Mode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231204171"/>
                  </a:ext>
                </a:extLst>
              </a:tr>
              <a:tr h="172624">
                <a:tc>
                  <a:txBody>
                    <a:bodyPr/>
                    <a:lstStyle/>
                    <a:p>
                      <a:pPr algn="ctr" fontAlgn="ctr"/>
                      <a:r>
                        <a:rPr lang="en-CA" sz="500" u="none" strike="noStrike" dirty="0">
                          <a:effectLst/>
                        </a:rPr>
                        <a:t>SY-SS28</a:t>
                      </a:r>
                      <a:endParaRPr lang="en-CA" sz="500" b="0" i="0" u="none" strike="noStrike" dirty="0">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exit Launch Mode into Deployment mode upon deployment from ISS</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648772933"/>
                  </a:ext>
                </a:extLst>
              </a:tr>
              <a:tr h="172624">
                <a:tc>
                  <a:txBody>
                    <a:bodyPr/>
                    <a:lstStyle/>
                    <a:p>
                      <a:pPr algn="ctr" fontAlgn="ctr"/>
                      <a:r>
                        <a:rPr lang="en-CA" sz="500" u="none" strike="noStrike" dirty="0">
                          <a:effectLst/>
                        </a:rPr>
                        <a:t>SY-SS29</a:t>
                      </a:r>
                      <a:endParaRPr lang="en-CA" sz="500" b="0" i="0" u="none" strike="noStrike" dirty="0">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transition to Deployment Mode shall trigger a 30 minute timer.</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494186492"/>
                  </a:ext>
                </a:extLst>
              </a:tr>
              <a:tr h="172624">
                <a:tc>
                  <a:txBody>
                    <a:bodyPr/>
                    <a:lstStyle/>
                    <a:p>
                      <a:pPr algn="ctr" fontAlgn="ctr"/>
                      <a:r>
                        <a:rPr lang="en-CA" sz="500" u="none" strike="noStrike">
                          <a:effectLst/>
                        </a:rPr>
                        <a:t>SY-SS30</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VR cameras may switch on to begin imagining during Deployment Mode as a goal</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527016855"/>
                  </a:ext>
                </a:extLst>
              </a:tr>
              <a:tr h="172624">
                <a:tc>
                  <a:txBody>
                    <a:bodyPr/>
                    <a:lstStyle/>
                    <a:p>
                      <a:pPr algn="ctr" fontAlgn="ctr"/>
                      <a:r>
                        <a:rPr lang="en-CA" sz="500" u="none" strike="noStrike">
                          <a:effectLst/>
                        </a:rPr>
                        <a:t>SY-SS31</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deploy its antenna following the 30 minute delay</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584301420"/>
                  </a:ext>
                </a:extLst>
              </a:tr>
              <a:tr h="172624">
                <a:tc>
                  <a:txBody>
                    <a:bodyPr/>
                    <a:lstStyle/>
                    <a:p>
                      <a:pPr algn="ctr" fontAlgn="ctr"/>
                      <a:r>
                        <a:rPr lang="en-CA" sz="500" u="none" strike="noStrike">
                          <a:effectLst/>
                        </a:rPr>
                        <a:t>SY-SS32</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bootup the OBC during Deployment Mode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406618603"/>
                  </a:ext>
                </a:extLst>
              </a:tr>
              <a:tr h="172624">
                <a:tc>
                  <a:txBody>
                    <a:bodyPr/>
                    <a:lstStyle/>
                    <a:p>
                      <a:pPr algn="ctr" fontAlgn="ctr"/>
                      <a:r>
                        <a:rPr lang="en-CA" sz="500" u="none" strike="noStrike">
                          <a:effectLst/>
                        </a:rPr>
                        <a:t>SY-SS33</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exist Deployment Mode into Detumble Mode following the antenna deployment</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539466352"/>
                  </a:ext>
                </a:extLst>
              </a:tr>
              <a:tr h="172624">
                <a:tc>
                  <a:txBody>
                    <a:bodyPr/>
                    <a:lstStyle/>
                    <a:p>
                      <a:pPr algn="ctr" fontAlgn="ctr"/>
                      <a:r>
                        <a:rPr lang="en-CA" sz="500" u="none" strike="noStrike">
                          <a:effectLst/>
                        </a:rPr>
                        <a:t>SY-SS34</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minimize its initial rotation rates during Detumble Mode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692225504"/>
                  </a:ext>
                </a:extLst>
              </a:tr>
              <a:tr h="172624">
                <a:tc>
                  <a:txBody>
                    <a:bodyPr/>
                    <a:lstStyle/>
                    <a:p>
                      <a:pPr algn="ctr" fontAlgn="ctr"/>
                      <a:r>
                        <a:rPr lang="en-CA" sz="500" u="none" strike="noStrike" dirty="0">
                          <a:effectLst/>
                        </a:rPr>
                        <a:t>SY-SS35</a:t>
                      </a:r>
                      <a:endParaRPr lang="en-CA" sz="500" b="0" i="0" u="none" strike="noStrike" dirty="0">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control its pose to face its solar panels towards the sun during Detumble Mode</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1789208589"/>
                  </a:ext>
                </a:extLst>
              </a:tr>
              <a:tr h="172624">
                <a:tc>
                  <a:txBody>
                    <a:bodyPr/>
                    <a:lstStyle/>
                    <a:p>
                      <a:pPr algn="ctr" fontAlgn="ctr"/>
                      <a:r>
                        <a:rPr lang="en-CA" sz="500" u="none" strike="noStrike">
                          <a:effectLst/>
                        </a:rPr>
                        <a:t>SY-SS36</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respond to TC with TM during Detumble Mode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1559507761"/>
                  </a:ext>
                </a:extLst>
              </a:tr>
              <a:tr h="172624">
                <a:tc>
                  <a:txBody>
                    <a:bodyPr/>
                    <a:lstStyle/>
                    <a:p>
                      <a:pPr algn="ctr" fontAlgn="ctr"/>
                      <a:r>
                        <a:rPr lang="en-CA" sz="500" u="none" strike="noStrike">
                          <a:effectLst/>
                        </a:rPr>
                        <a:t>SY-SS37</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exit Detumble Mode into Nominal Mode through TC</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126695752"/>
                  </a:ext>
                </a:extLst>
              </a:tr>
              <a:tr h="172624">
                <a:tc>
                  <a:txBody>
                    <a:bodyPr/>
                    <a:lstStyle/>
                    <a:p>
                      <a:pPr algn="ctr" fontAlgn="ctr"/>
                      <a:r>
                        <a:rPr lang="en-CA" sz="500" u="none" strike="noStrike">
                          <a:effectLst/>
                        </a:rPr>
                        <a:t>SY-SS38</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enter Safe Mode either through TC or through detection of an onboard anomaly</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4074118281"/>
                  </a:ext>
                </a:extLst>
              </a:tr>
              <a:tr h="172624">
                <a:tc>
                  <a:txBody>
                    <a:bodyPr/>
                    <a:lstStyle/>
                    <a:p>
                      <a:pPr algn="ctr" fontAlgn="ctr"/>
                      <a:r>
                        <a:rPr lang="en-CA" sz="500" u="none" strike="noStrike">
                          <a:effectLst/>
                        </a:rPr>
                        <a:t>SY-SS39</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exit Safe Mode into Detumble Mode through TC</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450343130"/>
                  </a:ext>
                </a:extLst>
              </a:tr>
              <a:tr h="172624">
                <a:tc>
                  <a:txBody>
                    <a:bodyPr/>
                    <a:lstStyle/>
                    <a:p>
                      <a:pPr algn="ctr" fontAlgn="ctr"/>
                      <a:r>
                        <a:rPr lang="en-CA" sz="500" u="none" strike="noStrike">
                          <a:effectLst/>
                        </a:rPr>
                        <a:t>SY-SS40</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enter Imagining Mode through time-tagged TC</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189845493"/>
                  </a:ext>
                </a:extLst>
              </a:tr>
              <a:tr h="172624">
                <a:tc>
                  <a:txBody>
                    <a:bodyPr/>
                    <a:lstStyle/>
                    <a:p>
                      <a:pPr algn="ctr" fontAlgn="ctr"/>
                      <a:r>
                        <a:rPr lang="en-CA" sz="500" u="none" strike="noStrike">
                          <a:effectLst/>
                        </a:rPr>
                        <a:t>SY-SS41</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exit Imaging Mode into Nominal Mode through time-tagged TC</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608006464"/>
                  </a:ext>
                </a:extLst>
              </a:tr>
              <a:tr h="172624">
                <a:tc>
                  <a:txBody>
                    <a:bodyPr/>
                    <a:lstStyle/>
                    <a:p>
                      <a:pPr algn="ctr" fontAlgn="ctr"/>
                      <a:r>
                        <a:rPr lang="en-CA" sz="500" u="none" strike="noStrike">
                          <a:effectLst/>
                        </a:rPr>
                        <a:t>SY-SS42</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enter Communications Mode through time-tagged TC</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264612849"/>
                  </a:ext>
                </a:extLst>
              </a:tr>
              <a:tr h="172624">
                <a:tc>
                  <a:txBody>
                    <a:bodyPr/>
                    <a:lstStyle/>
                    <a:p>
                      <a:pPr algn="ctr" fontAlgn="ctr"/>
                      <a:r>
                        <a:rPr lang="en-CA" sz="500" u="none" strike="noStrike">
                          <a:effectLst/>
                        </a:rPr>
                        <a:t>SY-SS43</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exit Communications Mode into Nominal Mode through time-tagged TC</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869435316"/>
                  </a:ext>
                </a:extLst>
              </a:tr>
              <a:tr h="172624">
                <a:tc>
                  <a:txBody>
                    <a:bodyPr/>
                    <a:lstStyle/>
                    <a:p>
                      <a:pPr algn="ctr" fontAlgn="ctr"/>
                      <a:r>
                        <a:rPr lang="en-CA" sz="500" u="none" strike="noStrike">
                          <a:effectLst/>
                        </a:rPr>
                        <a:t>SY-SS44</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enter Eclipse Mode either automatically or through time-tagged TC</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1642938154"/>
                  </a:ext>
                </a:extLst>
              </a:tr>
              <a:tr h="172624">
                <a:tc>
                  <a:txBody>
                    <a:bodyPr/>
                    <a:lstStyle/>
                    <a:p>
                      <a:pPr algn="ctr" fontAlgn="ctr"/>
                      <a:r>
                        <a:rPr lang="en-CA" sz="500" u="none" strike="noStrike">
                          <a:effectLst/>
                        </a:rPr>
                        <a:t>SY-SS45</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exit Eclipse Mode into Nominal Mode either automatically or through time-tagged TC</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877170317"/>
                  </a:ext>
                </a:extLst>
              </a:tr>
              <a:tr h="172624">
                <a:tc>
                  <a:txBody>
                    <a:bodyPr/>
                    <a:lstStyle/>
                    <a:p>
                      <a:pPr algn="ctr" fontAlgn="ctr"/>
                      <a:r>
                        <a:rPr lang="en-CA" sz="500" u="none" strike="noStrike">
                          <a:effectLst/>
                        </a:rPr>
                        <a:t>SY-SS46</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function autonomously for a maximum of 7 days without intervention from MC</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945035965"/>
                  </a:ext>
                </a:extLst>
              </a:tr>
              <a:tr h="172624">
                <a:tc>
                  <a:txBody>
                    <a:bodyPr/>
                    <a:lstStyle/>
                    <a:p>
                      <a:pPr algn="ctr" fontAlgn="ctr"/>
                      <a:r>
                        <a:rPr lang="en-CA" sz="500" u="none" strike="noStrike">
                          <a:effectLst/>
                        </a:rPr>
                        <a:t>SY-SS47</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detect </a:t>
                      </a:r>
                      <a:r>
                        <a:rPr lang="en-US" sz="500" u="none" strike="noStrike" dirty="0" err="1">
                          <a:effectLst/>
                        </a:rPr>
                        <a:t>onbaord</a:t>
                      </a:r>
                      <a:r>
                        <a:rPr lang="en-US" sz="500" u="none" strike="noStrike" dirty="0">
                          <a:effectLst/>
                        </a:rPr>
                        <a:t> anomalies</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671930838"/>
                  </a:ext>
                </a:extLst>
              </a:tr>
              <a:tr h="172624">
                <a:tc>
                  <a:txBody>
                    <a:bodyPr/>
                    <a:lstStyle/>
                    <a:p>
                      <a:pPr algn="ctr" fontAlgn="ctr"/>
                      <a:r>
                        <a:rPr lang="en-CA" sz="500" u="none" strike="noStrike">
                          <a:effectLst/>
                        </a:rPr>
                        <a:t>SY-SS48</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a:effectLst/>
                        </a:rPr>
                        <a:t>The CubeSat shall provide pointing accuracy of 15 degrees for the solar panel aligned with the normal to the sun vector</a:t>
                      </a:r>
                      <a:endParaRPr lang="en-US" sz="500" b="0" i="0" u="none" strike="noStrike">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25889429"/>
                  </a:ext>
                </a:extLst>
              </a:tr>
              <a:tr h="172624">
                <a:tc>
                  <a:txBody>
                    <a:bodyPr/>
                    <a:lstStyle/>
                    <a:p>
                      <a:pPr algn="ctr" fontAlgn="ctr"/>
                      <a:r>
                        <a:rPr lang="en-CA" sz="500" u="none" strike="noStrike">
                          <a:effectLst/>
                        </a:rPr>
                        <a:t>SY-SS49</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have a </a:t>
                      </a:r>
                      <a:r>
                        <a:rPr lang="en-US" sz="500" u="none" strike="noStrike" dirty="0" err="1">
                          <a:effectLst/>
                        </a:rPr>
                        <a:t>centre</a:t>
                      </a:r>
                      <a:r>
                        <a:rPr lang="en-US" sz="500" u="none" strike="noStrike" dirty="0">
                          <a:effectLst/>
                        </a:rPr>
                        <a:t> of mass within 2cm of the of </a:t>
                      </a:r>
                      <a:r>
                        <a:rPr lang="en-US" sz="500" u="none" strike="noStrike" dirty="0" err="1">
                          <a:effectLst/>
                        </a:rPr>
                        <a:t>centre</a:t>
                      </a:r>
                      <a:r>
                        <a:rPr lang="en-US" sz="500" u="none" strike="noStrike" dirty="0">
                          <a:effectLst/>
                        </a:rPr>
                        <a:t> of volume</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958217852"/>
                  </a:ext>
                </a:extLst>
              </a:tr>
              <a:tr h="172624">
                <a:tc>
                  <a:txBody>
                    <a:bodyPr/>
                    <a:lstStyle/>
                    <a:p>
                      <a:pPr algn="ctr" fontAlgn="ctr"/>
                      <a:r>
                        <a:rPr lang="en-CA" sz="500" u="none" strike="noStrike">
                          <a:effectLst/>
                        </a:rPr>
                        <a:t>SY-SS50</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configuration shall be such that no unit be subjected to loading beyond the limits stated in its specification</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1963698413"/>
                  </a:ext>
                </a:extLst>
              </a:tr>
              <a:tr h="172624">
                <a:tc>
                  <a:txBody>
                    <a:bodyPr/>
                    <a:lstStyle/>
                    <a:p>
                      <a:pPr algn="ctr" fontAlgn="ctr"/>
                      <a:r>
                        <a:rPr lang="en-CA" sz="500" u="none" strike="noStrike">
                          <a:effectLst/>
                        </a:rPr>
                        <a:t>SY-SS51</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shall store up to 10 days of housekeeping data as a minimum</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582647484"/>
                  </a:ext>
                </a:extLst>
              </a:tr>
              <a:tr h="172624">
                <a:tc>
                  <a:txBody>
                    <a:bodyPr/>
                    <a:lstStyle/>
                    <a:p>
                      <a:pPr algn="ctr" fontAlgn="ctr"/>
                      <a:r>
                        <a:rPr lang="en-CA" sz="500" u="none" strike="noStrike">
                          <a:effectLst/>
                        </a:rPr>
                        <a:t>SY-SS52</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flight software shall be reprogrammable in orbit</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4121230608"/>
                  </a:ext>
                </a:extLst>
              </a:tr>
              <a:tr h="172624">
                <a:tc>
                  <a:txBody>
                    <a:bodyPr/>
                    <a:lstStyle/>
                    <a:p>
                      <a:pPr algn="ctr" fontAlgn="ctr"/>
                      <a:r>
                        <a:rPr lang="en-CA" sz="500" u="none" strike="noStrike">
                          <a:effectLst/>
                        </a:rPr>
                        <a:t>SY-SS53</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power system shall be sized for an expected EOL of 12 months</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131481506"/>
                  </a:ext>
                </a:extLst>
              </a:tr>
              <a:tr h="172624">
                <a:tc>
                  <a:txBody>
                    <a:bodyPr/>
                    <a:lstStyle/>
                    <a:p>
                      <a:pPr algn="ctr" fontAlgn="ctr"/>
                      <a:r>
                        <a:rPr lang="en-CA" sz="500" u="none" strike="noStrike">
                          <a:effectLst/>
                        </a:rPr>
                        <a:t>SY-SS54</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system shall be designed for ground-based testability </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447679742"/>
                  </a:ext>
                </a:extLst>
              </a:tr>
              <a:tr h="172624">
                <a:tc>
                  <a:txBody>
                    <a:bodyPr/>
                    <a:lstStyle/>
                    <a:p>
                      <a:pPr algn="ctr" fontAlgn="ctr"/>
                      <a:r>
                        <a:rPr lang="en-CA" sz="500" u="none" strike="noStrike">
                          <a:effectLst/>
                        </a:rPr>
                        <a:t>SY-SS55</a:t>
                      </a:r>
                      <a:endParaRPr lang="en-CA" sz="500" b="0" i="0" u="none" strike="noStrike">
                        <a:solidFill>
                          <a:srgbClr val="FFFFFF"/>
                        </a:solidFill>
                        <a:effectLst/>
                        <a:latin typeface="Calibri" panose="020F0502020204030204" pitchFamily="34" charset="0"/>
                      </a:endParaRPr>
                    </a:p>
                  </a:txBody>
                  <a:tcPr marL="3326" marR="3326" marT="3326" marB="0" anchor="ctr"/>
                </a:tc>
                <a:tc>
                  <a:txBody>
                    <a:bodyPr/>
                    <a:lstStyle/>
                    <a:p>
                      <a:pPr algn="l" fontAlgn="ctr"/>
                      <a:r>
                        <a:rPr lang="en-US" sz="500" u="none" strike="noStrike" dirty="0">
                          <a:effectLst/>
                        </a:rPr>
                        <a:t>The CubeSat system shall be designed with ease of assembly and integration in mind</a:t>
                      </a:r>
                      <a:endParaRPr lang="en-US" sz="500" b="0" i="0" u="none" strike="noStrike" dirty="0">
                        <a:solidFill>
                          <a:srgbClr val="000000"/>
                        </a:solidFill>
                        <a:effectLst/>
                        <a:latin typeface="Calibri" panose="020F0502020204030204" pitchFamily="34" charset="0"/>
                      </a:endParaRPr>
                    </a:p>
                  </a:txBody>
                  <a:tcPr marL="3326" marR="3326" marT="3326" marB="0" anchor="ctr"/>
                </a:tc>
                <a:extLst>
                  <a:ext uri="{0D108BD9-81ED-4DB2-BD59-A6C34878D82A}">
                    <a16:rowId xmlns:a16="http://schemas.microsoft.com/office/drawing/2014/main" val="3269924691"/>
                  </a:ext>
                </a:extLst>
              </a:tr>
            </a:tbl>
          </a:graphicData>
        </a:graphic>
      </p:graphicFrame>
    </p:spTree>
    <p:extLst>
      <p:ext uri="{BB962C8B-B14F-4D97-AF65-F5344CB8AC3E}">
        <p14:creationId xmlns:p14="http://schemas.microsoft.com/office/powerpoint/2010/main" val="2209048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F448-4094-42DC-8C8D-D05857690A7A}"/>
              </a:ext>
            </a:extLst>
          </p:cNvPr>
          <p:cNvSpPr>
            <a:spLocks noGrp="1"/>
          </p:cNvSpPr>
          <p:nvPr>
            <p:ph type="title"/>
          </p:nvPr>
        </p:nvSpPr>
        <p:spPr/>
        <p:txBody>
          <a:bodyPr/>
          <a:lstStyle/>
          <a:p>
            <a:r>
              <a:rPr lang="en-US" dirty="0"/>
              <a:t>Single Point Failures</a:t>
            </a:r>
            <a:endParaRPr lang="en-CA" dirty="0"/>
          </a:p>
        </p:txBody>
      </p:sp>
      <p:sp>
        <p:nvSpPr>
          <p:cNvPr id="3" name="Content Placeholder 2">
            <a:extLst>
              <a:ext uri="{FF2B5EF4-FFF2-40B4-BE49-F238E27FC236}">
                <a16:creationId xmlns:a16="http://schemas.microsoft.com/office/drawing/2014/main" id="{3F68A791-F49E-478F-86ED-6B36535E018C}"/>
              </a:ext>
            </a:extLst>
          </p:cNvPr>
          <p:cNvSpPr>
            <a:spLocks noGrp="1"/>
          </p:cNvSpPr>
          <p:nvPr>
            <p:ph sz="quarter" idx="12"/>
          </p:nvPr>
        </p:nvSpPr>
        <p:spPr/>
        <p:txBody>
          <a:bodyPr/>
          <a:lstStyle/>
          <a:p>
            <a:r>
              <a:rPr lang="en-US" dirty="0"/>
              <a:t>Deployment switches don’t activate timer and CubeSat never switches on</a:t>
            </a:r>
          </a:p>
          <a:p>
            <a:r>
              <a:rPr lang="en-US" dirty="0"/>
              <a:t>OBC does not boot properly</a:t>
            </a:r>
          </a:p>
          <a:p>
            <a:endParaRPr lang="en-US" dirty="0"/>
          </a:p>
          <a:p>
            <a:pPr lvl="1"/>
            <a:endParaRPr lang="en-CA" dirty="0"/>
          </a:p>
        </p:txBody>
      </p:sp>
      <p:sp>
        <p:nvSpPr>
          <p:cNvPr id="4" name="Slide Number Placeholder 3">
            <a:extLst>
              <a:ext uri="{FF2B5EF4-FFF2-40B4-BE49-F238E27FC236}">
                <a16:creationId xmlns:a16="http://schemas.microsoft.com/office/drawing/2014/main" id="{22A21E93-AAC4-4307-AE79-6AA3DA5C5D6D}"/>
              </a:ext>
            </a:extLst>
          </p:cNvPr>
          <p:cNvSpPr>
            <a:spLocks noGrp="1"/>
          </p:cNvSpPr>
          <p:nvPr>
            <p:ph type="sldNum" sz="quarter" idx="11"/>
          </p:nvPr>
        </p:nvSpPr>
        <p:spPr/>
        <p:txBody>
          <a:bodyPr/>
          <a:lstStyle/>
          <a:p>
            <a:fld id="{1353CB71-703C-495B-86EC-238C102AF19B}" type="slidenum">
              <a:rPr lang="en-US" smtClean="0"/>
              <a:pPr/>
              <a:t>22</a:t>
            </a:fld>
            <a:r>
              <a:rPr lang="en-US"/>
              <a:t>   |</a:t>
            </a:r>
            <a:endParaRPr lang="en-US" dirty="0"/>
          </a:p>
        </p:txBody>
      </p:sp>
    </p:spTree>
    <p:extLst>
      <p:ext uri="{BB962C8B-B14F-4D97-AF65-F5344CB8AC3E}">
        <p14:creationId xmlns:p14="http://schemas.microsoft.com/office/powerpoint/2010/main" val="300050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8C14-C4B4-4B4D-B3A7-76E4523ACF2C}"/>
              </a:ext>
            </a:extLst>
          </p:cNvPr>
          <p:cNvSpPr>
            <a:spLocks noGrp="1"/>
          </p:cNvSpPr>
          <p:nvPr>
            <p:ph type="title"/>
          </p:nvPr>
        </p:nvSpPr>
        <p:spPr/>
        <p:txBody>
          <a:bodyPr/>
          <a:lstStyle/>
          <a:p>
            <a:r>
              <a:rPr lang="en-US" dirty="0"/>
              <a:t>Single Point Impediments</a:t>
            </a:r>
            <a:endParaRPr lang="en-CA" dirty="0"/>
          </a:p>
        </p:txBody>
      </p:sp>
      <p:sp>
        <p:nvSpPr>
          <p:cNvPr id="3" name="Content Placeholder 2">
            <a:extLst>
              <a:ext uri="{FF2B5EF4-FFF2-40B4-BE49-F238E27FC236}">
                <a16:creationId xmlns:a16="http://schemas.microsoft.com/office/drawing/2014/main" id="{E30CEA1E-EBBF-4025-83E2-6125783C3B4A}"/>
              </a:ext>
            </a:extLst>
          </p:cNvPr>
          <p:cNvSpPr>
            <a:spLocks noGrp="1"/>
          </p:cNvSpPr>
          <p:nvPr>
            <p:ph sz="quarter" idx="12"/>
          </p:nvPr>
        </p:nvSpPr>
        <p:spPr/>
        <p:txBody>
          <a:bodyPr/>
          <a:lstStyle/>
          <a:p>
            <a:r>
              <a:rPr lang="en-US" dirty="0"/>
              <a:t>Antennae do not deploy fully</a:t>
            </a:r>
            <a:r>
              <a:rPr lang="en-CA" dirty="0"/>
              <a:t> resulting in reduced gain; can possibly still downlink 5 images</a:t>
            </a:r>
          </a:p>
          <a:p>
            <a:r>
              <a:rPr lang="en-CA" dirty="0"/>
              <a:t>Magnetorquers fail; communications or imaging do not require pointing, reduced power generation for battery charging reduces transmission of images</a:t>
            </a:r>
            <a:endParaRPr lang="en-US" dirty="0"/>
          </a:p>
        </p:txBody>
      </p:sp>
      <p:sp>
        <p:nvSpPr>
          <p:cNvPr id="4" name="Slide Number Placeholder 3">
            <a:extLst>
              <a:ext uri="{FF2B5EF4-FFF2-40B4-BE49-F238E27FC236}">
                <a16:creationId xmlns:a16="http://schemas.microsoft.com/office/drawing/2014/main" id="{5919D9FC-C82F-400B-A4AF-6F79BC9D17C2}"/>
              </a:ext>
            </a:extLst>
          </p:cNvPr>
          <p:cNvSpPr>
            <a:spLocks noGrp="1"/>
          </p:cNvSpPr>
          <p:nvPr>
            <p:ph type="sldNum" sz="quarter" idx="11"/>
          </p:nvPr>
        </p:nvSpPr>
        <p:spPr/>
        <p:txBody>
          <a:bodyPr/>
          <a:lstStyle/>
          <a:p>
            <a:fld id="{1353CB71-703C-495B-86EC-238C102AF19B}" type="slidenum">
              <a:rPr lang="en-US" smtClean="0"/>
              <a:pPr/>
              <a:t>23</a:t>
            </a:fld>
            <a:r>
              <a:rPr lang="en-US"/>
              <a:t>   |</a:t>
            </a:r>
            <a:endParaRPr lang="en-US" dirty="0"/>
          </a:p>
        </p:txBody>
      </p:sp>
    </p:spTree>
    <p:extLst>
      <p:ext uri="{BB962C8B-B14F-4D97-AF65-F5344CB8AC3E}">
        <p14:creationId xmlns:p14="http://schemas.microsoft.com/office/powerpoint/2010/main" val="2148711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1819E4-860B-4B86-842A-7706CC930FAB}"/>
              </a:ext>
            </a:extLst>
          </p:cNvPr>
          <p:cNvSpPr>
            <a:spLocks noGrp="1"/>
          </p:cNvSpPr>
          <p:nvPr>
            <p:ph type="title"/>
          </p:nvPr>
        </p:nvSpPr>
        <p:spPr/>
        <p:txBody>
          <a:bodyPr/>
          <a:lstStyle/>
          <a:p>
            <a:r>
              <a:rPr lang="en-US" dirty="0"/>
              <a:t>Communications Systems</a:t>
            </a:r>
            <a:endParaRPr lang="en-CA" dirty="0"/>
          </a:p>
        </p:txBody>
      </p:sp>
      <p:sp>
        <p:nvSpPr>
          <p:cNvPr id="6" name="Content Placeholder 5">
            <a:extLst>
              <a:ext uri="{FF2B5EF4-FFF2-40B4-BE49-F238E27FC236}">
                <a16:creationId xmlns:a16="http://schemas.microsoft.com/office/drawing/2014/main" id="{CCE73B8C-F797-4CB6-8F1D-F27075F66DA6}"/>
              </a:ext>
            </a:extLst>
          </p:cNvPr>
          <p:cNvSpPr>
            <a:spLocks noGrp="1"/>
          </p:cNvSpPr>
          <p:nvPr>
            <p:ph sz="quarter" idx="12"/>
          </p:nvPr>
        </p:nvSpPr>
        <p:spPr/>
        <p:txBody>
          <a:bodyPr anchor="ctr"/>
          <a:lstStyle/>
          <a:p>
            <a:r>
              <a:rPr lang="en-US" dirty="0"/>
              <a:t>Work done by Nick Mitchell, Kelsey Doerksen, 2018/2019 Capstone Teams</a:t>
            </a:r>
          </a:p>
          <a:p>
            <a:endParaRPr lang="en-US" dirty="0"/>
          </a:p>
          <a:p>
            <a:endParaRPr lang="en-US" dirty="0"/>
          </a:p>
          <a:p>
            <a:r>
              <a:rPr lang="en-US" dirty="0"/>
              <a:t>Work presented by Nick Mitchell</a:t>
            </a:r>
            <a:endParaRPr lang="en-CA" dirty="0"/>
          </a:p>
        </p:txBody>
      </p:sp>
      <p:sp>
        <p:nvSpPr>
          <p:cNvPr id="4" name="Slide Number Placeholder 3">
            <a:extLst>
              <a:ext uri="{FF2B5EF4-FFF2-40B4-BE49-F238E27FC236}">
                <a16:creationId xmlns:a16="http://schemas.microsoft.com/office/drawing/2014/main" id="{DCCDA5CA-AC46-4F91-8162-7B9B6BB6FB23}"/>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24</a:t>
            </a:fld>
            <a:r>
              <a:rPr lang="en-US"/>
              <a:t>   |</a:t>
            </a:r>
            <a:endParaRPr lang="en-US" dirty="0"/>
          </a:p>
        </p:txBody>
      </p:sp>
    </p:spTree>
    <p:extLst>
      <p:ext uri="{BB962C8B-B14F-4D97-AF65-F5344CB8AC3E}">
        <p14:creationId xmlns:p14="http://schemas.microsoft.com/office/powerpoint/2010/main" val="96534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CD8E-D27F-407A-A28E-FE94266F3A41}"/>
              </a:ext>
            </a:extLst>
          </p:cNvPr>
          <p:cNvSpPr>
            <a:spLocks noGrp="1"/>
          </p:cNvSpPr>
          <p:nvPr>
            <p:ph type="title"/>
          </p:nvPr>
        </p:nvSpPr>
        <p:spPr/>
        <p:txBody>
          <a:bodyPr/>
          <a:lstStyle/>
          <a:p>
            <a:r>
              <a:rPr lang="en-CA" dirty="0"/>
              <a:t>Communications Systems </a:t>
            </a:r>
          </a:p>
        </p:txBody>
      </p:sp>
      <p:sp>
        <p:nvSpPr>
          <p:cNvPr id="3" name="Content Placeholder 2">
            <a:extLst>
              <a:ext uri="{FF2B5EF4-FFF2-40B4-BE49-F238E27FC236}">
                <a16:creationId xmlns:a16="http://schemas.microsoft.com/office/drawing/2014/main" id="{F08FD2DD-93E0-497D-BCD6-4C73E59091F6}"/>
              </a:ext>
            </a:extLst>
          </p:cNvPr>
          <p:cNvSpPr>
            <a:spLocks noGrp="1"/>
          </p:cNvSpPr>
          <p:nvPr>
            <p:ph sz="quarter" idx="12"/>
          </p:nvPr>
        </p:nvSpPr>
        <p:spPr/>
        <p:txBody>
          <a:bodyPr/>
          <a:lstStyle/>
          <a:p>
            <a:pPr marL="514350" indent="-514350">
              <a:buFont typeface="+mj-lt"/>
              <a:buAutoNum type="arabicPeriod"/>
            </a:pPr>
            <a:r>
              <a:rPr lang="en-CA" dirty="0"/>
              <a:t>Data handling protocols</a:t>
            </a:r>
          </a:p>
          <a:p>
            <a:pPr marL="514350" indent="-514350">
              <a:buFont typeface="+mj-lt"/>
              <a:buAutoNum type="arabicPeriod"/>
            </a:pPr>
            <a:r>
              <a:rPr lang="en-CA" dirty="0"/>
              <a:t>Data Downlinking Strategy</a:t>
            </a:r>
          </a:p>
          <a:p>
            <a:pPr lvl="1"/>
            <a:r>
              <a:rPr lang="en-CA" dirty="0"/>
              <a:t>TT&amp;C Data Volume </a:t>
            </a:r>
          </a:p>
          <a:p>
            <a:pPr lvl="1"/>
            <a:r>
              <a:rPr lang="en-CA" dirty="0"/>
              <a:t>Payload Operation</a:t>
            </a:r>
          </a:p>
          <a:p>
            <a:pPr marL="514350" indent="-514350">
              <a:buFont typeface="+mj-lt"/>
              <a:buAutoNum type="arabicPeriod"/>
            </a:pPr>
            <a:r>
              <a:rPr lang="en-CA" dirty="0"/>
              <a:t>Hardware</a:t>
            </a:r>
          </a:p>
          <a:p>
            <a:pPr lvl="1"/>
            <a:r>
              <a:rPr lang="en-CA" dirty="0"/>
              <a:t>Radiation Pattern Analysis</a:t>
            </a:r>
          </a:p>
          <a:p>
            <a:pPr marL="514350" indent="-514350">
              <a:buFont typeface="+mj-lt"/>
              <a:buAutoNum type="arabicPeriod"/>
            </a:pPr>
            <a:r>
              <a:rPr lang="en-CA" dirty="0"/>
              <a:t>Link Budget</a:t>
            </a:r>
          </a:p>
          <a:p>
            <a:pPr marL="514350" indent="-514350">
              <a:buFont typeface="+mj-lt"/>
              <a:buAutoNum type="arabicPeriod"/>
            </a:pPr>
            <a:r>
              <a:rPr lang="en-CA" dirty="0"/>
              <a:t>Frequency Licensing Status</a:t>
            </a:r>
          </a:p>
          <a:p>
            <a:pPr marL="514350" indent="-514350">
              <a:buFont typeface="+mj-lt"/>
              <a:buAutoNum type="arabicPeriod"/>
            </a:pPr>
            <a:endParaRPr lang="en-CA" dirty="0"/>
          </a:p>
        </p:txBody>
      </p:sp>
      <p:sp>
        <p:nvSpPr>
          <p:cNvPr id="4" name="Slide Number Placeholder 3">
            <a:extLst>
              <a:ext uri="{FF2B5EF4-FFF2-40B4-BE49-F238E27FC236}">
                <a16:creationId xmlns:a16="http://schemas.microsoft.com/office/drawing/2014/main" id="{B9840627-94A7-407F-9C42-869BC6E09055}"/>
              </a:ext>
            </a:extLst>
          </p:cNvPr>
          <p:cNvSpPr>
            <a:spLocks noGrp="1"/>
          </p:cNvSpPr>
          <p:nvPr>
            <p:ph type="sldNum" sz="quarter" idx="11"/>
          </p:nvPr>
        </p:nvSpPr>
        <p:spPr/>
        <p:txBody>
          <a:bodyPr/>
          <a:lstStyle/>
          <a:p>
            <a:fld id="{1353CB71-703C-495B-86EC-238C102AF19B}" type="slidenum">
              <a:rPr lang="en-US" smtClean="0"/>
              <a:pPr/>
              <a:t>25</a:t>
            </a:fld>
            <a:r>
              <a:rPr lang="en-US"/>
              <a:t>   |</a:t>
            </a:r>
            <a:endParaRPr lang="en-US" dirty="0"/>
          </a:p>
        </p:txBody>
      </p:sp>
    </p:spTree>
    <p:extLst>
      <p:ext uri="{BB962C8B-B14F-4D97-AF65-F5344CB8AC3E}">
        <p14:creationId xmlns:p14="http://schemas.microsoft.com/office/powerpoint/2010/main" val="2874438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794A0-C7EE-4855-A0F2-2CBB67A4F8CA}"/>
              </a:ext>
            </a:extLst>
          </p:cNvPr>
          <p:cNvSpPr>
            <a:spLocks noGrp="1"/>
          </p:cNvSpPr>
          <p:nvPr>
            <p:ph type="title"/>
          </p:nvPr>
        </p:nvSpPr>
        <p:spPr/>
        <p:txBody>
          <a:bodyPr/>
          <a:lstStyle/>
          <a:p>
            <a:r>
              <a:rPr lang="en-CA" dirty="0"/>
              <a:t>Communications Subsystems</a:t>
            </a:r>
          </a:p>
        </p:txBody>
      </p:sp>
      <p:sp>
        <p:nvSpPr>
          <p:cNvPr id="3" name="Content Placeholder 2">
            <a:extLst>
              <a:ext uri="{FF2B5EF4-FFF2-40B4-BE49-F238E27FC236}">
                <a16:creationId xmlns:a16="http://schemas.microsoft.com/office/drawing/2014/main" id="{A425EBFF-FB5F-4DD0-9282-7076B6BCA5B7}"/>
              </a:ext>
            </a:extLst>
          </p:cNvPr>
          <p:cNvSpPr>
            <a:spLocks noGrp="1"/>
          </p:cNvSpPr>
          <p:nvPr>
            <p:ph sz="quarter" idx="12"/>
          </p:nvPr>
        </p:nvSpPr>
        <p:spPr/>
        <p:txBody>
          <a:bodyPr/>
          <a:lstStyle/>
          <a:p>
            <a:r>
              <a:rPr lang="en-CA" dirty="0" err="1"/>
              <a:t>EnduroSat</a:t>
            </a:r>
            <a:r>
              <a:rPr lang="en-CA" dirty="0"/>
              <a:t> type II transceiver data handling protocols:</a:t>
            </a:r>
          </a:p>
        </p:txBody>
      </p:sp>
      <p:sp>
        <p:nvSpPr>
          <p:cNvPr id="4" name="Slide Number Placeholder 3">
            <a:extLst>
              <a:ext uri="{FF2B5EF4-FFF2-40B4-BE49-F238E27FC236}">
                <a16:creationId xmlns:a16="http://schemas.microsoft.com/office/drawing/2014/main" id="{435369E8-5AE9-4E59-85B1-77BDACEE8C42}"/>
              </a:ext>
            </a:extLst>
          </p:cNvPr>
          <p:cNvSpPr>
            <a:spLocks noGrp="1"/>
          </p:cNvSpPr>
          <p:nvPr>
            <p:ph type="sldNum" sz="quarter" idx="11"/>
          </p:nvPr>
        </p:nvSpPr>
        <p:spPr/>
        <p:txBody>
          <a:bodyPr/>
          <a:lstStyle/>
          <a:p>
            <a:fld id="{1353CB71-703C-495B-86EC-238C102AF19B}" type="slidenum">
              <a:rPr lang="en-US" smtClean="0"/>
              <a:pPr/>
              <a:t>26</a:t>
            </a:fld>
            <a:r>
              <a:rPr lang="en-US"/>
              <a:t>   |</a:t>
            </a:r>
            <a:endParaRPr lang="en-US" dirty="0"/>
          </a:p>
        </p:txBody>
      </p:sp>
      <p:graphicFrame>
        <p:nvGraphicFramePr>
          <p:cNvPr id="5" name="Table 5">
            <a:extLst>
              <a:ext uri="{FF2B5EF4-FFF2-40B4-BE49-F238E27FC236}">
                <a16:creationId xmlns:a16="http://schemas.microsoft.com/office/drawing/2014/main" id="{C24630AA-B161-4EEF-B641-726870FE7F17}"/>
              </a:ext>
            </a:extLst>
          </p:cNvPr>
          <p:cNvGraphicFramePr>
            <a:graphicFrameLocks noGrp="1"/>
          </p:cNvGraphicFramePr>
          <p:nvPr/>
        </p:nvGraphicFramePr>
        <p:xfrm>
          <a:off x="228601" y="2499659"/>
          <a:ext cx="8686800" cy="3656740"/>
        </p:xfrm>
        <a:graphic>
          <a:graphicData uri="http://schemas.openxmlformats.org/drawingml/2006/table">
            <a:tbl>
              <a:tblPr firstRow="1" bandRow="1">
                <a:tableStyleId>{00A15C55-8517-42AA-B614-E9B94910E393}</a:tableStyleId>
              </a:tblPr>
              <a:tblGrid>
                <a:gridCol w="2895600">
                  <a:extLst>
                    <a:ext uri="{9D8B030D-6E8A-4147-A177-3AD203B41FA5}">
                      <a16:colId xmlns:a16="http://schemas.microsoft.com/office/drawing/2014/main" val="1172103111"/>
                    </a:ext>
                  </a:extLst>
                </a:gridCol>
                <a:gridCol w="2895600">
                  <a:extLst>
                    <a:ext uri="{9D8B030D-6E8A-4147-A177-3AD203B41FA5}">
                      <a16:colId xmlns:a16="http://schemas.microsoft.com/office/drawing/2014/main" val="3015007316"/>
                    </a:ext>
                  </a:extLst>
                </a:gridCol>
                <a:gridCol w="2895600">
                  <a:extLst>
                    <a:ext uri="{9D8B030D-6E8A-4147-A177-3AD203B41FA5}">
                      <a16:colId xmlns:a16="http://schemas.microsoft.com/office/drawing/2014/main" val="4198624113"/>
                    </a:ext>
                  </a:extLst>
                </a:gridCol>
              </a:tblGrid>
              <a:tr h="475316">
                <a:tc>
                  <a:txBody>
                    <a:bodyPr/>
                    <a:lstStyle/>
                    <a:p>
                      <a:pPr algn="ctr"/>
                      <a:r>
                        <a:rPr lang="en-CA" dirty="0"/>
                        <a:t>Information</a:t>
                      </a:r>
                    </a:p>
                  </a:txBody>
                  <a:tcPr anchor="ctr"/>
                </a:tc>
                <a:tc>
                  <a:txBody>
                    <a:bodyPr/>
                    <a:lstStyle/>
                    <a:p>
                      <a:pPr algn="ctr"/>
                      <a:r>
                        <a:rPr lang="en-CA" dirty="0"/>
                        <a:t>Transparent</a:t>
                      </a:r>
                    </a:p>
                  </a:txBody>
                  <a:tcPr anchor="ctr"/>
                </a:tc>
                <a:tc>
                  <a:txBody>
                    <a:bodyPr/>
                    <a:lstStyle/>
                    <a:p>
                      <a:pPr algn="ctr"/>
                      <a:r>
                        <a:rPr lang="en-CA" dirty="0"/>
                        <a:t>AX.25</a:t>
                      </a:r>
                    </a:p>
                  </a:txBody>
                  <a:tcPr anchor="ctr"/>
                </a:tc>
                <a:extLst>
                  <a:ext uri="{0D108BD9-81ED-4DB2-BD59-A6C34878D82A}">
                    <a16:rowId xmlns:a16="http://schemas.microsoft.com/office/drawing/2014/main" val="2763454802"/>
                  </a:ext>
                </a:extLst>
              </a:tr>
              <a:tr h="475316">
                <a:tc>
                  <a:txBody>
                    <a:bodyPr/>
                    <a:lstStyle/>
                    <a:p>
                      <a:pPr algn="ctr"/>
                      <a:r>
                        <a:rPr lang="en-CA" dirty="0"/>
                        <a:t>Maximum Information per payload (bytes)</a:t>
                      </a:r>
                    </a:p>
                  </a:txBody>
                  <a:tcPr anchor="ctr"/>
                </a:tc>
                <a:tc>
                  <a:txBody>
                    <a:bodyPr/>
                    <a:lstStyle/>
                    <a:p>
                      <a:pPr algn="ctr"/>
                      <a:r>
                        <a:rPr lang="en-CA" dirty="0"/>
                        <a:t>128</a:t>
                      </a:r>
                    </a:p>
                  </a:txBody>
                  <a:tcPr anchor="ctr"/>
                </a:tc>
                <a:tc>
                  <a:txBody>
                    <a:bodyPr/>
                    <a:lstStyle/>
                    <a:p>
                      <a:pPr algn="ctr"/>
                      <a:r>
                        <a:rPr lang="en-CA" dirty="0"/>
                        <a:t>97</a:t>
                      </a:r>
                    </a:p>
                  </a:txBody>
                  <a:tcPr anchor="ctr"/>
                </a:tc>
                <a:extLst>
                  <a:ext uri="{0D108BD9-81ED-4DB2-BD59-A6C34878D82A}">
                    <a16:rowId xmlns:a16="http://schemas.microsoft.com/office/drawing/2014/main" val="503715205"/>
                  </a:ext>
                </a:extLst>
              </a:tr>
              <a:tr h="475316">
                <a:tc>
                  <a:txBody>
                    <a:bodyPr/>
                    <a:lstStyle/>
                    <a:p>
                      <a:pPr algn="ctr"/>
                      <a:r>
                        <a:rPr lang="en-CA" dirty="0"/>
                        <a:t>Minimum Information per payload (bytes)</a:t>
                      </a:r>
                    </a:p>
                  </a:txBody>
                  <a:tcPr anchor="ctr"/>
                </a:tc>
                <a:tc>
                  <a:txBody>
                    <a:bodyPr/>
                    <a:lstStyle/>
                    <a:p>
                      <a:pPr algn="ctr"/>
                      <a:r>
                        <a:rPr lang="en-CA" dirty="0"/>
                        <a:t>9</a:t>
                      </a:r>
                    </a:p>
                  </a:txBody>
                  <a:tcPr anchor="ctr"/>
                </a:tc>
                <a:tc>
                  <a:txBody>
                    <a:bodyPr/>
                    <a:lstStyle/>
                    <a:p>
                      <a:pPr algn="ctr"/>
                      <a:r>
                        <a:rPr lang="en-CA" dirty="0"/>
                        <a:t>4</a:t>
                      </a:r>
                    </a:p>
                  </a:txBody>
                  <a:tcPr anchor="ctr"/>
                </a:tc>
                <a:extLst>
                  <a:ext uri="{0D108BD9-81ED-4DB2-BD59-A6C34878D82A}">
                    <a16:rowId xmlns:a16="http://schemas.microsoft.com/office/drawing/2014/main" val="458286013"/>
                  </a:ext>
                </a:extLst>
              </a:tr>
              <a:tr h="475316">
                <a:tc>
                  <a:txBody>
                    <a:bodyPr/>
                    <a:lstStyle/>
                    <a:p>
                      <a:pPr algn="ctr"/>
                      <a:r>
                        <a:rPr lang="en-CA" dirty="0"/>
                        <a:t>FEC correction</a:t>
                      </a:r>
                    </a:p>
                  </a:txBody>
                  <a:tcPr anchor="ctr"/>
                </a:tc>
                <a:tc>
                  <a:txBody>
                    <a:bodyPr/>
                    <a:lstStyle/>
                    <a:p>
                      <a:pPr algn="ctr"/>
                      <a:r>
                        <a:rPr lang="en-CA" dirty="0"/>
                        <a:t>CRC </a:t>
                      </a:r>
                    </a:p>
                  </a:txBody>
                  <a:tcPr anchor="ctr"/>
                </a:tc>
                <a:tc>
                  <a:txBody>
                    <a:bodyPr/>
                    <a:lstStyle/>
                    <a:p>
                      <a:pPr algn="ctr"/>
                      <a:r>
                        <a:rPr lang="en-CA" dirty="0"/>
                        <a:t>None</a:t>
                      </a:r>
                    </a:p>
                  </a:txBody>
                  <a:tcPr anchor="ctr"/>
                </a:tc>
                <a:extLst>
                  <a:ext uri="{0D108BD9-81ED-4DB2-BD59-A6C34878D82A}">
                    <a16:rowId xmlns:a16="http://schemas.microsoft.com/office/drawing/2014/main" val="4154330759"/>
                  </a:ext>
                </a:extLst>
              </a:tr>
              <a:tr h="475316">
                <a:tc>
                  <a:txBody>
                    <a:bodyPr/>
                    <a:lstStyle/>
                    <a:p>
                      <a:pPr algn="ctr"/>
                      <a:r>
                        <a:rPr lang="en-CA" dirty="0"/>
                        <a:t>Overhead</a:t>
                      </a:r>
                    </a:p>
                  </a:txBody>
                  <a:tcPr anchor="ctr"/>
                </a:tc>
                <a:tc>
                  <a:txBody>
                    <a:bodyPr/>
                    <a:lstStyle/>
                    <a:p>
                      <a:pPr algn="ctr"/>
                      <a:r>
                        <a:rPr lang="en-CA" dirty="0"/>
                        <a:t>Low</a:t>
                      </a:r>
                    </a:p>
                  </a:txBody>
                  <a:tcPr anchor="ctr"/>
                </a:tc>
                <a:tc>
                  <a:txBody>
                    <a:bodyPr/>
                    <a:lstStyle/>
                    <a:p>
                      <a:pPr algn="ctr"/>
                      <a:r>
                        <a:rPr lang="en-CA" dirty="0"/>
                        <a:t>High</a:t>
                      </a:r>
                    </a:p>
                  </a:txBody>
                  <a:tcPr anchor="ctr"/>
                </a:tc>
                <a:extLst>
                  <a:ext uri="{0D108BD9-81ED-4DB2-BD59-A6C34878D82A}">
                    <a16:rowId xmlns:a16="http://schemas.microsoft.com/office/drawing/2014/main" val="1626874520"/>
                  </a:ext>
                </a:extLst>
              </a:tr>
              <a:tr h="475316">
                <a:tc>
                  <a:txBody>
                    <a:bodyPr/>
                    <a:lstStyle/>
                    <a:p>
                      <a:pPr algn="ctr"/>
                      <a:r>
                        <a:rPr lang="en-CA" dirty="0"/>
                        <a:t>Standardization</a:t>
                      </a:r>
                    </a:p>
                  </a:txBody>
                  <a:tcPr anchor="ctr"/>
                </a:tc>
                <a:tc>
                  <a:txBody>
                    <a:bodyPr/>
                    <a:lstStyle/>
                    <a:p>
                      <a:pPr algn="ctr"/>
                      <a:r>
                        <a:rPr lang="en-CA" dirty="0"/>
                        <a:t>No</a:t>
                      </a:r>
                    </a:p>
                  </a:txBody>
                  <a:tcPr anchor="ctr"/>
                </a:tc>
                <a:tc>
                  <a:txBody>
                    <a:bodyPr/>
                    <a:lstStyle/>
                    <a:p>
                      <a:pPr algn="ctr"/>
                      <a:r>
                        <a:rPr lang="en-CA" dirty="0"/>
                        <a:t>Yes</a:t>
                      </a:r>
                    </a:p>
                  </a:txBody>
                  <a:tcPr anchor="ctr"/>
                </a:tc>
                <a:extLst>
                  <a:ext uri="{0D108BD9-81ED-4DB2-BD59-A6C34878D82A}">
                    <a16:rowId xmlns:a16="http://schemas.microsoft.com/office/drawing/2014/main" val="2024320166"/>
                  </a:ext>
                </a:extLst>
              </a:tr>
              <a:tr h="475316">
                <a:tc>
                  <a:txBody>
                    <a:bodyPr/>
                    <a:lstStyle/>
                    <a:p>
                      <a:pPr algn="ctr"/>
                      <a:r>
                        <a:rPr lang="en-CA" dirty="0"/>
                        <a:t>ARQ</a:t>
                      </a:r>
                    </a:p>
                  </a:txBody>
                  <a:tcPr anchor="ctr"/>
                </a:tc>
                <a:tc>
                  <a:txBody>
                    <a:bodyPr/>
                    <a:lstStyle/>
                    <a:p>
                      <a:pPr algn="ctr"/>
                      <a:r>
                        <a:rPr lang="en-CA" dirty="0"/>
                        <a:t>Yes</a:t>
                      </a:r>
                    </a:p>
                  </a:txBody>
                  <a:tcPr anchor="ctr"/>
                </a:tc>
                <a:tc>
                  <a:txBody>
                    <a:bodyPr/>
                    <a:lstStyle/>
                    <a:p>
                      <a:pPr algn="ctr"/>
                      <a:r>
                        <a:rPr lang="en-CA" dirty="0"/>
                        <a:t>Yes</a:t>
                      </a:r>
                    </a:p>
                  </a:txBody>
                  <a:tcPr anchor="ctr"/>
                </a:tc>
                <a:extLst>
                  <a:ext uri="{0D108BD9-81ED-4DB2-BD59-A6C34878D82A}">
                    <a16:rowId xmlns:a16="http://schemas.microsoft.com/office/drawing/2014/main" val="3574797349"/>
                  </a:ext>
                </a:extLst>
              </a:tr>
            </a:tbl>
          </a:graphicData>
        </a:graphic>
      </p:graphicFrame>
    </p:spTree>
    <p:extLst>
      <p:ext uri="{BB962C8B-B14F-4D97-AF65-F5344CB8AC3E}">
        <p14:creationId xmlns:p14="http://schemas.microsoft.com/office/powerpoint/2010/main" val="254005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794A0-C7EE-4855-A0F2-2CBB67A4F8CA}"/>
              </a:ext>
            </a:extLst>
          </p:cNvPr>
          <p:cNvSpPr>
            <a:spLocks noGrp="1"/>
          </p:cNvSpPr>
          <p:nvPr>
            <p:ph type="title"/>
          </p:nvPr>
        </p:nvSpPr>
        <p:spPr/>
        <p:txBody>
          <a:bodyPr/>
          <a:lstStyle/>
          <a:p>
            <a:r>
              <a:rPr lang="en-CA" dirty="0"/>
              <a:t>Communications Subsystems</a:t>
            </a:r>
          </a:p>
        </p:txBody>
      </p:sp>
      <p:sp>
        <p:nvSpPr>
          <p:cNvPr id="3" name="Content Placeholder 2">
            <a:extLst>
              <a:ext uri="{FF2B5EF4-FFF2-40B4-BE49-F238E27FC236}">
                <a16:creationId xmlns:a16="http://schemas.microsoft.com/office/drawing/2014/main" id="{A425EBFF-FB5F-4DD0-9282-7076B6BCA5B7}"/>
              </a:ext>
            </a:extLst>
          </p:cNvPr>
          <p:cNvSpPr>
            <a:spLocks noGrp="1"/>
          </p:cNvSpPr>
          <p:nvPr>
            <p:ph sz="quarter" idx="12"/>
          </p:nvPr>
        </p:nvSpPr>
        <p:spPr/>
        <p:txBody>
          <a:bodyPr/>
          <a:lstStyle/>
          <a:p>
            <a:r>
              <a:rPr lang="en-CA" dirty="0"/>
              <a:t>For multiple ground stations and being flexible for other teams, AX.25 was chosen.</a:t>
            </a:r>
          </a:p>
        </p:txBody>
      </p:sp>
      <p:sp>
        <p:nvSpPr>
          <p:cNvPr id="4" name="Slide Number Placeholder 3">
            <a:extLst>
              <a:ext uri="{FF2B5EF4-FFF2-40B4-BE49-F238E27FC236}">
                <a16:creationId xmlns:a16="http://schemas.microsoft.com/office/drawing/2014/main" id="{435369E8-5AE9-4E59-85B1-77BDACEE8C42}"/>
              </a:ext>
            </a:extLst>
          </p:cNvPr>
          <p:cNvSpPr>
            <a:spLocks noGrp="1"/>
          </p:cNvSpPr>
          <p:nvPr>
            <p:ph type="sldNum" sz="quarter" idx="11"/>
          </p:nvPr>
        </p:nvSpPr>
        <p:spPr/>
        <p:txBody>
          <a:bodyPr/>
          <a:lstStyle/>
          <a:p>
            <a:fld id="{1353CB71-703C-495B-86EC-238C102AF19B}" type="slidenum">
              <a:rPr lang="en-US" smtClean="0"/>
              <a:pPr/>
              <a:t>27</a:t>
            </a:fld>
            <a:r>
              <a:rPr lang="en-US"/>
              <a:t>   |</a:t>
            </a:r>
            <a:endParaRPr lang="en-US" dirty="0"/>
          </a:p>
        </p:txBody>
      </p:sp>
      <p:graphicFrame>
        <p:nvGraphicFramePr>
          <p:cNvPr id="5" name="Table 5">
            <a:extLst>
              <a:ext uri="{FF2B5EF4-FFF2-40B4-BE49-F238E27FC236}">
                <a16:creationId xmlns:a16="http://schemas.microsoft.com/office/drawing/2014/main" id="{C24630AA-B161-4EEF-B641-726870FE7F17}"/>
              </a:ext>
            </a:extLst>
          </p:cNvPr>
          <p:cNvGraphicFramePr>
            <a:graphicFrameLocks noGrp="1"/>
          </p:cNvGraphicFramePr>
          <p:nvPr/>
        </p:nvGraphicFramePr>
        <p:xfrm>
          <a:off x="228601" y="2499659"/>
          <a:ext cx="8686800" cy="3656740"/>
        </p:xfrm>
        <a:graphic>
          <a:graphicData uri="http://schemas.openxmlformats.org/drawingml/2006/table">
            <a:tbl>
              <a:tblPr firstRow="1" bandRow="1">
                <a:tableStyleId>{00A15C55-8517-42AA-B614-E9B94910E393}</a:tableStyleId>
              </a:tblPr>
              <a:tblGrid>
                <a:gridCol w="2895600">
                  <a:extLst>
                    <a:ext uri="{9D8B030D-6E8A-4147-A177-3AD203B41FA5}">
                      <a16:colId xmlns:a16="http://schemas.microsoft.com/office/drawing/2014/main" val="1172103111"/>
                    </a:ext>
                  </a:extLst>
                </a:gridCol>
                <a:gridCol w="2895600">
                  <a:extLst>
                    <a:ext uri="{9D8B030D-6E8A-4147-A177-3AD203B41FA5}">
                      <a16:colId xmlns:a16="http://schemas.microsoft.com/office/drawing/2014/main" val="3015007316"/>
                    </a:ext>
                  </a:extLst>
                </a:gridCol>
                <a:gridCol w="2895600">
                  <a:extLst>
                    <a:ext uri="{9D8B030D-6E8A-4147-A177-3AD203B41FA5}">
                      <a16:colId xmlns:a16="http://schemas.microsoft.com/office/drawing/2014/main" val="4198624113"/>
                    </a:ext>
                  </a:extLst>
                </a:gridCol>
              </a:tblGrid>
              <a:tr h="475316">
                <a:tc>
                  <a:txBody>
                    <a:bodyPr/>
                    <a:lstStyle/>
                    <a:p>
                      <a:pPr algn="ctr"/>
                      <a:r>
                        <a:rPr lang="en-CA" dirty="0"/>
                        <a:t>Information</a:t>
                      </a:r>
                    </a:p>
                  </a:txBody>
                  <a:tcPr anchor="ctr"/>
                </a:tc>
                <a:tc>
                  <a:txBody>
                    <a:bodyPr/>
                    <a:lstStyle/>
                    <a:p>
                      <a:pPr algn="ctr"/>
                      <a:r>
                        <a:rPr lang="en-CA" dirty="0"/>
                        <a:t>Transparent</a:t>
                      </a:r>
                    </a:p>
                  </a:txBody>
                  <a:tcPr anchor="ctr"/>
                </a:tc>
                <a:tc>
                  <a:txBody>
                    <a:bodyPr/>
                    <a:lstStyle/>
                    <a:p>
                      <a:pPr algn="ctr"/>
                      <a:r>
                        <a:rPr lang="en-CA" dirty="0">
                          <a:solidFill>
                            <a:srgbClr val="FF0000"/>
                          </a:solidFill>
                        </a:rPr>
                        <a:t>AX.25</a:t>
                      </a:r>
                    </a:p>
                  </a:txBody>
                  <a:tcPr anchor="ctr"/>
                </a:tc>
                <a:extLst>
                  <a:ext uri="{0D108BD9-81ED-4DB2-BD59-A6C34878D82A}">
                    <a16:rowId xmlns:a16="http://schemas.microsoft.com/office/drawing/2014/main" val="2763454802"/>
                  </a:ext>
                </a:extLst>
              </a:tr>
              <a:tr h="475316">
                <a:tc>
                  <a:txBody>
                    <a:bodyPr/>
                    <a:lstStyle/>
                    <a:p>
                      <a:pPr algn="ctr"/>
                      <a:r>
                        <a:rPr lang="en-CA" dirty="0"/>
                        <a:t>Maximum Information per payload (bytes)</a:t>
                      </a:r>
                    </a:p>
                  </a:txBody>
                  <a:tcPr anchor="ctr"/>
                </a:tc>
                <a:tc>
                  <a:txBody>
                    <a:bodyPr/>
                    <a:lstStyle/>
                    <a:p>
                      <a:pPr algn="ctr"/>
                      <a:r>
                        <a:rPr lang="en-CA" dirty="0"/>
                        <a:t>128</a:t>
                      </a:r>
                    </a:p>
                  </a:txBody>
                  <a:tcPr anchor="ctr"/>
                </a:tc>
                <a:tc>
                  <a:txBody>
                    <a:bodyPr/>
                    <a:lstStyle/>
                    <a:p>
                      <a:pPr algn="ctr"/>
                      <a:r>
                        <a:rPr lang="en-CA" dirty="0"/>
                        <a:t>97</a:t>
                      </a:r>
                    </a:p>
                  </a:txBody>
                  <a:tcPr anchor="ctr"/>
                </a:tc>
                <a:extLst>
                  <a:ext uri="{0D108BD9-81ED-4DB2-BD59-A6C34878D82A}">
                    <a16:rowId xmlns:a16="http://schemas.microsoft.com/office/drawing/2014/main" val="503715205"/>
                  </a:ext>
                </a:extLst>
              </a:tr>
              <a:tr h="475316">
                <a:tc>
                  <a:txBody>
                    <a:bodyPr/>
                    <a:lstStyle/>
                    <a:p>
                      <a:pPr algn="ctr"/>
                      <a:r>
                        <a:rPr lang="en-CA" dirty="0"/>
                        <a:t>Minimum Information per payload (bytes)</a:t>
                      </a:r>
                    </a:p>
                  </a:txBody>
                  <a:tcPr anchor="ctr"/>
                </a:tc>
                <a:tc>
                  <a:txBody>
                    <a:bodyPr/>
                    <a:lstStyle/>
                    <a:p>
                      <a:pPr algn="ctr"/>
                      <a:r>
                        <a:rPr lang="en-CA" dirty="0"/>
                        <a:t>9</a:t>
                      </a:r>
                    </a:p>
                  </a:txBody>
                  <a:tcPr anchor="ctr"/>
                </a:tc>
                <a:tc>
                  <a:txBody>
                    <a:bodyPr/>
                    <a:lstStyle/>
                    <a:p>
                      <a:pPr algn="ctr"/>
                      <a:r>
                        <a:rPr lang="en-CA" dirty="0"/>
                        <a:t>4</a:t>
                      </a:r>
                    </a:p>
                  </a:txBody>
                  <a:tcPr anchor="ctr"/>
                </a:tc>
                <a:extLst>
                  <a:ext uri="{0D108BD9-81ED-4DB2-BD59-A6C34878D82A}">
                    <a16:rowId xmlns:a16="http://schemas.microsoft.com/office/drawing/2014/main" val="458286013"/>
                  </a:ext>
                </a:extLst>
              </a:tr>
              <a:tr h="475316">
                <a:tc>
                  <a:txBody>
                    <a:bodyPr/>
                    <a:lstStyle/>
                    <a:p>
                      <a:pPr algn="ctr"/>
                      <a:r>
                        <a:rPr lang="en-CA" dirty="0"/>
                        <a:t>FEC correction</a:t>
                      </a:r>
                    </a:p>
                  </a:txBody>
                  <a:tcPr anchor="ctr"/>
                </a:tc>
                <a:tc>
                  <a:txBody>
                    <a:bodyPr/>
                    <a:lstStyle/>
                    <a:p>
                      <a:pPr algn="ctr"/>
                      <a:r>
                        <a:rPr lang="en-CA" dirty="0"/>
                        <a:t>CRC </a:t>
                      </a:r>
                    </a:p>
                  </a:txBody>
                  <a:tcPr anchor="ctr"/>
                </a:tc>
                <a:tc>
                  <a:txBody>
                    <a:bodyPr/>
                    <a:lstStyle/>
                    <a:p>
                      <a:pPr algn="ctr"/>
                      <a:r>
                        <a:rPr lang="en-CA" dirty="0"/>
                        <a:t>None</a:t>
                      </a:r>
                    </a:p>
                  </a:txBody>
                  <a:tcPr anchor="ctr"/>
                </a:tc>
                <a:extLst>
                  <a:ext uri="{0D108BD9-81ED-4DB2-BD59-A6C34878D82A}">
                    <a16:rowId xmlns:a16="http://schemas.microsoft.com/office/drawing/2014/main" val="4154330759"/>
                  </a:ext>
                </a:extLst>
              </a:tr>
              <a:tr h="475316">
                <a:tc>
                  <a:txBody>
                    <a:bodyPr/>
                    <a:lstStyle/>
                    <a:p>
                      <a:pPr algn="ctr"/>
                      <a:r>
                        <a:rPr lang="en-CA" dirty="0"/>
                        <a:t>Overhead</a:t>
                      </a:r>
                    </a:p>
                  </a:txBody>
                  <a:tcPr anchor="ctr"/>
                </a:tc>
                <a:tc>
                  <a:txBody>
                    <a:bodyPr/>
                    <a:lstStyle/>
                    <a:p>
                      <a:pPr algn="ctr"/>
                      <a:r>
                        <a:rPr lang="en-CA" dirty="0"/>
                        <a:t>Low</a:t>
                      </a:r>
                    </a:p>
                  </a:txBody>
                  <a:tcPr anchor="ctr"/>
                </a:tc>
                <a:tc>
                  <a:txBody>
                    <a:bodyPr/>
                    <a:lstStyle/>
                    <a:p>
                      <a:pPr algn="ctr"/>
                      <a:r>
                        <a:rPr lang="en-CA" dirty="0"/>
                        <a:t>High</a:t>
                      </a:r>
                    </a:p>
                  </a:txBody>
                  <a:tcPr anchor="ctr"/>
                </a:tc>
                <a:extLst>
                  <a:ext uri="{0D108BD9-81ED-4DB2-BD59-A6C34878D82A}">
                    <a16:rowId xmlns:a16="http://schemas.microsoft.com/office/drawing/2014/main" val="1626874520"/>
                  </a:ext>
                </a:extLst>
              </a:tr>
              <a:tr h="475316">
                <a:tc>
                  <a:txBody>
                    <a:bodyPr/>
                    <a:lstStyle/>
                    <a:p>
                      <a:pPr algn="ctr"/>
                      <a:r>
                        <a:rPr lang="en-CA" dirty="0">
                          <a:solidFill>
                            <a:srgbClr val="FF0000"/>
                          </a:solidFill>
                        </a:rPr>
                        <a:t>Standardization</a:t>
                      </a:r>
                    </a:p>
                  </a:txBody>
                  <a:tcPr anchor="ctr"/>
                </a:tc>
                <a:tc>
                  <a:txBody>
                    <a:bodyPr/>
                    <a:lstStyle/>
                    <a:p>
                      <a:pPr algn="ctr"/>
                      <a:r>
                        <a:rPr lang="en-CA" dirty="0">
                          <a:solidFill>
                            <a:srgbClr val="FF0000"/>
                          </a:solidFill>
                        </a:rPr>
                        <a:t>No</a:t>
                      </a:r>
                    </a:p>
                  </a:txBody>
                  <a:tcPr anchor="ctr"/>
                </a:tc>
                <a:tc>
                  <a:txBody>
                    <a:bodyPr/>
                    <a:lstStyle/>
                    <a:p>
                      <a:pPr algn="ctr"/>
                      <a:r>
                        <a:rPr lang="en-CA" dirty="0">
                          <a:solidFill>
                            <a:srgbClr val="FF0000"/>
                          </a:solidFill>
                        </a:rPr>
                        <a:t>Yes</a:t>
                      </a:r>
                    </a:p>
                  </a:txBody>
                  <a:tcPr anchor="ctr"/>
                </a:tc>
                <a:extLst>
                  <a:ext uri="{0D108BD9-81ED-4DB2-BD59-A6C34878D82A}">
                    <a16:rowId xmlns:a16="http://schemas.microsoft.com/office/drawing/2014/main" val="2024320166"/>
                  </a:ext>
                </a:extLst>
              </a:tr>
              <a:tr h="475316">
                <a:tc>
                  <a:txBody>
                    <a:bodyPr/>
                    <a:lstStyle/>
                    <a:p>
                      <a:pPr algn="ctr"/>
                      <a:r>
                        <a:rPr lang="en-CA" dirty="0"/>
                        <a:t>ARQ</a:t>
                      </a:r>
                    </a:p>
                  </a:txBody>
                  <a:tcPr anchor="ctr"/>
                </a:tc>
                <a:tc>
                  <a:txBody>
                    <a:bodyPr/>
                    <a:lstStyle/>
                    <a:p>
                      <a:pPr algn="ctr"/>
                      <a:r>
                        <a:rPr lang="en-CA" dirty="0"/>
                        <a:t>Yes</a:t>
                      </a:r>
                    </a:p>
                  </a:txBody>
                  <a:tcPr anchor="ctr"/>
                </a:tc>
                <a:tc>
                  <a:txBody>
                    <a:bodyPr/>
                    <a:lstStyle/>
                    <a:p>
                      <a:pPr algn="ctr"/>
                      <a:r>
                        <a:rPr lang="en-CA" dirty="0"/>
                        <a:t>Yes</a:t>
                      </a:r>
                    </a:p>
                  </a:txBody>
                  <a:tcPr anchor="ctr"/>
                </a:tc>
                <a:extLst>
                  <a:ext uri="{0D108BD9-81ED-4DB2-BD59-A6C34878D82A}">
                    <a16:rowId xmlns:a16="http://schemas.microsoft.com/office/drawing/2014/main" val="3574797349"/>
                  </a:ext>
                </a:extLst>
              </a:tr>
            </a:tbl>
          </a:graphicData>
        </a:graphic>
      </p:graphicFrame>
    </p:spTree>
    <p:extLst>
      <p:ext uri="{BB962C8B-B14F-4D97-AF65-F5344CB8AC3E}">
        <p14:creationId xmlns:p14="http://schemas.microsoft.com/office/powerpoint/2010/main" val="839314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normAutofit/>
          </a:bodyPr>
          <a:lstStyle/>
          <a:p>
            <a:r>
              <a:rPr lang="en-CA" dirty="0"/>
              <a:t>Operation: </a:t>
            </a:r>
          </a:p>
          <a:p>
            <a:pPr lvl="1"/>
            <a:r>
              <a:rPr lang="en-CA" dirty="0" err="1"/>
              <a:t>Endurosat</a:t>
            </a:r>
            <a:r>
              <a:rPr lang="en-CA" dirty="0"/>
              <a:t> type II transceiver, Half duplex </a:t>
            </a:r>
          </a:p>
          <a:p>
            <a:r>
              <a:rPr lang="en-CA" dirty="0"/>
              <a:t>Protocol:</a:t>
            </a:r>
          </a:p>
          <a:p>
            <a:pPr lvl="1"/>
            <a:r>
              <a:rPr lang="en-CA" dirty="0"/>
              <a:t>AX.25 </a:t>
            </a:r>
          </a:p>
          <a:p>
            <a:pPr lvl="1"/>
            <a:r>
              <a:rPr lang="en-CA" dirty="0"/>
              <a:t>Modulo 8 implementation</a:t>
            </a:r>
          </a:p>
          <a:p>
            <a:pPr lvl="2"/>
            <a:r>
              <a:rPr lang="en-CA" dirty="0"/>
              <a:t>7 Information frames before an acknowledge frame</a:t>
            </a:r>
          </a:p>
          <a:p>
            <a:pPr lvl="1"/>
            <a:r>
              <a:rPr lang="en-CA" dirty="0"/>
              <a:t>Information field: 776 bits of information (84.35%)</a:t>
            </a:r>
          </a:p>
          <a:p>
            <a:pPr lvl="1"/>
            <a:r>
              <a:rPr lang="en-CA" dirty="0"/>
              <a:t>Overhead: 144 bits (15.65%)</a:t>
            </a:r>
          </a:p>
          <a:p>
            <a:pPr lvl="1"/>
            <a:endParaRPr lang="en-CA" dirty="0"/>
          </a:p>
          <a:p>
            <a:pPr lvl="1"/>
            <a:endParaRPr lang="en-CA" dirty="0"/>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28</a:t>
            </a:fld>
            <a:r>
              <a:rPr lang="en-US"/>
              <a:t>   |</a:t>
            </a:r>
            <a:endParaRPr lang="en-US" dirty="0"/>
          </a:p>
        </p:txBody>
      </p:sp>
    </p:spTree>
    <p:extLst>
      <p:ext uri="{BB962C8B-B14F-4D97-AF65-F5344CB8AC3E}">
        <p14:creationId xmlns:p14="http://schemas.microsoft.com/office/powerpoint/2010/main" val="3065200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6F2E-CAA4-4CC5-8275-D985524E95EC}"/>
              </a:ext>
            </a:extLst>
          </p:cNvPr>
          <p:cNvSpPr>
            <a:spLocks noGrp="1"/>
          </p:cNvSpPr>
          <p:nvPr>
            <p:ph type="title"/>
          </p:nvPr>
        </p:nvSpPr>
        <p:spPr/>
        <p:txBody>
          <a:bodyPr/>
          <a:lstStyle/>
          <a:p>
            <a:r>
              <a:rPr lang="en-CA" dirty="0"/>
              <a:t>Communications Systems </a:t>
            </a:r>
          </a:p>
        </p:txBody>
      </p:sp>
      <p:sp>
        <p:nvSpPr>
          <p:cNvPr id="3" name="Content Placeholder 2">
            <a:extLst>
              <a:ext uri="{FF2B5EF4-FFF2-40B4-BE49-F238E27FC236}">
                <a16:creationId xmlns:a16="http://schemas.microsoft.com/office/drawing/2014/main" id="{AF6CF20D-6EB8-4F44-8CD6-832C93206CB2}"/>
              </a:ext>
            </a:extLst>
          </p:cNvPr>
          <p:cNvSpPr>
            <a:spLocks noGrp="1"/>
          </p:cNvSpPr>
          <p:nvPr>
            <p:ph sz="quarter" idx="12"/>
          </p:nvPr>
        </p:nvSpPr>
        <p:spPr/>
        <p:txBody>
          <a:bodyPr/>
          <a:lstStyle/>
          <a:p>
            <a:r>
              <a:rPr lang="en-CA" dirty="0"/>
              <a:t>Network Layer Protocol (PID):</a:t>
            </a:r>
          </a:p>
          <a:p>
            <a:pPr lvl="1"/>
            <a:r>
              <a:rPr lang="en-CA" dirty="0"/>
              <a:t>Not implemented </a:t>
            </a:r>
          </a:p>
          <a:p>
            <a:r>
              <a:rPr lang="en-CA" dirty="0"/>
              <a:t>Address:</a:t>
            </a:r>
          </a:p>
          <a:p>
            <a:pPr lvl="1"/>
            <a:r>
              <a:rPr lang="en-CA" dirty="0"/>
              <a:t>Determined by callsigns</a:t>
            </a:r>
          </a:p>
        </p:txBody>
      </p:sp>
      <p:sp>
        <p:nvSpPr>
          <p:cNvPr id="4" name="Slide Number Placeholder 3">
            <a:extLst>
              <a:ext uri="{FF2B5EF4-FFF2-40B4-BE49-F238E27FC236}">
                <a16:creationId xmlns:a16="http://schemas.microsoft.com/office/drawing/2014/main" id="{DBB98133-E147-46BD-B02F-3C340F090387}"/>
              </a:ext>
            </a:extLst>
          </p:cNvPr>
          <p:cNvSpPr>
            <a:spLocks noGrp="1"/>
          </p:cNvSpPr>
          <p:nvPr>
            <p:ph type="sldNum" sz="quarter" idx="11"/>
          </p:nvPr>
        </p:nvSpPr>
        <p:spPr/>
        <p:txBody>
          <a:bodyPr/>
          <a:lstStyle/>
          <a:p>
            <a:fld id="{1353CB71-703C-495B-86EC-238C102AF19B}" type="slidenum">
              <a:rPr lang="en-US" smtClean="0"/>
              <a:pPr/>
              <a:t>29</a:t>
            </a:fld>
            <a:r>
              <a:rPr lang="en-US"/>
              <a:t>   |</a:t>
            </a:r>
            <a:endParaRPr lang="en-US" dirty="0"/>
          </a:p>
        </p:txBody>
      </p:sp>
      <p:pic>
        <p:nvPicPr>
          <p:cNvPr id="5" name="Picture 4">
            <a:extLst>
              <a:ext uri="{FF2B5EF4-FFF2-40B4-BE49-F238E27FC236}">
                <a16:creationId xmlns:a16="http://schemas.microsoft.com/office/drawing/2014/main" id="{0C54E729-5826-43EF-8ABE-A371EF74D72F}"/>
              </a:ext>
            </a:extLst>
          </p:cNvPr>
          <p:cNvPicPr>
            <a:picLocks noChangeAspect="1"/>
          </p:cNvPicPr>
          <p:nvPr/>
        </p:nvPicPr>
        <p:blipFill>
          <a:blip r:embed="rId3"/>
          <a:stretch>
            <a:fillRect/>
          </a:stretch>
        </p:blipFill>
        <p:spPr>
          <a:xfrm>
            <a:off x="0" y="3611039"/>
            <a:ext cx="9039225" cy="2628900"/>
          </a:xfrm>
          <a:prstGeom prst="rect">
            <a:avLst/>
          </a:prstGeom>
        </p:spPr>
      </p:pic>
    </p:spTree>
    <p:extLst>
      <p:ext uri="{BB962C8B-B14F-4D97-AF65-F5344CB8AC3E}">
        <p14:creationId xmlns:p14="http://schemas.microsoft.com/office/powerpoint/2010/main" val="1455906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05565-9E7A-49F2-AD39-BE79252CD93C}"/>
              </a:ext>
            </a:extLst>
          </p:cNvPr>
          <p:cNvSpPr>
            <a:spLocks noGrp="1"/>
          </p:cNvSpPr>
          <p:nvPr>
            <p:ph type="title"/>
          </p:nvPr>
        </p:nvSpPr>
        <p:spPr/>
        <p:txBody>
          <a:bodyPr/>
          <a:lstStyle/>
          <a:p>
            <a:r>
              <a:rPr lang="en-US" dirty="0"/>
              <a:t>Preface</a:t>
            </a:r>
            <a:endParaRPr lang="en-CA" dirty="0"/>
          </a:p>
        </p:txBody>
      </p:sp>
      <p:sp>
        <p:nvSpPr>
          <p:cNvPr id="3" name="Content Placeholder 2">
            <a:extLst>
              <a:ext uri="{FF2B5EF4-FFF2-40B4-BE49-F238E27FC236}">
                <a16:creationId xmlns:a16="http://schemas.microsoft.com/office/drawing/2014/main" id="{09B22F66-CDF3-4695-96DB-BB89998B8178}"/>
              </a:ext>
            </a:extLst>
          </p:cNvPr>
          <p:cNvSpPr>
            <a:spLocks noGrp="1"/>
          </p:cNvSpPr>
          <p:nvPr>
            <p:ph sz="quarter" idx="12"/>
          </p:nvPr>
        </p:nvSpPr>
        <p:spPr/>
        <p:txBody>
          <a:bodyPr>
            <a:normAutofit fontScale="85000" lnSpcReduction="20000"/>
          </a:bodyPr>
          <a:lstStyle/>
          <a:p>
            <a:r>
              <a:rPr lang="en-US" dirty="0"/>
              <a:t>Suffering from Success in Space!</a:t>
            </a:r>
          </a:p>
          <a:p>
            <a:pPr lvl="1"/>
            <a:r>
              <a:rPr lang="en-US" dirty="0"/>
              <a:t>Assistant PM Matt Bourassa takes job at SED</a:t>
            </a:r>
          </a:p>
          <a:p>
            <a:pPr lvl="1"/>
            <a:r>
              <a:rPr lang="en-US" dirty="0"/>
              <a:t>Systems team members Bryan, Alexis, Kelsey have internships at JPL</a:t>
            </a:r>
          </a:p>
          <a:p>
            <a:pPr lvl="1"/>
            <a:r>
              <a:rPr lang="en-US" dirty="0"/>
              <a:t>Matt, Kelsey, Alexis, Chimira on LEAD science campaign </a:t>
            </a:r>
          </a:p>
          <a:p>
            <a:pPr lvl="1"/>
            <a:r>
              <a:rPr lang="en-US" dirty="0"/>
              <a:t>Kelsey teaches short course at Paris Observatory, Chimira attends</a:t>
            </a:r>
          </a:p>
          <a:p>
            <a:pPr lvl="1"/>
            <a:r>
              <a:rPr lang="en-US" dirty="0"/>
              <a:t>Alexis and Stephen have successful STRATOS balloon campaign</a:t>
            </a:r>
          </a:p>
          <a:p>
            <a:pPr lvl="1"/>
            <a:r>
              <a:rPr lang="en-US" dirty="0"/>
              <a:t>Matt, Alexis, Lauren on LEAD cap-demo</a:t>
            </a:r>
          </a:p>
          <a:p>
            <a:r>
              <a:rPr lang="en-US" dirty="0"/>
              <a:t>High turnover with Capstone projects</a:t>
            </a:r>
          </a:p>
          <a:p>
            <a:pPr lvl="1"/>
            <a:r>
              <a:rPr lang="en-US" dirty="0"/>
              <a:t>Students that have contributed to the preliminary design have moved on</a:t>
            </a:r>
          </a:p>
          <a:p>
            <a:pPr lvl="1"/>
            <a:r>
              <a:rPr lang="en-US" dirty="0"/>
              <a:t>New capstone students just getting started on detailed design</a:t>
            </a:r>
          </a:p>
        </p:txBody>
      </p:sp>
    </p:spTree>
    <p:extLst>
      <p:ext uri="{BB962C8B-B14F-4D97-AF65-F5344CB8AC3E}">
        <p14:creationId xmlns:p14="http://schemas.microsoft.com/office/powerpoint/2010/main" val="2633591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6" name="Content Placeholder 5">
            <a:extLst>
              <a:ext uri="{FF2B5EF4-FFF2-40B4-BE49-F238E27FC236}">
                <a16:creationId xmlns:a16="http://schemas.microsoft.com/office/drawing/2014/main" id="{DF9AA200-960D-4888-88B7-F3A8DED0B1E3}"/>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30</a:t>
            </a:fld>
            <a:r>
              <a:rPr lang="en-US"/>
              <a:t>   |</a:t>
            </a:r>
            <a:endParaRPr lang="en-US" dirty="0"/>
          </a:p>
        </p:txBody>
      </p:sp>
      <p:pic>
        <p:nvPicPr>
          <p:cNvPr id="5" name="Picture 4">
            <a:extLst>
              <a:ext uri="{FF2B5EF4-FFF2-40B4-BE49-F238E27FC236}">
                <a16:creationId xmlns:a16="http://schemas.microsoft.com/office/drawing/2014/main" id="{36B4D99F-57D2-48C3-8D76-F18A7D36D598}"/>
              </a:ext>
            </a:extLst>
          </p:cNvPr>
          <p:cNvPicPr>
            <a:picLocks noChangeAspect="1"/>
          </p:cNvPicPr>
          <p:nvPr/>
        </p:nvPicPr>
        <p:blipFill>
          <a:blip r:embed="rId3"/>
          <a:stretch>
            <a:fillRect/>
          </a:stretch>
        </p:blipFill>
        <p:spPr>
          <a:xfrm>
            <a:off x="1142047" y="1538029"/>
            <a:ext cx="6554153" cy="4372233"/>
          </a:xfrm>
          <a:prstGeom prst="rect">
            <a:avLst/>
          </a:prstGeom>
        </p:spPr>
      </p:pic>
    </p:spTree>
    <p:extLst>
      <p:ext uri="{BB962C8B-B14F-4D97-AF65-F5344CB8AC3E}">
        <p14:creationId xmlns:p14="http://schemas.microsoft.com/office/powerpoint/2010/main" val="393897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EC7F-A5BF-423C-A0DA-347181DF178A}"/>
              </a:ext>
            </a:extLst>
          </p:cNvPr>
          <p:cNvSpPr>
            <a:spLocks noGrp="1"/>
          </p:cNvSpPr>
          <p:nvPr>
            <p:ph type="title"/>
          </p:nvPr>
        </p:nvSpPr>
        <p:spPr/>
        <p:txBody>
          <a:bodyPr/>
          <a:lstStyle/>
          <a:p>
            <a:r>
              <a:rPr lang="en-CA" dirty="0"/>
              <a:t>Communications Systems</a:t>
            </a:r>
          </a:p>
        </p:txBody>
      </p:sp>
      <p:sp>
        <p:nvSpPr>
          <p:cNvPr id="6" name="Content Placeholder 5">
            <a:extLst>
              <a:ext uri="{FF2B5EF4-FFF2-40B4-BE49-F238E27FC236}">
                <a16:creationId xmlns:a16="http://schemas.microsoft.com/office/drawing/2014/main" id="{CF3CB6BD-E57A-4DA5-ACD4-AE75DC4AE322}"/>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AF01B482-B562-4B3A-9A77-F62F46B84032}"/>
              </a:ext>
            </a:extLst>
          </p:cNvPr>
          <p:cNvSpPr>
            <a:spLocks noGrp="1"/>
          </p:cNvSpPr>
          <p:nvPr>
            <p:ph type="sldNum" sz="quarter" idx="11"/>
          </p:nvPr>
        </p:nvSpPr>
        <p:spPr/>
        <p:txBody>
          <a:bodyPr/>
          <a:lstStyle/>
          <a:p>
            <a:fld id="{1353CB71-703C-495B-86EC-238C102AF19B}" type="slidenum">
              <a:rPr lang="en-US" smtClean="0"/>
              <a:pPr/>
              <a:t>31</a:t>
            </a:fld>
            <a:r>
              <a:rPr lang="en-US"/>
              <a:t>   |</a:t>
            </a:r>
            <a:endParaRPr lang="en-US" dirty="0"/>
          </a:p>
        </p:txBody>
      </p:sp>
      <p:pic>
        <p:nvPicPr>
          <p:cNvPr id="5" name="Picture 4">
            <a:extLst>
              <a:ext uri="{FF2B5EF4-FFF2-40B4-BE49-F238E27FC236}">
                <a16:creationId xmlns:a16="http://schemas.microsoft.com/office/drawing/2014/main" id="{9715FA38-31F6-45B8-8F16-0A806F56E9D3}"/>
              </a:ext>
            </a:extLst>
          </p:cNvPr>
          <p:cNvPicPr>
            <a:picLocks noChangeAspect="1"/>
          </p:cNvPicPr>
          <p:nvPr/>
        </p:nvPicPr>
        <p:blipFill>
          <a:blip r:embed="rId2"/>
          <a:stretch>
            <a:fillRect/>
          </a:stretch>
        </p:blipFill>
        <p:spPr>
          <a:xfrm>
            <a:off x="852487" y="1745207"/>
            <a:ext cx="7439025" cy="4391025"/>
          </a:xfrm>
          <a:prstGeom prst="rect">
            <a:avLst/>
          </a:prstGeom>
        </p:spPr>
      </p:pic>
    </p:spTree>
    <p:extLst>
      <p:ext uri="{BB962C8B-B14F-4D97-AF65-F5344CB8AC3E}">
        <p14:creationId xmlns:p14="http://schemas.microsoft.com/office/powerpoint/2010/main" val="284092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normAutofit/>
          </a:bodyPr>
          <a:lstStyle/>
          <a:p>
            <a:r>
              <a:rPr lang="en-CA" dirty="0"/>
              <a:t>Start I-Frame:</a:t>
            </a:r>
          </a:p>
          <a:p>
            <a:pPr lvl="1"/>
            <a:r>
              <a:rPr lang="en-CA" dirty="0"/>
              <a:t>Command for current transmission, maximum end transmission time ,Next time to transmit</a:t>
            </a:r>
          </a:p>
          <a:p>
            <a:pPr lvl="1"/>
            <a:r>
              <a:rPr lang="en-CA" dirty="0"/>
              <a:t>Next groundstation callsign</a:t>
            </a:r>
          </a:p>
          <a:p>
            <a:pPr lvl="1"/>
            <a:r>
              <a:rPr lang="en-CA" dirty="0"/>
              <a:t>Commands</a:t>
            </a:r>
          </a:p>
          <a:p>
            <a:pPr lvl="2"/>
            <a:r>
              <a:rPr lang="en-CA" dirty="0"/>
              <a:t>Send image thumbnails, send specific image, apply OBC patch, capture image </a:t>
            </a:r>
          </a:p>
          <a:p>
            <a:pPr lvl="1"/>
            <a:r>
              <a:rPr lang="en-CA" dirty="0"/>
              <a:t>Extreme case:</a:t>
            </a:r>
          </a:p>
          <a:p>
            <a:pPr lvl="2"/>
            <a:r>
              <a:rPr lang="en-CA" dirty="0"/>
              <a:t>Built in information frame for stop all transmission IMMEDIATELY. </a:t>
            </a:r>
          </a:p>
          <a:p>
            <a:pPr lvl="1"/>
            <a:endParaRPr lang="en-CA" dirty="0"/>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32</a:t>
            </a:fld>
            <a:r>
              <a:rPr lang="en-US"/>
              <a:t>   |</a:t>
            </a:r>
            <a:endParaRPr lang="en-US" dirty="0"/>
          </a:p>
        </p:txBody>
      </p:sp>
    </p:spTree>
    <p:extLst>
      <p:ext uri="{BB962C8B-B14F-4D97-AF65-F5344CB8AC3E}">
        <p14:creationId xmlns:p14="http://schemas.microsoft.com/office/powerpoint/2010/main" val="3208217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normAutofit fontScale="92500" lnSpcReduction="10000"/>
          </a:bodyPr>
          <a:lstStyle/>
          <a:p>
            <a:r>
              <a:rPr lang="en-CA" dirty="0"/>
              <a:t>TT&amp;C I-Frame:</a:t>
            </a:r>
          </a:p>
          <a:p>
            <a:pPr lvl="1"/>
            <a:r>
              <a:rPr lang="en-CA" dirty="0"/>
              <a:t>First packet sent back by CubeSat</a:t>
            </a:r>
          </a:p>
          <a:p>
            <a:pPr lvl="1"/>
            <a:r>
              <a:rPr lang="en-CA" dirty="0"/>
              <a:t>Contains the following sensor information:</a:t>
            </a:r>
          </a:p>
          <a:p>
            <a:pPr marL="1085850" lvl="2" indent="-457200">
              <a:buFont typeface="+mj-lt"/>
              <a:buAutoNum type="arabicPeriod"/>
            </a:pPr>
            <a:r>
              <a:rPr lang="en-CA" dirty="0"/>
              <a:t>OBC time </a:t>
            </a:r>
          </a:p>
          <a:p>
            <a:pPr marL="1085850" lvl="2" indent="-457200">
              <a:buFont typeface="+mj-lt"/>
              <a:buAutoNum type="arabicPeriod"/>
            </a:pPr>
            <a:r>
              <a:rPr lang="en-CA" dirty="0"/>
              <a:t>GPS coordinates </a:t>
            </a:r>
          </a:p>
          <a:p>
            <a:pPr marL="1085850" lvl="2" indent="-457200">
              <a:buFont typeface="+mj-lt"/>
              <a:buAutoNum type="arabicPeriod"/>
            </a:pPr>
            <a:r>
              <a:rPr lang="en-CA" dirty="0"/>
              <a:t>Sun Sensor Voltage + Currents </a:t>
            </a:r>
          </a:p>
          <a:p>
            <a:pPr marL="1085850" lvl="2" indent="-457200">
              <a:buFont typeface="+mj-lt"/>
              <a:buAutoNum type="arabicPeriod"/>
            </a:pPr>
            <a:r>
              <a:rPr lang="en-CA" dirty="0"/>
              <a:t>Battery voltages </a:t>
            </a:r>
          </a:p>
          <a:p>
            <a:pPr marL="1085850" lvl="2" indent="-457200">
              <a:buFont typeface="+mj-lt"/>
              <a:buAutoNum type="arabicPeriod"/>
            </a:pPr>
            <a:r>
              <a:rPr lang="en-CA" dirty="0"/>
              <a:t>Temperature Sensors </a:t>
            </a:r>
          </a:p>
          <a:p>
            <a:pPr marL="1085850" lvl="2" indent="-457200">
              <a:buFont typeface="+mj-lt"/>
              <a:buAutoNum type="arabicPeriod"/>
            </a:pPr>
            <a:r>
              <a:rPr lang="en-CA" dirty="0"/>
              <a:t>Solar Panel voltages </a:t>
            </a:r>
          </a:p>
          <a:p>
            <a:pPr marL="1085850" lvl="2" indent="-457200">
              <a:buFont typeface="+mj-lt"/>
              <a:buAutoNum type="arabicPeriod"/>
            </a:pPr>
            <a:r>
              <a:rPr lang="en-CA" dirty="0"/>
              <a:t>Magnetorquer current/voltage sensor</a:t>
            </a:r>
          </a:p>
          <a:p>
            <a:pPr marL="1085850" lvl="2" indent="-457200">
              <a:buFont typeface="+mj-lt"/>
              <a:buAutoNum type="arabicPeriod"/>
            </a:pPr>
            <a:r>
              <a:rPr lang="en-CA" dirty="0"/>
              <a:t>Magnetic compass sensor </a:t>
            </a:r>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33</a:t>
            </a:fld>
            <a:r>
              <a:rPr lang="en-US"/>
              <a:t>   |</a:t>
            </a:r>
            <a:endParaRPr lang="en-US" dirty="0"/>
          </a:p>
        </p:txBody>
      </p:sp>
    </p:spTree>
    <p:extLst>
      <p:ext uri="{BB962C8B-B14F-4D97-AF65-F5344CB8AC3E}">
        <p14:creationId xmlns:p14="http://schemas.microsoft.com/office/powerpoint/2010/main" val="2359569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lstStyle/>
          <a:p>
            <a:r>
              <a:rPr lang="en-CA" dirty="0"/>
              <a:t>Acknowledge S-Frame (ARQ):</a:t>
            </a:r>
          </a:p>
          <a:p>
            <a:pPr marL="800100" lvl="1" indent="-457200">
              <a:buFont typeface="+mj-lt"/>
              <a:buAutoNum type="arabicPeriod"/>
            </a:pPr>
            <a:r>
              <a:rPr lang="en-CA" dirty="0"/>
              <a:t>Acknowledge send next frame</a:t>
            </a:r>
          </a:p>
          <a:p>
            <a:pPr marL="800100" lvl="1" indent="-457200">
              <a:buFont typeface="+mj-lt"/>
              <a:buAutoNum type="arabicPeriod"/>
            </a:pPr>
            <a:r>
              <a:rPr lang="en-CA" dirty="0"/>
              <a:t>Acknowledge do not send next frame</a:t>
            </a:r>
          </a:p>
          <a:p>
            <a:pPr marL="800100" lvl="1" indent="-457200">
              <a:buFont typeface="+mj-lt"/>
              <a:buAutoNum type="arabicPeriod"/>
            </a:pPr>
            <a:r>
              <a:rPr lang="en-CA" dirty="0"/>
              <a:t>Selective Reject a frame for retransmission</a:t>
            </a:r>
          </a:p>
          <a:p>
            <a:pPr marL="800100" lvl="1" indent="-457200">
              <a:buFont typeface="+mj-lt"/>
              <a:buAutoNum type="arabicPeriod"/>
            </a:pPr>
            <a:r>
              <a:rPr lang="en-CA" dirty="0"/>
              <a:t>Reject all frames, retransmit all</a:t>
            </a:r>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34</a:t>
            </a:fld>
            <a:r>
              <a:rPr lang="en-US"/>
              <a:t>   |</a:t>
            </a:r>
            <a:endParaRPr lang="en-US" dirty="0"/>
          </a:p>
        </p:txBody>
      </p:sp>
    </p:spTree>
    <p:extLst>
      <p:ext uri="{BB962C8B-B14F-4D97-AF65-F5344CB8AC3E}">
        <p14:creationId xmlns:p14="http://schemas.microsoft.com/office/powerpoint/2010/main" val="3092668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769F-B3D1-4CFF-8934-FD84DBA6FCBF}"/>
              </a:ext>
            </a:extLst>
          </p:cNvPr>
          <p:cNvSpPr>
            <a:spLocks noGrp="1"/>
          </p:cNvSpPr>
          <p:nvPr>
            <p:ph type="title"/>
          </p:nvPr>
        </p:nvSpPr>
        <p:spPr/>
        <p:txBody>
          <a:bodyPr/>
          <a:lstStyle/>
          <a:p>
            <a:r>
              <a:rPr lang="en-CA" dirty="0"/>
              <a:t>Communications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83F77-6BB0-4C5D-A242-612BDFB8B71B}"/>
                  </a:ext>
                </a:extLst>
              </p:cNvPr>
              <p:cNvSpPr>
                <a:spLocks noGrp="1"/>
              </p:cNvSpPr>
              <p:nvPr>
                <p:ph sz="quarter" idx="12"/>
              </p:nvPr>
            </p:nvSpPr>
            <p:spPr/>
            <p:txBody>
              <a:bodyPr/>
              <a:lstStyle/>
              <a:p>
                <a:r>
                  <a:rPr lang="en-CA" i="1" dirty="0" err="1">
                    <a:latin typeface="Cambria Math" panose="02040503050406030204" pitchFamily="18" charset="0"/>
                  </a:rPr>
                  <a:t>Taccess</a:t>
                </a:r>
                <a:r>
                  <a:rPr lang="en-CA" i="1" dirty="0">
                    <a:latin typeface="Cambria Math" panose="02040503050406030204" pitchFamily="18" charset="0"/>
                  </a:rPr>
                  <a:t> = </a:t>
                </a:r>
                <a:r>
                  <a:rPr lang="en-CA" i="1" dirty="0" err="1">
                    <a:solidFill>
                      <a:srgbClr val="FF0000"/>
                    </a:solidFill>
                    <a:latin typeface="Cambria Math" panose="02040503050406030204" pitchFamily="18" charset="0"/>
                  </a:rPr>
                  <a:t>Tstart_link</a:t>
                </a:r>
                <a:r>
                  <a:rPr lang="en-CA" i="1" dirty="0">
                    <a:solidFill>
                      <a:srgbClr val="FF0000"/>
                    </a:solidFill>
                    <a:latin typeface="Cambria Math" panose="02040503050406030204" pitchFamily="18" charset="0"/>
                  </a:rPr>
                  <a:t> </a:t>
                </a:r>
                <a:r>
                  <a:rPr lang="en-CA" i="1" dirty="0">
                    <a:latin typeface="Cambria Math" panose="02040503050406030204" pitchFamily="18" charset="0"/>
                  </a:rPr>
                  <a:t>+ </a:t>
                </a:r>
                <a:r>
                  <a:rPr lang="en-CA" i="1" dirty="0" err="1">
                    <a:solidFill>
                      <a:srgbClr val="FF0000"/>
                    </a:solidFill>
                    <a:latin typeface="Cambria Math" panose="02040503050406030204" pitchFamily="18" charset="0"/>
                  </a:rPr>
                  <a:t>Tend_link</a:t>
                </a:r>
                <a:r>
                  <a:rPr lang="en-CA" i="1" dirty="0">
                    <a:solidFill>
                      <a:srgbClr val="FF0000"/>
                    </a:solidFill>
                    <a:latin typeface="Cambria Math" panose="02040503050406030204" pitchFamily="18" charset="0"/>
                  </a:rPr>
                  <a:t> </a:t>
                </a:r>
                <a:r>
                  <a:rPr lang="en-CA" i="1" dirty="0">
                    <a:latin typeface="Cambria Math" panose="02040503050406030204" pitchFamily="18" charset="0"/>
                  </a:rPr>
                  <a:t>+ </a:t>
                </a:r>
                <a:r>
                  <a:rPr lang="en-CA" i="1" dirty="0" err="1">
                    <a:solidFill>
                      <a:srgbClr val="0070C0"/>
                    </a:solidFill>
                    <a:latin typeface="Cambria Math" panose="02040503050406030204" pitchFamily="18" charset="0"/>
                  </a:rPr>
                  <a:t>Tinformation</a:t>
                </a:r>
                <a:endParaRPr lang="en-CA" i="1" dirty="0">
                  <a:solidFill>
                    <a:srgbClr val="0070C0"/>
                  </a:solidFill>
                  <a:latin typeface="Cambria Math" panose="02040503050406030204" pitchFamily="18" charset="0"/>
                </a:endParaRPr>
              </a:p>
              <a:p>
                <a14:m>
                  <m:oMath xmlns:m="http://schemas.openxmlformats.org/officeDocument/2006/math">
                    <m:r>
                      <a:rPr lang="en-CA" i="1">
                        <a:latin typeface="Cambria Math" panose="02040503050406030204" pitchFamily="18" charset="0"/>
                      </a:rPr>
                      <m:t>𝑇𝑎𝑐𝑐𝑒𝑠𝑠</m:t>
                    </m:r>
                    <m:r>
                      <a:rPr lang="en-CA" i="1">
                        <a:latin typeface="Cambria Math" panose="02040503050406030204" pitchFamily="18" charset="0"/>
                      </a:rPr>
                      <m:t> = </m:t>
                    </m:r>
                    <m:r>
                      <a:rPr lang="en-CA" i="1" smtClean="0">
                        <a:solidFill>
                          <a:srgbClr val="FF0000"/>
                        </a:solidFill>
                        <a:latin typeface="Cambria Math" panose="02040503050406030204" pitchFamily="18" charset="0"/>
                      </a:rPr>
                      <m:t>𝑇𝑠𝑡𝑎𝑟𝑡</m:t>
                    </m:r>
                    <m:r>
                      <a:rPr lang="en-CA" i="1" smtClean="0">
                        <a:solidFill>
                          <a:srgbClr val="FF0000"/>
                        </a:solidFill>
                        <a:latin typeface="Cambria Math" panose="02040503050406030204" pitchFamily="18" charset="0"/>
                      </a:rPr>
                      <m:t> + </m:t>
                    </m:r>
                    <m:r>
                      <a:rPr lang="en-CA" i="1" smtClean="0">
                        <a:solidFill>
                          <a:srgbClr val="FF0000"/>
                        </a:solidFill>
                        <a:latin typeface="Cambria Math" panose="02040503050406030204" pitchFamily="18" charset="0"/>
                      </a:rPr>
                      <m:t>𝑇𝑒𝑛𝑑</m:t>
                    </m:r>
                    <m:r>
                      <a:rPr lang="en-CA" i="1">
                        <a:latin typeface="Cambria Math" panose="02040503050406030204" pitchFamily="18" charset="0"/>
                      </a:rPr>
                      <m:t> +</m:t>
                    </m:r>
                    <m:r>
                      <a:rPr lang="en-CA" i="1" smtClean="0">
                        <a:solidFill>
                          <a:srgbClr val="FF0000"/>
                        </a:solidFill>
                        <a:latin typeface="Cambria Math" panose="02040503050406030204" pitchFamily="18" charset="0"/>
                      </a:rPr>
                      <m:t>2∗</m:t>
                    </m:r>
                    <m:r>
                      <a:rPr lang="en-CA" i="1" smtClean="0">
                        <a:solidFill>
                          <a:srgbClr val="FF0000"/>
                        </a:solidFill>
                        <a:latin typeface="Cambria Math" panose="02040503050406030204" pitchFamily="18" charset="0"/>
                      </a:rPr>
                      <m:t>𝑇𝑝𝑟𝑜𝑝</m:t>
                    </m:r>
                    <m:r>
                      <a:rPr lang="en-CA" i="1" smtClean="0">
                        <a:solidFill>
                          <a:srgbClr val="FF0000"/>
                        </a:solidFill>
                        <a:latin typeface="Cambria Math" panose="02040503050406030204" pitchFamily="18" charset="0"/>
                      </a:rPr>
                      <m:t> +2</m:t>
                    </m:r>
                    <m:r>
                      <a:rPr lang="en-CA" i="1" smtClean="0">
                        <a:solidFill>
                          <a:srgbClr val="FF0000"/>
                        </a:solidFill>
                        <a:latin typeface="Cambria Math" panose="02040503050406030204" pitchFamily="18" charset="0"/>
                      </a:rPr>
                      <m:t>𝑇𝑝𝑟𝑜𝑐</m:t>
                    </m:r>
                    <m:r>
                      <a:rPr lang="en-CA" i="1" smtClean="0">
                        <a:solidFill>
                          <a:srgbClr val="FF0000"/>
                        </a:solidFill>
                        <a:latin typeface="Cambria Math" panose="02040503050406030204" pitchFamily="18" charset="0"/>
                      </a:rPr>
                      <m:t> + </m:t>
                    </m:r>
                    <m:r>
                      <a:rPr lang="en-CA" i="1" smtClean="0">
                        <a:solidFill>
                          <a:srgbClr val="0070C0"/>
                        </a:solidFill>
                        <a:latin typeface="Cambria Math" panose="02040503050406030204" pitchFamily="18" charset="0"/>
                      </a:rPr>
                      <m:t>𝑁</m:t>
                    </m:r>
                    <m:r>
                      <a:rPr lang="en-CA" i="1" smtClean="0">
                        <a:solidFill>
                          <a:srgbClr val="0070C0"/>
                        </a:solidFill>
                        <a:latin typeface="Cambria Math" panose="02040503050406030204" pitchFamily="18" charset="0"/>
                      </a:rPr>
                      <m:t>∗(</m:t>
                    </m:r>
                    <m:r>
                      <a:rPr lang="en-CA" i="1" smtClean="0">
                        <a:solidFill>
                          <a:srgbClr val="0070C0"/>
                        </a:solidFill>
                        <a:latin typeface="Cambria Math" panose="02040503050406030204" pitchFamily="18" charset="0"/>
                      </a:rPr>
                      <m:t>𝑇𝑐𝑢𝑏𝑒𝑝𝑟𝑜𝑐</m:t>
                    </m:r>
                    <m:r>
                      <a:rPr lang="en-CA" i="1" smtClean="0">
                        <a:solidFill>
                          <a:srgbClr val="0070C0"/>
                        </a:solidFill>
                        <a:latin typeface="Cambria Math" panose="02040503050406030204" pitchFamily="18" charset="0"/>
                      </a:rPr>
                      <m:t>+</m:t>
                    </m:r>
                    <m:r>
                      <a:rPr lang="en-CA" i="1" smtClean="0">
                        <a:solidFill>
                          <a:srgbClr val="0070C0"/>
                        </a:solidFill>
                        <a:latin typeface="Cambria Math" panose="02040503050406030204" pitchFamily="18" charset="0"/>
                      </a:rPr>
                      <m:t>𝑇𝑔𝑟𝑜𝑢𝑛𝑑𝑝𝑟𝑜𝑐</m:t>
                    </m:r>
                    <m:r>
                      <a:rPr lang="en-CA" i="1" smtClean="0">
                        <a:solidFill>
                          <a:srgbClr val="0070C0"/>
                        </a:solidFill>
                        <a:latin typeface="Cambria Math" panose="02040503050406030204" pitchFamily="18" charset="0"/>
                      </a:rPr>
                      <m:t>+</m:t>
                    </m:r>
                    <m:r>
                      <a:rPr lang="en-CA" i="1" smtClean="0">
                        <a:solidFill>
                          <a:srgbClr val="0070C0"/>
                        </a:solidFill>
                        <a:latin typeface="Cambria Math" panose="02040503050406030204" pitchFamily="18" charset="0"/>
                      </a:rPr>
                      <m:t>𝑇𝑎𝑐𝑘</m:t>
                    </m:r>
                    <m:r>
                      <a:rPr lang="en-CA" i="1" smtClean="0">
                        <a:solidFill>
                          <a:srgbClr val="0070C0"/>
                        </a:solidFill>
                        <a:latin typeface="Cambria Math" panose="02040503050406030204" pitchFamily="18" charset="0"/>
                      </a:rPr>
                      <m:t>+7∗</m:t>
                    </m:r>
                    <m:r>
                      <a:rPr lang="en-CA" i="1" smtClean="0">
                        <a:solidFill>
                          <a:srgbClr val="0070C0"/>
                        </a:solidFill>
                        <a:latin typeface="Cambria Math" panose="02040503050406030204" pitchFamily="18" charset="0"/>
                      </a:rPr>
                      <m:t>𝑇𝑖𝑛𝑓𝑜</m:t>
                    </m:r>
                    <m:r>
                      <a:rPr lang="en-CA" i="1" smtClean="0">
                        <a:solidFill>
                          <a:srgbClr val="0070C0"/>
                        </a:solidFill>
                        <a:latin typeface="Cambria Math" panose="02040503050406030204" pitchFamily="18" charset="0"/>
                      </a:rPr>
                      <m:t>+2</m:t>
                    </m:r>
                    <m:r>
                      <a:rPr lang="en-CA" i="1" smtClean="0">
                        <a:solidFill>
                          <a:srgbClr val="0070C0"/>
                        </a:solidFill>
                        <a:latin typeface="Cambria Math" panose="02040503050406030204" pitchFamily="18" charset="0"/>
                      </a:rPr>
                      <m:t>𝑇𝑝𝑟𝑜𝑝</m:t>
                    </m:r>
                    <m:r>
                      <a:rPr lang="en-CA" i="1" smtClean="0">
                        <a:solidFill>
                          <a:srgbClr val="0070C0"/>
                        </a:solidFill>
                        <a:latin typeface="Cambria Math" panose="02040503050406030204" pitchFamily="18" charset="0"/>
                      </a:rPr>
                      <m:t>)</m:t>
                    </m:r>
                  </m:oMath>
                </a14:m>
                <a:endParaRPr lang="en-CA" dirty="0"/>
              </a:p>
              <a:p>
                <a:endParaRPr lang="en-CA" dirty="0"/>
              </a:p>
              <a:p>
                <a:r>
                  <a:rPr lang="en-CA" dirty="0"/>
                  <a:t>Uplink data rate = 1200bps </a:t>
                </a:r>
              </a:p>
              <a:p>
                <a:r>
                  <a:rPr lang="en-CA" dirty="0"/>
                  <a:t>Downlink data rate = 9600bps </a:t>
                </a:r>
              </a:p>
              <a:p>
                <a:r>
                  <a:rPr lang="en-CA" dirty="0"/>
                  <a:t>Where </a:t>
                </a:r>
                <a:r>
                  <a:rPr lang="en-CA" dirty="0" err="1"/>
                  <a:t>Tproc</a:t>
                </a:r>
                <a:r>
                  <a:rPr lang="en-CA" dirty="0"/>
                  <a:t> = process time ~50ms </a:t>
                </a:r>
              </a:p>
              <a:p>
                <a:endParaRPr lang="en-CA" dirty="0"/>
              </a:p>
            </p:txBody>
          </p:sp>
        </mc:Choice>
        <mc:Fallback xmlns="">
          <p:sp>
            <p:nvSpPr>
              <p:cNvPr id="3" name="Content Placeholder 2">
                <a:extLst>
                  <a:ext uri="{FF2B5EF4-FFF2-40B4-BE49-F238E27FC236}">
                    <a16:creationId xmlns:a16="http://schemas.microsoft.com/office/drawing/2014/main" id="{27783F77-6BB0-4C5D-A242-612BDFB8B71B}"/>
                  </a:ext>
                </a:extLst>
              </p:cNvPr>
              <p:cNvSpPr>
                <a:spLocks noGrp="1" noRot="1" noChangeAspect="1" noMove="1" noResize="1" noEditPoints="1" noAdjustHandles="1" noChangeArrowheads="1" noChangeShapeType="1" noTextEdit="1"/>
              </p:cNvSpPr>
              <p:nvPr>
                <p:ph sz="quarter" idx="12"/>
              </p:nvPr>
            </p:nvSpPr>
            <p:spPr>
              <a:blipFill>
                <a:blip r:embed="rId2"/>
                <a:stretch>
                  <a:fillRect l="-1263" t="-133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6CC63270-AD39-48E6-8163-3982C0A02ACA}"/>
              </a:ext>
            </a:extLst>
          </p:cNvPr>
          <p:cNvSpPr>
            <a:spLocks noGrp="1"/>
          </p:cNvSpPr>
          <p:nvPr>
            <p:ph type="sldNum" sz="quarter" idx="11"/>
          </p:nvPr>
        </p:nvSpPr>
        <p:spPr/>
        <p:txBody>
          <a:bodyPr/>
          <a:lstStyle/>
          <a:p>
            <a:fld id="{1353CB71-703C-495B-86EC-238C102AF19B}" type="slidenum">
              <a:rPr lang="en-US" smtClean="0"/>
              <a:pPr/>
              <a:t>35</a:t>
            </a:fld>
            <a:r>
              <a:rPr lang="en-US"/>
              <a:t>   |</a:t>
            </a:r>
            <a:endParaRPr lang="en-US" dirty="0"/>
          </a:p>
        </p:txBody>
      </p:sp>
    </p:spTree>
    <p:extLst>
      <p:ext uri="{BB962C8B-B14F-4D97-AF65-F5344CB8AC3E}">
        <p14:creationId xmlns:p14="http://schemas.microsoft.com/office/powerpoint/2010/main" val="550861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normAutofit/>
          </a:bodyPr>
          <a:lstStyle/>
          <a:p>
            <a:r>
              <a:rPr lang="en-CA" dirty="0"/>
              <a:t>VR Camera I-Frame</a:t>
            </a:r>
          </a:p>
          <a:p>
            <a:pPr lvl="1"/>
            <a:r>
              <a:rPr lang="en-CA" dirty="0"/>
              <a:t>Payload Operation</a:t>
            </a:r>
          </a:p>
          <a:p>
            <a:pPr lvl="2"/>
            <a:r>
              <a:rPr lang="en-CA" dirty="0"/>
              <a:t>Secondary provides thumbnail format for lower quality image to select</a:t>
            </a:r>
          </a:p>
          <a:p>
            <a:pPr lvl="2"/>
            <a:r>
              <a:rPr lang="en-CA" dirty="0"/>
              <a:t>Selection of full image via command by primary</a:t>
            </a:r>
          </a:p>
          <a:p>
            <a:pPr lvl="2"/>
            <a:endParaRPr lang="en-CA" dirty="0"/>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36</a:t>
            </a:fld>
            <a:r>
              <a:rPr lang="en-US"/>
              <a:t>   |</a:t>
            </a:r>
            <a:endParaRPr lang="en-US" dirty="0"/>
          </a:p>
        </p:txBody>
      </p:sp>
      <p:pic>
        <p:nvPicPr>
          <p:cNvPr id="7" name="Picture 6">
            <a:extLst>
              <a:ext uri="{FF2B5EF4-FFF2-40B4-BE49-F238E27FC236}">
                <a16:creationId xmlns:a16="http://schemas.microsoft.com/office/drawing/2014/main" id="{1A603EFB-4945-4801-9022-C89A4069949F}"/>
              </a:ext>
            </a:extLst>
          </p:cNvPr>
          <p:cNvPicPr>
            <a:picLocks noChangeAspect="1"/>
          </p:cNvPicPr>
          <p:nvPr/>
        </p:nvPicPr>
        <p:blipFill>
          <a:blip r:embed="rId2"/>
          <a:stretch>
            <a:fillRect/>
          </a:stretch>
        </p:blipFill>
        <p:spPr>
          <a:xfrm>
            <a:off x="0" y="4400518"/>
            <a:ext cx="3666565" cy="1895568"/>
          </a:xfrm>
          <a:prstGeom prst="rect">
            <a:avLst/>
          </a:prstGeom>
        </p:spPr>
      </p:pic>
      <p:pic>
        <p:nvPicPr>
          <p:cNvPr id="8" name="Picture 7">
            <a:extLst>
              <a:ext uri="{FF2B5EF4-FFF2-40B4-BE49-F238E27FC236}">
                <a16:creationId xmlns:a16="http://schemas.microsoft.com/office/drawing/2014/main" id="{1758F400-191D-4CBF-BAB3-0CD6DA7AED8A}"/>
              </a:ext>
            </a:extLst>
          </p:cNvPr>
          <p:cNvPicPr>
            <a:picLocks noChangeAspect="1"/>
          </p:cNvPicPr>
          <p:nvPr/>
        </p:nvPicPr>
        <p:blipFill>
          <a:blip r:embed="rId3"/>
          <a:stretch>
            <a:fillRect/>
          </a:stretch>
        </p:blipFill>
        <p:spPr>
          <a:xfrm>
            <a:off x="4526314" y="4534507"/>
            <a:ext cx="4556368" cy="1700640"/>
          </a:xfrm>
          <a:prstGeom prst="rect">
            <a:avLst/>
          </a:prstGeom>
        </p:spPr>
      </p:pic>
      <p:cxnSp>
        <p:nvCxnSpPr>
          <p:cNvPr id="15" name="Straight Arrow Connector 14">
            <a:extLst>
              <a:ext uri="{FF2B5EF4-FFF2-40B4-BE49-F238E27FC236}">
                <a16:creationId xmlns:a16="http://schemas.microsoft.com/office/drawing/2014/main" id="{814BFF52-670E-4E12-B5E4-A6172B80FEFF}"/>
              </a:ext>
            </a:extLst>
          </p:cNvPr>
          <p:cNvCxnSpPr/>
          <p:nvPr/>
        </p:nvCxnSpPr>
        <p:spPr>
          <a:xfrm>
            <a:off x="3666565" y="5340003"/>
            <a:ext cx="8597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98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61C7-862A-4DE8-A375-6984837859C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9DFDF6A8-AE6C-454C-A222-9F970AE56A81}"/>
              </a:ext>
            </a:extLst>
          </p:cNvPr>
          <p:cNvSpPr>
            <a:spLocks noGrp="1"/>
          </p:cNvSpPr>
          <p:nvPr>
            <p:ph sz="quarter" idx="12"/>
          </p:nvPr>
        </p:nvSpPr>
        <p:spPr/>
        <p:txBody>
          <a:bodyPr/>
          <a:lstStyle/>
          <a:p>
            <a:r>
              <a:rPr lang="en-CA" dirty="0"/>
              <a:t>Image provided by camera:</a:t>
            </a:r>
          </a:p>
          <a:p>
            <a:pPr lvl="1"/>
            <a:r>
              <a:rPr lang="en-CA" dirty="0"/>
              <a:t>Initial:</a:t>
            </a:r>
          </a:p>
          <a:p>
            <a:pPr lvl="2"/>
            <a:r>
              <a:rPr lang="en-CA" dirty="0"/>
              <a:t>Images captured in 12 bit JPEG</a:t>
            </a:r>
          </a:p>
          <a:p>
            <a:pPr lvl="2"/>
            <a:r>
              <a:rPr lang="en-CA" dirty="0"/>
              <a:t>3000 x 3000 pixels per image</a:t>
            </a:r>
          </a:p>
          <a:p>
            <a:pPr lvl="2"/>
            <a:r>
              <a:rPr lang="en-CA" dirty="0"/>
              <a:t>13.5MB per image</a:t>
            </a:r>
          </a:p>
          <a:p>
            <a:pPr lvl="1"/>
            <a:r>
              <a:rPr lang="en-CA" dirty="0"/>
              <a:t>Compressed:</a:t>
            </a:r>
          </a:p>
          <a:p>
            <a:pPr lvl="2"/>
            <a:r>
              <a:rPr lang="en-CA" dirty="0"/>
              <a:t>Up to 15x compression</a:t>
            </a:r>
          </a:p>
          <a:p>
            <a:pPr lvl="2"/>
            <a:r>
              <a:rPr lang="en-CA" dirty="0"/>
              <a:t>&lt;1MB per image</a:t>
            </a:r>
          </a:p>
        </p:txBody>
      </p:sp>
      <p:sp>
        <p:nvSpPr>
          <p:cNvPr id="4" name="Slide Number Placeholder 3">
            <a:extLst>
              <a:ext uri="{FF2B5EF4-FFF2-40B4-BE49-F238E27FC236}">
                <a16:creationId xmlns:a16="http://schemas.microsoft.com/office/drawing/2014/main" id="{B2D8B7E5-F394-42B3-940D-DBCC7E0B2093}"/>
              </a:ext>
            </a:extLst>
          </p:cNvPr>
          <p:cNvSpPr>
            <a:spLocks noGrp="1"/>
          </p:cNvSpPr>
          <p:nvPr>
            <p:ph type="sldNum" sz="quarter" idx="11"/>
          </p:nvPr>
        </p:nvSpPr>
        <p:spPr/>
        <p:txBody>
          <a:bodyPr/>
          <a:lstStyle/>
          <a:p>
            <a:fld id="{1353CB71-703C-495B-86EC-238C102AF19B}" type="slidenum">
              <a:rPr lang="en-US" smtClean="0"/>
              <a:pPr/>
              <a:t>37</a:t>
            </a:fld>
            <a:r>
              <a:rPr lang="en-US"/>
              <a:t>   |</a:t>
            </a:r>
            <a:endParaRPr lang="en-US" dirty="0"/>
          </a:p>
        </p:txBody>
      </p:sp>
    </p:spTree>
    <p:extLst>
      <p:ext uri="{BB962C8B-B14F-4D97-AF65-F5344CB8AC3E}">
        <p14:creationId xmlns:p14="http://schemas.microsoft.com/office/powerpoint/2010/main" val="1754288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542C-1ABC-4F42-8BFF-A46F438BD7F2}"/>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351B5C1D-7107-4AB0-8944-2E98BA05C041}"/>
              </a:ext>
            </a:extLst>
          </p:cNvPr>
          <p:cNvSpPr>
            <a:spLocks noGrp="1"/>
          </p:cNvSpPr>
          <p:nvPr>
            <p:ph sz="quarter" idx="12"/>
          </p:nvPr>
        </p:nvSpPr>
        <p:spPr/>
        <p:txBody>
          <a:bodyPr/>
          <a:lstStyle/>
          <a:p>
            <a:r>
              <a:rPr lang="en-CA" dirty="0"/>
              <a:t>Thumbnail generation:</a:t>
            </a:r>
          </a:p>
          <a:p>
            <a:pPr lvl="1"/>
            <a:r>
              <a:rPr lang="en-CA" dirty="0"/>
              <a:t>Bit depth: 12 bit </a:t>
            </a:r>
            <a:r>
              <a:rPr lang="en-CA" dirty="0">
                <a:sym typeface="Wingdings" panose="05000000000000000000" pitchFamily="2" charset="2"/>
              </a:rPr>
              <a:t> 8 bit jpeg </a:t>
            </a:r>
          </a:p>
          <a:p>
            <a:pPr lvl="1"/>
            <a:r>
              <a:rPr lang="en-CA" dirty="0">
                <a:sym typeface="Wingdings" panose="05000000000000000000" pitchFamily="2" charset="2"/>
              </a:rPr>
              <a:t>Reduce number of columns/rows by a factor (0.1) </a:t>
            </a:r>
          </a:p>
          <a:p>
            <a:pPr lvl="1"/>
            <a:endParaRPr lang="en-CA" dirty="0"/>
          </a:p>
        </p:txBody>
      </p:sp>
      <p:sp>
        <p:nvSpPr>
          <p:cNvPr id="4" name="Slide Number Placeholder 3">
            <a:extLst>
              <a:ext uri="{FF2B5EF4-FFF2-40B4-BE49-F238E27FC236}">
                <a16:creationId xmlns:a16="http://schemas.microsoft.com/office/drawing/2014/main" id="{1E7DAAF7-8F07-4A0E-89E9-5BA32D4A40DB}"/>
              </a:ext>
            </a:extLst>
          </p:cNvPr>
          <p:cNvSpPr>
            <a:spLocks noGrp="1"/>
          </p:cNvSpPr>
          <p:nvPr>
            <p:ph type="sldNum" sz="quarter" idx="11"/>
          </p:nvPr>
        </p:nvSpPr>
        <p:spPr/>
        <p:txBody>
          <a:bodyPr/>
          <a:lstStyle/>
          <a:p>
            <a:fld id="{1353CB71-703C-495B-86EC-238C102AF19B}" type="slidenum">
              <a:rPr lang="en-US" smtClean="0"/>
              <a:pPr/>
              <a:t>38</a:t>
            </a:fld>
            <a:r>
              <a:rPr lang="en-US"/>
              <a:t>   |</a:t>
            </a:r>
            <a:endParaRPr lang="en-US" dirty="0"/>
          </a:p>
        </p:txBody>
      </p:sp>
      <p:pic>
        <p:nvPicPr>
          <p:cNvPr id="8" name="Picture 7">
            <a:extLst>
              <a:ext uri="{FF2B5EF4-FFF2-40B4-BE49-F238E27FC236}">
                <a16:creationId xmlns:a16="http://schemas.microsoft.com/office/drawing/2014/main" id="{2B056DEC-9F4F-4789-BFB9-A631FD1141B3}"/>
              </a:ext>
            </a:extLst>
          </p:cNvPr>
          <p:cNvPicPr>
            <a:picLocks noChangeAspect="1"/>
          </p:cNvPicPr>
          <p:nvPr/>
        </p:nvPicPr>
        <p:blipFill>
          <a:blip r:embed="rId2"/>
          <a:stretch>
            <a:fillRect/>
          </a:stretch>
        </p:blipFill>
        <p:spPr>
          <a:xfrm>
            <a:off x="5670174" y="3070412"/>
            <a:ext cx="3370729" cy="2528047"/>
          </a:xfrm>
          <a:prstGeom prst="rect">
            <a:avLst/>
          </a:prstGeom>
        </p:spPr>
      </p:pic>
      <p:cxnSp>
        <p:nvCxnSpPr>
          <p:cNvPr id="10" name="Straight Arrow Connector 9">
            <a:extLst>
              <a:ext uri="{FF2B5EF4-FFF2-40B4-BE49-F238E27FC236}">
                <a16:creationId xmlns:a16="http://schemas.microsoft.com/office/drawing/2014/main" id="{C7DFD780-D5AE-421C-AF76-23AA5B4317CE}"/>
              </a:ext>
            </a:extLst>
          </p:cNvPr>
          <p:cNvCxnSpPr>
            <a:cxnSpLocks/>
          </p:cNvCxnSpPr>
          <p:nvPr/>
        </p:nvCxnSpPr>
        <p:spPr>
          <a:xfrm>
            <a:off x="3599329" y="4218628"/>
            <a:ext cx="1963270" cy="26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EB357D-0EEE-449A-98BE-896E27945584}"/>
                  </a:ext>
                </a:extLst>
              </p:cNvPr>
              <p:cNvSpPr txBox="1"/>
              <p:nvPr/>
            </p:nvSpPr>
            <p:spPr>
              <a:xfrm>
                <a:off x="103097" y="5778765"/>
                <a:ext cx="3949479" cy="369332"/>
              </a:xfrm>
              <a:prstGeom prst="rect">
                <a:avLst/>
              </a:prstGeom>
              <a:noFill/>
            </p:spPr>
            <p:txBody>
              <a:bodyPr wrap="none" rtlCol="0">
                <a:spAutoFit/>
              </a:bodyPr>
              <a:lstStyle/>
              <a:p>
                <a:r>
                  <a:rPr lang="en-CA" dirty="0"/>
                  <a:t>12 bit jpeg, 1941 kB, FOV = 47</a:t>
                </a:r>
                <a14:m>
                  <m:oMath xmlns:m="http://schemas.openxmlformats.org/officeDocument/2006/math">
                    <m:r>
                      <a:rPr lang="en-CA" i="1" smtClean="0">
                        <a:latin typeface="Cambria Math" panose="02040503050406030204" pitchFamily="18" charset="0"/>
                        <a:ea typeface="Cambria Math" panose="02040503050406030204" pitchFamily="18" charset="0"/>
                      </a:rPr>
                      <m:t>°</m:t>
                    </m:r>
                  </m:oMath>
                </a14:m>
                <a:endParaRPr lang="en-CA" dirty="0"/>
              </a:p>
            </p:txBody>
          </p:sp>
        </mc:Choice>
        <mc:Fallback xmlns="">
          <p:sp>
            <p:nvSpPr>
              <p:cNvPr id="15" name="TextBox 14">
                <a:extLst>
                  <a:ext uri="{FF2B5EF4-FFF2-40B4-BE49-F238E27FC236}">
                    <a16:creationId xmlns:a16="http://schemas.microsoft.com/office/drawing/2014/main" id="{3EEB357D-0EEE-449A-98BE-896E27945584}"/>
                  </a:ext>
                </a:extLst>
              </p:cNvPr>
              <p:cNvSpPr txBox="1">
                <a:spLocks noRot="1" noChangeAspect="1" noMove="1" noResize="1" noEditPoints="1" noAdjustHandles="1" noChangeArrowheads="1" noChangeShapeType="1" noTextEdit="1"/>
              </p:cNvSpPr>
              <p:nvPr/>
            </p:nvSpPr>
            <p:spPr>
              <a:xfrm>
                <a:off x="103097" y="5778765"/>
                <a:ext cx="3949479" cy="369332"/>
              </a:xfrm>
              <a:prstGeom prst="rect">
                <a:avLst/>
              </a:prstGeom>
              <a:blipFill>
                <a:blip r:embed="rId3"/>
                <a:stretch>
                  <a:fillRect l="-1389" t="-9836"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70B734-1614-49A0-B5E5-31284402ACDB}"/>
                  </a:ext>
                </a:extLst>
              </p:cNvPr>
              <p:cNvSpPr txBox="1"/>
              <p:nvPr/>
            </p:nvSpPr>
            <p:spPr>
              <a:xfrm>
                <a:off x="5822574" y="5830652"/>
                <a:ext cx="3218329" cy="369332"/>
              </a:xfrm>
              <a:prstGeom prst="rect">
                <a:avLst/>
              </a:prstGeom>
              <a:noFill/>
            </p:spPr>
            <p:txBody>
              <a:bodyPr wrap="square" rtlCol="0">
                <a:spAutoFit/>
              </a:bodyPr>
              <a:lstStyle/>
              <a:p>
                <a:r>
                  <a:rPr lang="en-CA" dirty="0"/>
                  <a:t>8 bit jpg, 4kB, FOV = 47</a:t>
                </a:r>
                <a14:m>
                  <m:oMath xmlns:m="http://schemas.openxmlformats.org/officeDocument/2006/math">
                    <m:r>
                      <a:rPr lang="en-CA" i="1">
                        <a:latin typeface="Cambria Math" panose="02040503050406030204" pitchFamily="18" charset="0"/>
                        <a:ea typeface="Cambria Math" panose="02040503050406030204" pitchFamily="18" charset="0"/>
                      </a:rPr>
                      <m:t>°</m:t>
                    </m:r>
                  </m:oMath>
                </a14:m>
                <a:endParaRPr lang="en-CA" dirty="0"/>
              </a:p>
            </p:txBody>
          </p:sp>
        </mc:Choice>
        <mc:Fallback xmlns="">
          <p:sp>
            <p:nvSpPr>
              <p:cNvPr id="16" name="TextBox 15">
                <a:extLst>
                  <a:ext uri="{FF2B5EF4-FFF2-40B4-BE49-F238E27FC236}">
                    <a16:creationId xmlns:a16="http://schemas.microsoft.com/office/drawing/2014/main" id="{6770B734-1614-49A0-B5E5-31284402ACDB}"/>
                  </a:ext>
                </a:extLst>
              </p:cNvPr>
              <p:cNvSpPr txBox="1">
                <a:spLocks noRot="1" noChangeAspect="1" noMove="1" noResize="1" noEditPoints="1" noAdjustHandles="1" noChangeArrowheads="1" noChangeShapeType="1" noTextEdit="1"/>
              </p:cNvSpPr>
              <p:nvPr/>
            </p:nvSpPr>
            <p:spPr>
              <a:xfrm>
                <a:off x="5822574" y="5830652"/>
                <a:ext cx="3218329" cy="369332"/>
              </a:xfrm>
              <a:prstGeom prst="rect">
                <a:avLst/>
              </a:prstGeom>
              <a:blipFill>
                <a:blip r:embed="rId5"/>
                <a:stretch>
                  <a:fillRect l="-1515" t="-8197" b="-24590"/>
                </a:stretch>
              </a:blipFill>
            </p:spPr>
            <p:txBody>
              <a:bodyPr/>
              <a:lstStyle/>
              <a:p>
                <a:r>
                  <a:rPr lang="en-CA">
                    <a:noFill/>
                  </a:rPr>
                  <a:t> </a:t>
                </a:r>
              </a:p>
            </p:txBody>
          </p:sp>
        </mc:Fallback>
      </mc:AlternateContent>
      <p:pic>
        <p:nvPicPr>
          <p:cNvPr id="13" name="Picture 12">
            <a:extLst>
              <a:ext uri="{FF2B5EF4-FFF2-40B4-BE49-F238E27FC236}">
                <a16:creationId xmlns:a16="http://schemas.microsoft.com/office/drawing/2014/main" id="{C037AED8-7A4E-4489-8688-47F31B7EBA9F}"/>
              </a:ext>
            </a:extLst>
          </p:cNvPr>
          <p:cNvPicPr>
            <a:picLocks noChangeAspect="1"/>
          </p:cNvPicPr>
          <p:nvPr/>
        </p:nvPicPr>
        <p:blipFill>
          <a:blip r:embed="rId6"/>
          <a:stretch>
            <a:fillRect/>
          </a:stretch>
        </p:blipFill>
        <p:spPr>
          <a:xfrm>
            <a:off x="57796" y="3026530"/>
            <a:ext cx="3487745" cy="2615809"/>
          </a:xfrm>
          <a:prstGeom prst="rect">
            <a:avLst/>
          </a:prstGeom>
        </p:spPr>
      </p:pic>
    </p:spTree>
    <p:extLst>
      <p:ext uri="{BB962C8B-B14F-4D97-AF65-F5344CB8AC3E}">
        <p14:creationId xmlns:p14="http://schemas.microsoft.com/office/powerpoint/2010/main" val="1333635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4C650-D582-4CA1-8A82-3C32F6228B93}"/>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08FCDF1B-BA73-4C0B-9264-3F6C04D197CA}"/>
              </a:ext>
            </a:extLst>
          </p:cNvPr>
          <p:cNvSpPr>
            <a:spLocks noGrp="1"/>
          </p:cNvSpPr>
          <p:nvPr>
            <p:ph sz="quarter" idx="12"/>
          </p:nvPr>
        </p:nvSpPr>
        <p:spPr/>
        <p:txBody>
          <a:bodyPr/>
          <a:lstStyle/>
          <a:p>
            <a:r>
              <a:rPr lang="en-CA" dirty="0"/>
              <a:t>Hardware:</a:t>
            </a:r>
          </a:p>
          <a:p>
            <a:pPr lvl="1"/>
            <a:r>
              <a:rPr lang="en-CA" dirty="0" err="1"/>
              <a:t>Ukpik</a:t>
            </a:r>
            <a:r>
              <a:rPr lang="en-CA" dirty="0"/>
              <a:t> 1 Transceiver:</a:t>
            </a:r>
          </a:p>
          <a:p>
            <a:pPr lvl="2"/>
            <a:r>
              <a:rPr lang="en-CA" dirty="0" err="1"/>
              <a:t>Endurosat</a:t>
            </a:r>
            <a:r>
              <a:rPr lang="en-CA" dirty="0"/>
              <a:t> Type II UHF transceiver</a:t>
            </a:r>
          </a:p>
          <a:p>
            <a:pPr lvl="2"/>
            <a:r>
              <a:rPr lang="en-CA" dirty="0"/>
              <a:t>GMSK + FSK modulation</a:t>
            </a:r>
          </a:p>
          <a:p>
            <a:pPr lvl="2"/>
            <a:r>
              <a:rPr lang="en-CA" dirty="0"/>
              <a:t>Data rate: 1.2 kbps - 19.2kbps</a:t>
            </a:r>
          </a:p>
          <a:p>
            <a:pPr lvl="2"/>
            <a:r>
              <a:rPr lang="en-CA" dirty="0"/>
              <a:t> Half duplex</a:t>
            </a:r>
          </a:p>
          <a:p>
            <a:pPr lvl="2"/>
            <a:r>
              <a:rPr lang="en-CA" dirty="0"/>
              <a:t>Frequency range: 430-440MHz </a:t>
            </a:r>
          </a:p>
          <a:p>
            <a:pPr lvl="2"/>
            <a:r>
              <a:rPr lang="en-CA" dirty="0"/>
              <a:t>Output Power: 1W </a:t>
            </a:r>
          </a:p>
          <a:p>
            <a:pPr lvl="2"/>
            <a:r>
              <a:rPr lang="en-CA" dirty="0"/>
              <a:t>Noise Figure (LNA + filter insertion loss): 1.5dB</a:t>
            </a:r>
          </a:p>
        </p:txBody>
      </p:sp>
      <p:sp>
        <p:nvSpPr>
          <p:cNvPr id="4" name="Slide Number Placeholder 3">
            <a:extLst>
              <a:ext uri="{FF2B5EF4-FFF2-40B4-BE49-F238E27FC236}">
                <a16:creationId xmlns:a16="http://schemas.microsoft.com/office/drawing/2014/main" id="{4FCE8B28-BFC0-46C0-A52C-48C3C31E1406}"/>
              </a:ext>
            </a:extLst>
          </p:cNvPr>
          <p:cNvSpPr>
            <a:spLocks noGrp="1"/>
          </p:cNvSpPr>
          <p:nvPr>
            <p:ph type="sldNum" sz="quarter" idx="11"/>
          </p:nvPr>
        </p:nvSpPr>
        <p:spPr/>
        <p:txBody>
          <a:bodyPr/>
          <a:lstStyle/>
          <a:p>
            <a:fld id="{1353CB71-703C-495B-86EC-238C102AF19B}" type="slidenum">
              <a:rPr lang="en-US" smtClean="0"/>
              <a:pPr/>
              <a:t>39</a:t>
            </a:fld>
            <a:r>
              <a:rPr lang="en-US"/>
              <a:t>   |</a:t>
            </a:r>
            <a:endParaRPr lang="en-US" dirty="0"/>
          </a:p>
        </p:txBody>
      </p:sp>
    </p:spTree>
    <p:extLst>
      <p:ext uri="{BB962C8B-B14F-4D97-AF65-F5344CB8AC3E}">
        <p14:creationId xmlns:p14="http://schemas.microsoft.com/office/powerpoint/2010/main" val="304667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7D40-EF1E-4CB5-B168-49B650F3378F}"/>
              </a:ext>
            </a:extLst>
          </p:cNvPr>
          <p:cNvSpPr>
            <a:spLocks noGrp="1"/>
          </p:cNvSpPr>
          <p:nvPr>
            <p:ph type="title"/>
          </p:nvPr>
        </p:nvSpPr>
        <p:spPr/>
        <p:txBody>
          <a:bodyPr/>
          <a:lstStyle/>
          <a:p>
            <a:r>
              <a:rPr lang="en-US" dirty="0"/>
              <a:t>Preface</a:t>
            </a:r>
            <a:endParaRPr lang="en-CA" dirty="0"/>
          </a:p>
        </p:txBody>
      </p:sp>
      <p:sp>
        <p:nvSpPr>
          <p:cNvPr id="3" name="Content Placeholder 2">
            <a:extLst>
              <a:ext uri="{FF2B5EF4-FFF2-40B4-BE49-F238E27FC236}">
                <a16:creationId xmlns:a16="http://schemas.microsoft.com/office/drawing/2014/main" id="{D1E51727-3E9A-4767-8563-CF9924A4304C}"/>
              </a:ext>
            </a:extLst>
          </p:cNvPr>
          <p:cNvSpPr>
            <a:spLocks noGrp="1"/>
          </p:cNvSpPr>
          <p:nvPr>
            <p:ph sz="quarter" idx="12"/>
          </p:nvPr>
        </p:nvSpPr>
        <p:spPr/>
        <p:txBody>
          <a:bodyPr anchor="ctr"/>
          <a:lstStyle/>
          <a:p>
            <a:r>
              <a:rPr lang="en-US" dirty="0"/>
              <a:t>We acknowledge that gaps exist, and we will work towards filling those gaps</a:t>
            </a:r>
            <a:endParaRPr lang="en-CA" dirty="0"/>
          </a:p>
        </p:txBody>
      </p:sp>
    </p:spTree>
    <p:extLst>
      <p:ext uri="{BB962C8B-B14F-4D97-AF65-F5344CB8AC3E}">
        <p14:creationId xmlns:p14="http://schemas.microsoft.com/office/powerpoint/2010/main" val="1122917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DC64-E2ED-4D51-840F-C20B1BA17ED6}"/>
              </a:ext>
            </a:extLst>
          </p:cNvPr>
          <p:cNvSpPr>
            <a:spLocks noGrp="1"/>
          </p:cNvSpPr>
          <p:nvPr>
            <p:ph type="title"/>
          </p:nvPr>
        </p:nvSpPr>
        <p:spPr/>
        <p:txBody>
          <a:bodyPr/>
          <a:lstStyle/>
          <a:p>
            <a:r>
              <a:rPr lang="en-CA" dirty="0"/>
              <a:t>Communications Systems </a:t>
            </a:r>
          </a:p>
        </p:txBody>
      </p:sp>
      <p:sp>
        <p:nvSpPr>
          <p:cNvPr id="6" name="Content Placeholder 5">
            <a:extLst>
              <a:ext uri="{FF2B5EF4-FFF2-40B4-BE49-F238E27FC236}">
                <a16:creationId xmlns:a16="http://schemas.microsoft.com/office/drawing/2014/main" id="{DDCB29D8-C1A9-4EDF-AC2C-51F89A3FA6CB}"/>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0577EA71-107B-434E-BA2D-94959D7F0BE1}"/>
              </a:ext>
            </a:extLst>
          </p:cNvPr>
          <p:cNvSpPr>
            <a:spLocks noGrp="1"/>
          </p:cNvSpPr>
          <p:nvPr>
            <p:ph type="sldNum" sz="quarter" idx="11"/>
          </p:nvPr>
        </p:nvSpPr>
        <p:spPr/>
        <p:txBody>
          <a:bodyPr/>
          <a:lstStyle/>
          <a:p>
            <a:fld id="{1353CB71-703C-495B-86EC-238C102AF19B}" type="slidenum">
              <a:rPr lang="en-US" smtClean="0"/>
              <a:pPr/>
              <a:t>40</a:t>
            </a:fld>
            <a:r>
              <a:rPr lang="en-US"/>
              <a:t>   |</a:t>
            </a:r>
            <a:endParaRPr lang="en-US" dirty="0"/>
          </a:p>
        </p:txBody>
      </p:sp>
      <p:pic>
        <p:nvPicPr>
          <p:cNvPr id="5" name="Picture 4">
            <a:extLst>
              <a:ext uri="{FF2B5EF4-FFF2-40B4-BE49-F238E27FC236}">
                <a16:creationId xmlns:a16="http://schemas.microsoft.com/office/drawing/2014/main" id="{E3480A88-9979-45B5-8910-6F986BA65CF2}"/>
              </a:ext>
            </a:extLst>
          </p:cNvPr>
          <p:cNvPicPr>
            <a:picLocks noChangeAspect="1"/>
          </p:cNvPicPr>
          <p:nvPr/>
        </p:nvPicPr>
        <p:blipFill>
          <a:blip r:embed="rId2"/>
          <a:stretch>
            <a:fillRect/>
          </a:stretch>
        </p:blipFill>
        <p:spPr>
          <a:xfrm>
            <a:off x="1028699" y="1680209"/>
            <a:ext cx="7492347" cy="4730017"/>
          </a:xfrm>
          <a:prstGeom prst="rect">
            <a:avLst/>
          </a:prstGeom>
        </p:spPr>
      </p:pic>
    </p:spTree>
    <p:extLst>
      <p:ext uri="{BB962C8B-B14F-4D97-AF65-F5344CB8AC3E}">
        <p14:creationId xmlns:p14="http://schemas.microsoft.com/office/powerpoint/2010/main" val="1870009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D33C-1A46-4B3F-BEB6-B7C77E6322DA}"/>
              </a:ext>
            </a:extLst>
          </p:cNvPr>
          <p:cNvSpPr>
            <a:spLocks noGrp="1"/>
          </p:cNvSpPr>
          <p:nvPr>
            <p:ph type="title"/>
          </p:nvPr>
        </p:nvSpPr>
        <p:spPr/>
        <p:txBody>
          <a:bodyPr/>
          <a:lstStyle/>
          <a:p>
            <a:r>
              <a:rPr lang="en-CA" dirty="0"/>
              <a:t>Communications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E61CE1-B967-430C-8AFA-A5C1620FEB43}"/>
                  </a:ext>
                </a:extLst>
              </p:cNvPr>
              <p:cNvSpPr>
                <a:spLocks noGrp="1"/>
              </p:cNvSpPr>
              <p:nvPr>
                <p:ph sz="quarter" idx="12"/>
              </p:nvPr>
            </p:nvSpPr>
            <p:spPr/>
            <p:txBody>
              <a:bodyPr/>
              <a:lstStyle/>
              <a:p>
                <a:r>
                  <a:rPr lang="en-CA" dirty="0"/>
                  <a:t>Hardware:</a:t>
                </a:r>
              </a:p>
              <a:p>
                <a:pPr lvl="1"/>
                <a:r>
                  <a:rPr lang="en-CA" dirty="0" err="1"/>
                  <a:t>Ukpik</a:t>
                </a:r>
                <a:r>
                  <a:rPr lang="en-CA" dirty="0"/>
                  <a:t> 1 Antenna:</a:t>
                </a:r>
              </a:p>
              <a:p>
                <a:pPr lvl="1"/>
                <a:r>
                  <a:rPr lang="en-CA" dirty="0" err="1"/>
                  <a:t>GOMspace</a:t>
                </a:r>
                <a:r>
                  <a:rPr lang="en-CA" dirty="0"/>
                  <a:t> </a:t>
                </a:r>
                <a:r>
                  <a:rPr lang="en-US" dirty="0"/>
                  <a:t>70 cm band Omnidirectional UHF CubeSat antenna </a:t>
                </a:r>
              </a:p>
              <a:p>
                <a:pPr lvl="1"/>
                <a:r>
                  <a:rPr lang="en-US" dirty="0"/>
                  <a:t>Frequency range: 435</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5</m:t>
                    </m:r>
                    <m:r>
                      <a:rPr lang="en-CA" b="0" i="1" smtClean="0">
                        <a:latin typeface="Cambria Math" panose="02040503050406030204" pitchFamily="18" charset="0"/>
                        <a:ea typeface="Cambria Math" panose="02040503050406030204" pitchFamily="18" charset="0"/>
                      </a:rPr>
                      <m:t>𝑀𝐻𝑧</m:t>
                    </m:r>
                  </m:oMath>
                </a14:m>
                <a:endParaRPr lang="en-US" dirty="0"/>
              </a:p>
              <a:p>
                <a:pPr lvl="1"/>
                <a:r>
                  <a:rPr lang="en-US" dirty="0"/>
                  <a:t>LCHP forwards, RHCP backwards </a:t>
                </a:r>
              </a:p>
              <a:p>
                <a:pPr lvl="1"/>
                <a:r>
                  <a:rPr lang="en-US" dirty="0"/>
                  <a:t>Peak gain 1.6dBi </a:t>
                </a:r>
                <a:endParaRPr lang="en-CA" dirty="0"/>
              </a:p>
              <a:p>
                <a:pPr lvl="1"/>
                <a:r>
                  <a:rPr lang="en-US" dirty="0"/>
                  <a:t>50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Ω</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𝑖𝑛𝑝𝑢𝑡</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𝑖𝑚𝑝𝑒𝑑𝑎𝑛𝑐𝑒</m:t>
                    </m:r>
                  </m:oMath>
                </a14:m>
                <a:endParaRPr lang="en-US" dirty="0"/>
              </a:p>
              <a:p>
                <a:pPr lvl="1"/>
                <a:r>
                  <a:rPr lang="en-US" dirty="0"/>
                  <a:t>30 g weight</a:t>
                </a:r>
              </a:p>
            </p:txBody>
          </p:sp>
        </mc:Choice>
        <mc:Fallback xmlns="">
          <p:sp>
            <p:nvSpPr>
              <p:cNvPr id="3" name="Content Placeholder 2">
                <a:extLst>
                  <a:ext uri="{FF2B5EF4-FFF2-40B4-BE49-F238E27FC236}">
                    <a16:creationId xmlns:a16="http://schemas.microsoft.com/office/drawing/2014/main" id="{5CE61CE1-B967-430C-8AFA-A5C1620FEB43}"/>
                  </a:ext>
                </a:extLst>
              </p:cNvPr>
              <p:cNvSpPr>
                <a:spLocks noGrp="1" noRot="1" noChangeAspect="1" noMove="1" noResize="1" noEditPoints="1" noAdjustHandles="1" noChangeArrowheads="1" noChangeShapeType="1" noTextEdit="1"/>
              </p:cNvSpPr>
              <p:nvPr>
                <p:ph sz="quarter" idx="12"/>
              </p:nvPr>
            </p:nvSpPr>
            <p:spPr>
              <a:blipFill>
                <a:blip r:embed="rId2"/>
                <a:stretch>
                  <a:fillRect l="-1263" t="-133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A117A571-B61B-4371-BA2F-31C03E6D6EED}"/>
              </a:ext>
            </a:extLst>
          </p:cNvPr>
          <p:cNvSpPr>
            <a:spLocks noGrp="1"/>
          </p:cNvSpPr>
          <p:nvPr>
            <p:ph type="sldNum" sz="quarter" idx="11"/>
          </p:nvPr>
        </p:nvSpPr>
        <p:spPr/>
        <p:txBody>
          <a:bodyPr/>
          <a:lstStyle/>
          <a:p>
            <a:fld id="{1353CB71-703C-495B-86EC-238C102AF19B}" type="slidenum">
              <a:rPr lang="en-US" smtClean="0"/>
              <a:pPr/>
              <a:t>41</a:t>
            </a:fld>
            <a:r>
              <a:rPr lang="en-US"/>
              <a:t>   |</a:t>
            </a:r>
            <a:endParaRPr lang="en-US" dirty="0"/>
          </a:p>
        </p:txBody>
      </p:sp>
      <p:pic>
        <p:nvPicPr>
          <p:cNvPr id="5" name="Picture 4">
            <a:extLst>
              <a:ext uri="{FF2B5EF4-FFF2-40B4-BE49-F238E27FC236}">
                <a16:creationId xmlns:a16="http://schemas.microsoft.com/office/drawing/2014/main" id="{E1B06925-F016-4638-B116-724DD5F22742}"/>
              </a:ext>
            </a:extLst>
          </p:cNvPr>
          <p:cNvPicPr>
            <a:picLocks noChangeAspect="1"/>
          </p:cNvPicPr>
          <p:nvPr/>
        </p:nvPicPr>
        <p:blipFill>
          <a:blip r:embed="rId3"/>
          <a:stretch>
            <a:fillRect/>
          </a:stretch>
        </p:blipFill>
        <p:spPr>
          <a:xfrm>
            <a:off x="6065363" y="4372250"/>
            <a:ext cx="2850037" cy="2337921"/>
          </a:xfrm>
          <a:prstGeom prst="rect">
            <a:avLst/>
          </a:prstGeom>
        </p:spPr>
      </p:pic>
    </p:spTree>
    <p:extLst>
      <p:ext uri="{BB962C8B-B14F-4D97-AF65-F5344CB8AC3E}">
        <p14:creationId xmlns:p14="http://schemas.microsoft.com/office/powerpoint/2010/main" val="4235056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DFDB6-7BB1-42FF-946D-FF1303915DAB}"/>
              </a:ext>
            </a:extLst>
          </p:cNvPr>
          <p:cNvSpPr>
            <a:spLocks noGrp="1"/>
          </p:cNvSpPr>
          <p:nvPr>
            <p:ph type="title"/>
          </p:nvPr>
        </p:nvSpPr>
        <p:spPr/>
        <p:txBody>
          <a:bodyPr/>
          <a:lstStyle/>
          <a:p>
            <a:r>
              <a:rPr lang="en-CA" dirty="0"/>
              <a:t>Communications Systems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D8126B-28E2-4648-8710-3985BDE394E5}"/>
                  </a:ext>
                </a:extLst>
              </p:cNvPr>
              <p:cNvSpPr>
                <a:spLocks noGrp="1"/>
              </p:cNvSpPr>
              <p:nvPr>
                <p:ph sz="quarter" idx="12"/>
              </p:nvPr>
            </p:nvSpPr>
            <p:spPr/>
            <p:txBody>
              <a:bodyPr/>
              <a:lstStyle/>
              <a:p>
                <a:r>
                  <a:rPr lang="en-CA" dirty="0"/>
                  <a:t>Radiation Pattern Analysis:</a:t>
                </a:r>
              </a:p>
              <a:p>
                <a:pPr lvl="1"/>
                <a:r>
                  <a:rPr lang="en-CA" dirty="0"/>
                  <a:t>Information from </a:t>
                </a:r>
                <a:r>
                  <a:rPr lang="en-CA" dirty="0" err="1"/>
                  <a:t>GOMspace</a:t>
                </a:r>
                <a:r>
                  <a:rPr lang="en-CA" dirty="0"/>
                  <a:t> datasheet at 45</a:t>
                </a:r>
                <a14:m>
                  <m:oMath xmlns:m="http://schemas.openxmlformats.org/officeDocument/2006/math">
                    <m:r>
                      <a:rPr lang="en-CA" i="1" smtClean="0">
                        <a:latin typeface="Cambria Math" panose="02040503050406030204" pitchFamily="18" charset="0"/>
                        <a:ea typeface="Cambria Math" panose="02040503050406030204" pitchFamily="18" charset="0"/>
                      </a:rPr>
                      <m:t>°</m:t>
                    </m:r>
                  </m:oMath>
                </a14:m>
                <a:endParaRPr lang="en-CA" dirty="0"/>
              </a:p>
              <a:p>
                <a:endParaRPr lang="en-CA" dirty="0"/>
              </a:p>
            </p:txBody>
          </p:sp>
        </mc:Choice>
        <mc:Fallback xmlns="">
          <p:sp>
            <p:nvSpPr>
              <p:cNvPr id="3" name="Content Placeholder 2">
                <a:extLst>
                  <a:ext uri="{FF2B5EF4-FFF2-40B4-BE49-F238E27FC236}">
                    <a16:creationId xmlns:a16="http://schemas.microsoft.com/office/drawing/2014/main" id="{92D8126B-28E2-4648-8710-3985BDE394E5}"/>
                  </a:ext>
                </a:extLst>
              </p:cNvPr>
              <p:cNvSpPr>
                <a:spLocks noGrp="1" noRot="1" noChangeAspect="1" noMove="1" noResize="1" noEditPoints="1" noAdjustHandles="1" noChangeArrowheads="1" noChangeShapeType="1" noTextEdit="1"/>
              </p:cNvSpPr>
              <p:nvPr>
                <p:ph sz="quarter" idx="12"/>
              </p:nvPr>
            </p:nvSpPr>
            <p:spPr>
              <a:blipFill>
                <a:blip r:embed="rId2"/>
                <a:stretch>
                  <a:fillRect l="-1263" t="-133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646BA4FE-ED5C-4F10-8233-908E9A97D0ED}"/>
              </a:ext>
            </a:extLst>
          </p:cNvPr>
          <p:cNvSpPr>
            <a:spLocks noGrp="1"/>
          </p:cNvSpPr>
          <p:nvPr>
            <p:ph type="sldNum" sz="quarter" idx="11"/>
          </p:nvPr>
        </p:nvSpPr>
        <p:spPr/>
        <p:txBody>
          <a:bodyPr/>
          <a:lstStyle/>
          <a:p>
            <a:fld id="{1353CB71-703C-495B-86EC-238C102AF19B}" type="slidenum">
              <a:rPr lang="en-US" smtClean="0"/>
              <a:pPr/>
              <a:t>42</a:t>
            </a:fld>
            <a:r>
              <a:rPr lang="en-US"/>
              <a:t>   |</a:t>
            </a:r>
            <a:endParaRPr lang="en-US" dirty="0"/>
          </a:p>
        </p:txBody>
      </p:sp>
      <p:pic>
        <p:nvPicPr>
          <p:cNvPr id="5" name="Picture 4">
            <a:extLst>
              <a:ext uri="{FF2B5EF4-FFF2-40B4-BE49-F238E27FC236}">
                <a16:creationId xmlns:a16="http://schemas.microsoft.com/office/drawing/2014/main" id="{138021AE-8DAE-4873-828B-2FD55C112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47" y="2860668"/>
            <a:ext cx="7375696" cy="3099324"/>
          </a:xfrm>
          <a:prstGeom prst="rect">
            <a:avLst/>
          </a:prstGeom>
        </p:spPr>
      </p:pic>
    </p:spTree>
    <p:extLst>
      <p:ext uri="{BB962C8B-B14F-4D97-AF65-F5344CB8AC3E}">
        <p14:creationId xmlns:p14="http://schemas.microsoft.com/office/powerpoint/2010/main" val="1122000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7B246-470A-46AD-A6B0-4F2AF2C9D5A9}"/>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EE9E2392-D384-48AA-B94F-4EF9E2B3CBD3}"/>
              </a:ext>
            </a:extLst>
          </p:cNvPr>
          <p:cNvSpPr>
            <a:spLocks noGrp="1"/>
          </p:cNvSpPr>
          <p:nvPr>
            <p:ph sz="quarter" idx="12"/>
          </p:nvPr>
        </p:nvSpPr>
        <p:spPr/>
        <p:txBody>
          <a:bodyPr/>
          <a:lstStyle/>
          <a:p>
            <a:r>
              <a:rPr lang="en-CA" dirty="0"/>
              <a:t>Work done by Kelsey </a:t>
            </a:r>
            <a:r>
              <a:rPr lang="en-CA" dirty="0" err="1"/>
              <a:t>Doerkson</a:t>
            </a:r>
            <a:r>
              <a:rPr lang="en-CA" dirty="0"/>
              <a:t>:</a:t>
            </a:r>
          </a:p>
          <a:p>
            <a:r>
              <a:rPr lang="en-CA" dirty="0"/>
              <a:t>Additional information:</a:t>
            </a:r>
          </a:p>
          <a:p>
            <a:pPr lvl="1"/>
            <a:r>
              <a:rPr lang="en-CA" dirty="0"/>
              <a:t>Will be referring to monopole orientations in positive angle offsets.</a:t>
            </a:r>
          </a:p>
          <a:p>
            <a:pPr lvl="1"/>
            <a:r>
              <a:rPr lang="en-CA" dirty="0"/>
              <a:t>Referencing the substrate below</a:t>
            </a:r>
          </a:p>
          <a:p>
            <a:pPr lvl="1"/>
            <a:endParaRPr lang="en-CA" dirty="0"/>
          </a:p>
        </p:txBody>
      </p:sp>
      <p:sp>
        <p:nvSpPr>
          <p:cNvPr id="4" name="Slide Number Placeholder 3">
            <a:extLst>
              <a:ext uri="{FF2B5EF4-FFF2-40B4-BE49-F238E27FC236}">
                <a16:creationId xmlns:a16="http://schemas.microsoft.com/office/drawing/2014/main" id="{C2365301-182E-4785-B049-D8001F8CF4CB}"/>
              </a:ext>
            </a:extLst>
          </p:cNvPr>
          <p:cNvSpPr>
            <a:spLocks noGrp="1"/>
          </p:cNvSpPr>
          <p:nvPr>
            <p:ph type="sldNum" sz="quarter" idx="11"/>
          </p:nvPr>
        </p:nvSpPr>
        <p:spPr/>
        <p:txBody>
          <a:bodyPr/>
          <a:lstStyle/>
          <a:p>
            <a:fld id="{1353CB71-703C-495B-86EC-238C102AF19B}" type="slidenum">
              <a:rPr lang="en-US" smtClean="0"/>
              <a:pPr/>
              <a:t>43</a:t>
            </a:fld>
            <a:r>
              <a:rPr lang="en-US"/>
              <a:t>   |</a:t>
            </a:r>
            <a:endParaRPr lang="en-US" dirty="0"/>
          </a:p>
        </p:txBody>
      </p:sp>
      <p:grpSp>
        <p:nvGrpSpPr>
          <p:cNvPr id="10" name="Group 9">
            <a:extLst>
              <a:ext uri="{FF2B5EF4-FFF2-40B4-BE49-F238E27FC236}">
                <a16:creationId xmlns:a16="http://schemas.microsoft.com/office/drawing/2014/main" id="{DD795BD9-DE40-413D-AB3B-5F398D42AA6F}"/>
              </a:ext>
            </a:extLst>
          </p:cNvPr>
          <p:cNvGrpSpPr/>
          <p:nvPr/>
        </p:nvGrpSpPr>
        <p:grpSpPr>
          <a:xfrm>
            <a:off x="1602931" y="4000498"/>
            <a:ext cx="6199578" cy="2691353"/>
            <a:chOff x="2784167" y="2797936"/>
            <a:chExt cx="7019256" cy="3241377"/>
          </a:xfrm>
        </p:grpSpPr>
        <p:pic>
          <p:nvPicPr>
            <p:cNvPr id="6" name="Picture 5">
              <a:extLst>
                <a:ext uri="{FF2B5EF4-FFF2-40B4-BE49-F238E27FC236}">
                  <a16:creationId xmlns:a16="http://schemas.microsoft.com/office/drawing/2014/main" id="{2C058FE5-6194-44B8-A0DA-3945B2EDC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167" y="2797936"/>
              <a:ext cx="6611815" cy="3241377"/>
            </a:xfrm>
            <a:prstGeom prst="rect">
              <a:avLst/>
            </a:prstGeom>
          </p:spPr>
        </p:pic>
        <p:cxnSp>
          <p:nvCxnSpPr>
            <p:cNvPr id="7" name="Straight Connector 6">
              <a:extLst>
                <a:ext uri="{FF2B5EF4-FFF2-40B4-BE49-F238E27FC236}">
                  <a16:creationId xmlns:a16="http://schemas.microsoft.com/office/drawing/2014/main" id="{292CD844-5857-4F16-9A7A-45CD2078C515}"/>
                </a:ext>
              </a:extLst>
            </p:cNvPr>
            <p:cNvCxnSpPr/>
            <p:nvPr/>
          </p:nvCxnSpPr>
          <p:spPr>
            <a:xfrm flipH="1" flipV="1">
              <a:off x="3079750" y="5334000"/>
              <a:ext cx="4667250" cy="1905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1A4944-E3F6-4E71-9599-03CD9C8556D3}"/>
                </a:ext>
              </a:extLst>
            </p:cNvPr>
            <p:cNvSpPr txBox="1"/>
            <p:nvPr/>
          </p:nvSpPr>
          <p:spPr>
            <a:xfrm>
              <a:off x="7841273" y="5199161"/>
              <a:ext cx="1962150" cy="307777"/>
            </a:xfrm>
            <a:prstGeom prst="rect">
              <a:avLst/>
            </a:prstGeom>
            <a:noFill/>
          </p:spPr>
          <p:txBody>
            <a:bodyPr wrap="square" rtlCol="0">
              <a:spAutoFit/>
            </a:bodyPr>
            <a:lstStyle/>
            <a:p>
              <a:r>
                <a:rPr lang="en-US" b="1" dirty="0"/>
                <a:t>Datum</a:t>
              </a:r>
            </a:p>
          </p:txBody>
        </p:sp>
      </p:grpSp>
    </p:spTree>
    <p:extLst>
      <p:ext uri="{BB962C8B-B14F-4D97-AF65-F5344CB8AC3E}">
        <p14:creationId xmlns:p14="http://schemas.microsoft.com/office/powerpoint/2010/main" val="865089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5B79-7AC6-48CC-837E-E2D96A2A0FD4}"/>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DDF38E95-ADCC-4DC0-9EB1-A82ED24AC5C1}"/>
              </a:ext>
            </a:extLst>
          </p:cNvPr>
          <p:cNvSpPr>
            <a:spLocks noGrp="1"/>
          </p:cNvSpPr>
          <p:nvPr>
            <p:ph sz="quarter" idx="12"/>
          </p:nvPr>
        </p:nvSpPr>
        <p:spPr/>
        <p:txBody>
          <a:bodyPr>
            <a:normAutofit/>
          </a:bodyPr>
          <a:lstStyle/>
          <a:p>
            <a:r>
              <a:rPr lang="en-CA" dirty="0"/>
              <a:t>More information:</a:t>
            </a:r>
          </a:p>
          <a:p>
            <a:pPr lvl="1"/>
            <a:r>
              <a:rPr lang="en-US" dirty="0"/>
              <a:t>45 degree offset of my model is more omnidirectional than ANT430 model from </a:t>
            </a:r>
            <a:r>
              <a:rPr lang="en-US" dirty="0" err="1"/>
              <a:t>GOMspace</a:t>
            </a:r>
            <a:endParaRPr lang="en-US" dirty="0"/>
          </a:p>
          <a:p>
            <a:pPr lvl="1"/>
            <a:r>
              <a:rPr lang="en-US" dirty="0"/>
              <a:t>The model makes an assumption of using perfect conductors for the monopoles</a:t>
            </a:r>
          </a:p>
          <a:p>
            <a:pPr lvl="1"/>
            <a:r>
              <a:rPr lang="en-CA" dirty="0"/>
              <a:t>Next steps: Add in the CubeSat structure to see the effects on the radiation pattern</a:t>
            </a:r>
          </a:p>
          <a:p>
            <a:pPr lvl="1"/>
            <a:endParaRPr lang="en-CA" dirty="0"/>
          </a:p>
          <a:p>
            <a:pPr lvl="1"/>
            <a:r>
              <a:rPr lang="en-CA" dirty="0"/>
              <a:t>Bending was not done because it is unrealistic in ANSYS HFSS. Hands on testing more suitable</a:t>
            </a:r>
          </a:p>
        </p:txBody>
      </p:sp>
      <p:sp>
        <p:nvSpPr>
          <p:cNvPr id="4" name="Slide Number Placeholder 3">
            <a:extLst>
              <a:ext uri="{FF2B5EF4-FFF2-40B4-BE49-F238E27FC236}">
                <a16:creationId xmlns:a16="http://schemas.microsoft.com/office/drawing/2014/main" id="{7255E81E-3FED-4B4C-B358-65C6F1F3DFD6}"/>
              </a:ext>
            </a:extLst>
          </p:cNvPr>
          <p:cNvSpPr>
            <a:spLocks noGrp="1"/>
          </p:cNvSpPr>
          <p:nvPr>
            <p:ph type="sldNum" sz="quarter" idx="11"/>
          </p:nvPr>
        </p:nvSpPr>
        <p:spPr/>
        <p:txBody>
          <a:bodyPr/>
          <a:lstStyle/>
          <a:p>
            <a:fld id="{1353CB71-703C-495B-86EC-238C102AF19B}" type="slidenum">
              <a:rPr lang="en-US" smtClean="0"/>
              <a:pPr/>
              <a:t>44</a:t>
            </a:fld>
            <a:r>
              <a:rPr lang="en-US"/>
              <a:t>   |</a:t>
            </a:r>
            <a:endParaRPr lang="en-US" dirty="0"/>
          </a:p>
        </p:txBody>
      </p:sp>
    </p:spTree>
    <p:extLst>
      <p:ext uri="{BB962C8B-B14F-4D97-AF65-F5344CB8AC3E}">
        <p14:creationId xmlns:p14="http://schemas.microsoft.com/office/powerpoint/2010/main" val="2285672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C84F-1FA0-4F32-AB39-F2560E7CB1CF}"/>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368044D2-7080-4EEF-A335-25D7DA4ED8FD}"/>
              </a:ext>
            </a:extLst>
          </p:cNvPr>
          <p:cNvSpPr>
            <a:spLocks noGrp="1"/>
          </p:cNvSpPr>
          <p:nvPr>
            <p:ph sz="quarter" idx="12"/>
          </p:nvPr>
        </p:nvSpPr>
        <p:spPr/>
        <p:txBody>
          <a:bodyPr/>
          <a:lstStyle/>
          <a:p>
            <a:r>
              <a:rPr lang="en-CA" dirty="0"/>
              <a:t>0 degrees:</a:t>
            </a:r>
          </a:p>
          <a:p>
            <a:pPr lvl="1"/>
            <a:r>
              <a:rPr lang="en-CA" dirty="0"/>
              <a:t>Max gain: 3.9 dB</a:t>
            </a:r>
          </a:p>
          <a:p>
            <a:pPr lvl="1"/>
            <a:r>
              <a:rPr lang="en-CA" dirty="0"/>
              <a:t>Min gain: -0.006dB </a:t>
            </a:r>
          </a:p>
        </p:txBody>
      </p:sp>
      <p:sp>
        <p:nvSpPr>
          <p:cNvPr id="4" name="Slide Number Placeholder 3">
            <a:extLst>
              <a:ext uri="{FF2B5EF4-FFF2-40B4-BE49-F238E27FC236}">
                <a16:creationId xmlns:a16="http://schemas.microsoft.com/office/drawing/2014/main" id="{57CAB23A-9ECA-4F3B-AC47-E00446031A8C}"/>
              </a:ext>
            </a:extLst>
          </p:cNvPr>
          <p:cNvSpPr>
            <a:spLocks noGrp="1"/>
          </p:cNvSpPr>
          <p:nvPr>
            <p:ph type="sldNum" sz="quarter" idx="11"/>
          </p:nvPr>
        </p:nvSpPr>
        <p:spPr/>
        <p:txBody>
          <a:bodyPr/>
          <a:lstStyle/>
          <a:p>
            <a:fld id="{1353CB71-703C-495B-86EC-238C102AF19B}" type="slidenum">
              <a:rPr lang="en-US" smtClean="0"/>
              <a:pPr/>
              <a:t>45</a:t>
            </a:fld>
            <a:r>
              <a:rPr lang="en-US"/>
              <a:t>   |</a:t>
            </a:r>
            <a:endParaRPr lang="en-US" dirty="0"/>
          </a:p>
        </p:txBody>
      </p:sp>
      <p:pic>
        <p:nvPicPr>
          <p:cNvPr id="5" name="Picture 4">
            <a:extLst>
              <a:ext uri="{FF2B5EF4-FFF2-40B4-BE49-F238E27FC236}">
                <a16:creationId xmlns:a16="http://schemas.microsoft.com/office/drawing/2014/main" id="{EDCC4948-D8CC-4408-8557-E23EEF104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53" y="3329492"/>
            <a:ext cx="3926847" cy="2963492"/>
          </a:xfrm>
          <a:prstGeom prst="rect">
            <a:avLst/>
          </a:prstGeom>
        </p:spPr>
      </p:pic>
      <p:pic>
        <p:nvPicPr>
          <p:cNvPr id="6" name="Picture 5">
            <a:extLst>
              <a:ext uri="{FF2B5EF4-FFF2-40B4-BE49-F238E27FC236}">
                <a16:creationId xmlns:a16="http://schemas.microsoft.com/office/drawing/2014/main" id="{35492B4A-7453-4D65-94F3-94E13D722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948" y="1915495"/>
            <a:ext cx="4038452" cy="4314518"/>
          </a:xfrm>
          <a:prstGeom prst="rect">
            <a:avLst/>
          </a:prstGeom>
        </p:spPr>
      </p:pic>
    </p:spTree>
    <p:extLst>
      <p:ext uri="{BB962C8B-B14F-4D97-AF65-F5344CB8AC3E}">
        <p14:creationId xmlns:p14="http://schemas.microsoft.com/office/powerpoint/2010/main" val="286664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0C757-2ED2-4C22-86FC-FAB15C9C7F2A}"/>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AD2555CC-EB02-4229-9576-53B30BED87EE}"/>
              </a:ext>
            </a:extLst>
          </p:cNvPr>
          <p:cNvSpPr>
            <a:spLocks noGrp="1"/>
          </p:cNvSpPr>
          <p:nvPr>
            <p:ph sz="quarter" idx="12"/>
          </p:nvPr>
        </p:nvSpPr>
        <p:spPr/>
        <p:txBody>
          <a:bodyPr/>
          <a:lstStyle/>
          <a:p>
            <a:r>
              <a:rPr lang="en-CA" dirty="0"/>
              <a:t>45 degrees:</a:t>
            </a:r>
          </a:p>
          <a:p>
            <a:pPr lvl="1"/>
            <a:r>
              <a:rPr lang="en-CA" dirty="0"/>
              <a:t>Max gain: 2.2 dB </a:t>
            </a:r>
          </a:p>
          <a:p>
            <a:pPr lvl="1"/>
            <a:r>
              <a:rPr lang="en-CA" dirty="0"/>
              <a:t>Min gain: -9.05dB</a:t>
            </a:r>
          </a:p>
        </p:txBody>
      </p:sp>
      <p:sp>
        <p:nvSpPr>
          <p:cNvPr id="4" name="Slide Number Placeholder 3">
            <a:extLst>
              <a:ext uri="{FF2B5EF4-FFF2-40B4-BE49-F238E27FC236}">
                <a16:creationId xmlns:a16="http://schemas.microsoft.com/office/drawing/2014/main" id="{ED70243C-170B-4B45-B31C-2BB440F2FFA6}"/>
              </a:ext>
            </a:extLst>
          </p:cNvPr>
          <p:cNvSpPr>
            <a:spLocks noGrp="1"/>
          </p:cNvSpPr>
          <p:nvPr>
            <p:ph type="sldNum" sz="quarter" idx="11"/>
          </p:nvPr>
        </p:nvSpPr>
        <p:spPr/>
        <p:txBody>
          <a:bodyPr/>
          <a:lstStyle/>
          <a:p>
            <a:fld id="{1353CB71-703C-495B-86EC-238C102AF19B}" type="slidenum">
              <a:rPr lang="en-US" smtClean="0"/>
              <a:pPr/>
              <a:t>46</a:t>
            </a:fld>
            <a:r>
              <a:rPr lang="en-US"/>
              <a:t>   |</a:t>
            </a:r>
            <a:endParaRPr lang="en-US" dirty="0"/>
          </a:p>
        </p:txBody>
      </p:sp>
      <p:pic>
        <p:nvPicPr>
          <p:cNvPr id="5" name="Picture 4">
            <a:extLst>
              <a:ext uri="{FF2B5EF4-FFF2-40B4-BE49-F238E27FC236}">
                <a16:creationId xmlns:a16="http://schemas.microsoft.com/office/drawing/2014/main" id="{871F95CB-2507-49D6-B419-2C621CDAA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42" y="3409755"/>
            <a:ext cx="4157221" cy="3136586"/>
          </a:xfrm>
          <a:prstGeom prst="rect">
            <a:avLst/>
          </a:prstGeom>
        </p:spPr>
      </p:pic>
      <p:pic>
        <p:nvPicPr>
          <p:cNvPr id="6" name="Picture 5">
            <a:extLst>
              <a:ext uri="{FF2B5EF4-FFF2-40B4-BE49-F238E27FC236}">
                <a16:creationId xmlns:a16="http://schemas.microsoft.com/office/drawing/2014/main" id="{6C2E8265-9FE3-4565-BE60-961827DFB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184" y="1535396"/>
            <a:ext cx="2576808" cy="2405323"/>
          </a:xfrm>
          <a:prstGeom prst="rect">
            <a:avLst/>
          </a:prstGeom>
        </p:spPr>
      </p:pic>
      <p:pic>
        <p:nvPicPr>
          <p:cNvPr id="7" name="Picture 6">
            <a:extLst>
              <a:ext uri="{FF2B5EF4-FFF2-40B4-BE49-F238E27FC236}">
                <a16:creationId xmlns:a16="http://schemas.microsoft.com/office/drawing/2014/main" id="{61F01371-6B27-4881-B6CB-907BBC9071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184" y="4056524"/>
            <a:ext cx="2503874" cy="2458574"/>
          </a:xfrm>
          <a:prstGeom prst="rect">
            <a:avLst/>
          </a:prstGeom>
        </p:spPr>
      </p:pic>
    </p:spTree>
    <p:extLst>
      <p:ext uri="{BB962C8B-B14F-4D97-AF65-F5344CB8AC3E}">
        <p14:creationId xmlns:p14="http://schemas.microsoft.com/office/powerpoint/2010/main" val="310760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AFF6-262C-4A3E-830D-95C102FEE861}"/>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5723E255-0311-4B6A-A068-61CF98771F5B}"/>
              </a:ext>
            </a:extLst>
          </p:cNvPr>
          <p:cNvSpPr>
            <a:spLocks noGrp="1"/>
          </p:cNvSpPr>
          <p:nvPr>
            <p:ph sz="quarter" idx="12"/>
          </p:nvPr>
        </p:nvSpPr>
        <p:spPr/>
        <p:txBody>
          <a:bodyPr/>
          <a:lstStyle/>
          <a:p>
            <a:r>
              <a:rPr lang="en-CA" dirty="0"/>
              <a:t>90 degrees:</a:t>
            </a:r>
          </a:p>
          <a:p>
            <a:pPr lvl="1"/>
            <a:r>
              <a:rPr lang="en-CA" dirty="0"/>
              <a:t>Max gain: 0.23dB</a:t>
            </a:r>
          </a:p>
          <a:p>
            <a:pPr lvl="1"/>
            <a:r>
              <a:rPr lang="en-CA" dirty="0"/>
              <a:t>Min gain: -0.007dB </a:t>
            </a:r>
          </a:p>
        </p:txBody>
      </p:sp>
      <p:sp>
        <p:nvSpPr>
          <p:cNvPr id="4" name="Slide Number Placeholder 3">
            <a:extLst>
              <a:ext uri="{FF2B5EF4-FFF2-40B4-BE49-F238E27FC236}">
                <a16:creationId xmlns:a16="http://schemas.microsoft.com/office/drawing/2014/main" id="{EC490E35-8C73-4394-89DB-749BC6DF81BD}"/>
              </a:ext>
            </a:extLst>
          </p:cNvPr>
          <p:cNvSpPr>
            <a:spLocks noGrp="1"/>
          </p:cNvSpPr>
          <p:nvPr>
            <p:ph type="sldNum" sz="quarter" idx="11"/>
          </p:nvPr>
        </p:nvSpPr>
        <p:spPr/>
        <p:txBody>
          <a:bodyPr/>
          <a:lstStyle/>
          <a:p>
            <a:fld id="{1353CB71-703C-495B-86EC-238C102AF19B}" type="slidenum">
              <a:rPr lang="en-US" smtClean="0"/>
              <a:pPr/>
              <a:t>47</a:t>
            </a:fld>
            <a:r>
              <a:rPr lang="en-US"/>
              <a:t>   |</a:t>
            </a:r>
            <a:endParaRPr lang="en-US" dirty="0"/>
          </a:p>
        </p:txBody>
      </p:sp>
      <p:pic>
        <p:nvPicPr>
          <p:cNvPr id="5" name="Picture 4">
            <a:extLst>
              <a:ext uri="{FF2B5EF4-FFF2-40B4-BE49-F238E27FC236}">
                <a16:creationId xmlns:a16="http://schemas.microsoft.com/office/drawing/2014/main" id="{7F70DD2D-1E8D-43B5-982C-2DAF94D65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94641"/>
            <a:ext cx="3476543" cy="2620457"/>
          </a:xfrm>
          <a:prstGeom prst="rect">
            <a:avLst/>
          </a:prstGeom>
        </p:spPr>
      </p:pic>
      <p:pic>
        <p:nvPicPr>
          <p:cNvPr id="6" name="Picture 5">
            <a:extLst>
              <a:ext uri="{FF2B5EF4-FFF2-40B4-BE49-F238E27FC236}">
                <a16:creationId xmlns:a16="http://schemas.microsoft.com/office/drawing/2014/main" id="{144367C7-83DB-4021-8C73-D1291CB04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40554"/>
            <a:ext cx="4373059" cy="3719888"/>
          </a:xfrm>
          <a:prstGeom prst="rect">
            <a:avLst/>
          </a:prstGeom>
        </p:spPr>
      </p:pic>
    </p:spTree>
    <p:extLst>
      <p:ext uri="{BB962C8B-B14F-4D97-AF65-F5344CB8AC3E}">
        <p14:creationId xmlns:p14="http://schemas.microsoft.com/office/powerpoint/2010/main" val="2745018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C49D9-A763-475B-96F5-4ABFD4841B0E}"/>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21944C23-52C5-4835-8159-52236CBFCDDE}"/>
              </a:ext>
            </a:extLst>
          </p:cNvPr>
          <p:cNvSpPr>
            <a:spLocks noGrp="1"/>
          </p:cNvSpPr>
          <p:nvPr>
            <p:ph sz="quarter" idx="12"/>
          </p:nvPr>
        </p:nvSpPr>
        <p:spPr/>
        <p:txBody>
          <a:bodyPr/>
          <a:lstStyle/>
          <a:p>
            <a:r>
              <a:rPr lang="en-CA" dirty="0"/>
              <a:t>Summary Chart for all monopole offsets simulated:</a:t>
            </a:r>
          </a:p>
          <a:p>
            <a:endParaRPr lang="en-CA" dirty="0"/>
          </a:p>
        </p:txBody>
      </p:sp>
      <p:sp>
        <p:nvSpPr>
          <p:cNvPr id="4" name="Slide Number Placeholder 3">
            <a:extLst>
              <a:ext uri="{FF2B5EF4-FFF2-40B4-BE49-F238E27FC236}">
                <a16:creationId xmlns:a16="http://schemas.microsoft.com/office/drawing/2014/main" id="{05238ADA-E02C-4986-9E94-8C63C7A0D977}"/>
              </a:ext>
            </a:extLst>
          </p:cNvPr>
          <p:cNvSpPr>
            <a:spLocks noGrp="1"/>
          </p:cNvSpPr>
          <p:nvPr>
            <p:ph type="sldNum" sz="quarter" idx="11"/>
          </p:nvPr>
        </p:nvSpPr>
        <p:spPr/>
        <p:txBody>
          <a:bodyPr/>
          <a:lstStyle/>
          <a:p>
            <a:fld id="{1353CB71-703C-495B-86EC-238C102AF19B}" type="slidenum">
              <a:rPr lang="en-US" smtClean="0"/>
              <a:pPr/>
              <a:t>48</a:t>
            </a:fld>
            <a:r>
              <a:rPr lang="en-US"/>
              <a:t>   |</a:t>
            </a:r>
            <a:endParaRPr lang="en-US" dirty="0"/>
          </a:p>
        </p:txBody>
      </p:sp>
      <p:graphicFrame>
        <p:nvGraphicFramePr>
          <p:cNvPr id="5" name="Table 4">
            <a:extLst>
              <a:ext uri="{FF2B5EF4-FFF2-40B4-BE49-F238E27FC236}">
                <a16:creationId xmlns:a16="http://schemas.microsoft.com/office/drawing/2014/main" id="{23CABBEF-BDCC-4DE4-A5EC-9925F66197E5}"/>
              </a:ext>
            </a:extLst>
          </p:cNvPr>
          <p:cNvGraphicFramePr>
            <a:graphicFrameLocks noGrp="1"/>
          </p:cNvGraphicFramePr>
          <p:nvPr/>
        </p:nvGraphicFramePr>
        <p:xfrm>
          <a:off x="411898" y="2392679"/>
          <a:ext cx="8128000" cy="445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Monopole Offset (Degrees)</a:t>
                      </a:r>
                    </a:p>
                  </a:txBody>
                  <a:tcPr/>
                </a:tc>
                <a:tc>
                  <a:txBody>
                    <a:bodyPr/>
                    <a:lstStyle/>
                    <a:p>
                      <a:pPr algn="ctr"/>
                      <a:r>
                        <a:rPr lang="en-US" dirty="0"/>
                        <a:t>Maximum Gain (dB)</a:t>
                      </a:r>
                    </a:p>
                  </a:txBody>
                  <a:tcPr/>
                </a:tc>
                <a:extLst>
                  <a:ext uri="{0D108BD9-81ED-4DB2-BD59-A6C34878D82A}">
                    <a16:rowId xmlns:a16="http://schemas.microsoft.com/office/drawing/2014/main" val="10000"/>
                  </a:ext>
                </a:extLst>
              </a:tr>
              <a:tr h="370840">
                <a:tc>
                  <a:txBody>
                    <a:bodyPr/>
                    <a:lstStyle/>
                    <a:p>
                      <a:pPr algn="ctr"/>
                      <a:r>
                        <a:rPr lang="en-US" dirty="0"/>
                        <a:t>0</a:t>
                      </a:r>
                    </a:p>
                  </a:txBody>
                  <a:tcPr/>
                </a:tc>
                <a:tc>
                  <a:txBody>
                    <a:bodyPr/>
                    <a:lstStyle/>
                    <a:p>
                      <a:pPr algn="ctr"/>
                      <a:r>
                        <a:rPr lang="en-US" dirty="0"/>
                        <a:t>3.90 </a:t>
                      </a:r>
                    </a:p>
                  </a:txBody>
                  <a:tcPr/>
                </a:tc>
                <a:extLst>
                  <a:ext uri="{0D108BD9-81ED-4DB2-BD59-A6C34878D82A}">
                    <a16:rowId xmlns:a16="http://schemas.microsoft.com/office/drawing/2014/main" val="10001"/>
                  </a:ext>
                </a:extLst>
              </a:tr>
              <a:tr h="370840">
                <a:tc>
                  <a:txBody>
                    <a:bodyPr/>
                    <a:lstStyle/>
                    <a:p>
                      <a:pPr algn="ctr"/>
                      <a:r>
                        <a:rPr lang="en-US" dirty="0"/>
                        <a:t>10</a:t>
                      </a:r>
                    </a:p>
                  </a:txBody>
                  <a:tcPr/>
                </a:tc>
                <a:tc>
                  <a:txBody>
                    <a:bodyPr/>
                    <a:lstStyle/>
                    <a:p>
                      <a:pPr algn="ctr"/>
                      <a:r>
                        <a:rPr lang="en-US" dirty="0"/>
                        <a:t>3.37 </a:t>
                      </a:r>
                    </a:p>
                  </a:txBody>
                  <a:tcPr/>
                </a:tc>
                <a:extLst>
                  <a:ext uri="{0D108BD9-81ED-4DB2-BD59-A6C34878D82A}">
                    <a16:rowId xmlns:a16="http://schemas.microsoft.com/office/drawing/2014/main" val="10002"/>
                  </a:ext>
                </a:extLst>
              </a:tr>
              <a:tr h="370840">
                <a:tc>
                  <a:txBody>
                    <a:bodyPr/>
                    <a:lstStyle/>
                    <a:p>
                      <a:pPr algn="ctr"/>
                      <a:r>
                        <a:rPr lang="en-US" dirty="0"/>
                        <a:t>20</a:t>
                      </a:r>
                    </a:p>
                  </a:txBody>
                  <a:tcPr/>
                </a:tc>
                <a:tc>
                  <a:txBody>
                    <a:bodyPr/>
                    <a:lstStyle/>
                    <a:p>
                      <a:pPr algn="ctr"/>
                      <a:r>
                        <a:rPr lang="en-US" dirty="0"/>
                        <a:t>3.23</a:t>
                      </a:r>
                    </a:p>
                  </a:txBody>
                  <a:tcPr/>
                </a:tc>
                <a:extLst>
                  <a:ext uri="{0D108BD9-81ED-4DB2-BD59-A6C34878D82A}">
                    <a16:rowId xmlns:a16="http://schemas.microsoft.com/office/drawing/2014/main" val="10003"/>
                  </a:ext>
                </a:extLst>
              </a:tr>
              <a:tr h="370840">
                <a:tc>
                  <a:txBody>
                    <a:bodyPr/>
                    <a:lstStyle/>
                    <a:p>
                      <a:pPr algn="ctr"/>
                      <a:r>
                        <a:rPr lang="en-US" dirty="0"/>
                        <a:t>30</a:t>
                      </a:r>
                    </a:p>
                  </a:txBody>
                  <a:tcPr/>
                </a:tc>
                <a:tc>
                  <a:txBody>
                    <a:bodyPr/>
                    <a:lstStyle/>
                    <a:p>
                      <a:pPr algn="ctr"/>
                      <a:r>
                        <a:rPr lang="en-US" dirty="0"/>
                        <a:t>3.07</a:t>
                      </a:r>
                    </a:p>
                  </a:txBody>
                  <a:tcPr/>
                </a:tc>
                <a:extLst>
                  <a:ext uri="{0D108BD9-81ED-4DB2-BD59-A6C34878D82A}">
                    <a16:rowId xmlns:a16="http://schemas.microsoft.com/office/drawing/2014/main" val="10004"/>
                  </a:ext>
                </a:extLst>
              </a:tr>
              <a:tr h="370840">
                <a:tc>
                  <a:txBody>
                    <a:bodyPr/>
                    <a:lstStyle/>
                    <a:p>
                      <a:pPr algn="ctr"/>
                      <a:r>
                        <a:rPr lang="en-US" dirty="0"/>
                        <a:t>40</a:t>
                      </a:r>
                    </a:p>
                  </a:txBody>
                  <a:tcPr/>
                </a:tc>
                <a:tc>
                  <a:txBody>
                    <a:bodyPr/>
                    <a:lstStyle/>
                    <a:p>
                      <a:pPr algn="ctr"/>
                      <a:r>
                        <a:rPr lang="en-US" dirty="0"/>
                        <a:t>2.89</a:t>
                      </a:r>
                    </a:p>
                  </a:txBody>
                  <a:tcPr/>
                </a:tc>
                <a:extLst>
                  <a:ext uri="{0D108BD9-81ED-4DB2-BD59-A6C34878D82A}">
                    <a16:rowId xmlns:a16="http://schemas.microsoft.com/office/drawing/2014/main" val="10005"/>
                  </a:ext>
                </a:extLst>
              </a:tr>
              <a:tr h="370840">
                <a:tc>
                  <a:txBody>
                    <a:bodyPr/>
                    <a:lstStyle/>
                    <a:p>
                      <a:pPr algn="ctr"/>
                      <a:r>
                        <a:rPr lang="en-US" b="1" dirty="0">
                          <a:solidFill>
                            <a:srgbClr val="FF0000"/>
                          </a:solidFill>
                        </a:rPr>
                        <a:t>45</a:t>
                      </a:r>
                    </a:p>
                  </a:txBody>
                  <a:tcPr/>
                </a:tc>
                <a:tc>
                  <a:txBody>
                    <a:bodyPr/>
                    <a:lstStyle/>
                    <a:p>
                      <a:pPr algn="ctr"/>
                      <a:r>
                        <a:rPr lang="en-US" b="1" dirty="0">
                          <a:solidFill>
                            <a:srgbClr val="FF0000"/>
                          </a:solidFill>
                        </a:rPr>
                        <a:t>2.20</a:t>
                      </a:r>
                    </a:p>
                  </a:txBody>
                  <a:tcPr/>
                </a:tc>
                <a:extLst>
                  <a:ext uri="{0D108BD9-81ED-4DB2-BD59-A6C34878D82A}">
                    <a16:rowId xmlns:a16="http://schemas.microsoft.com/office/drawing/2014/main" val="10006"/>
                  </a:ext>
                </a:extLst>
              </a:tr>
              <a:tr h="370840">
                <a:tc>
                  <a:txBody>
                    <a:bodyPr/>
                    <a:lstStyle/>
                    <a:p>
                      <a:pPr algn="ctr"/>
                      <a:r>
                        <a:rPr lang="en-US" dirty="0"/>
                        <a:t>50</a:t>
                      </a:r>
                    </a:p>
                  </a:txBody>
                  <a:tcPr/>
                </a:tc>
                <a:tc>
                  <a:txBody>
                    <a:bodyPr/>
                    <a:lstStyle/>
                    <a:p>
                      <a:pPr algn="ctr"/>
                      <a:r>
                        <a:rPr lang="en-US" dirty="0"/>
                        <a:t>2.15</a:t>
                      </a:r>
                    </a:p>
                  </a:txBody>
                  <a:tcPr/>
                </a:tc>
                <a:extLst>
                  <a:ext uri="{0D108BD9-81ED-4DB2-BD59-A6C34878D82A}">
                    <a16:rowId xmlns:a16="http://schemas.microsoft.com/office/drawing/2014/main" val="10007"/>
                  </a:ext>
                </a:extLst>
              </a:tr>
              <a:tr h="370840">
                <a:tc>
                  <a:txBody>
                    <a:bodyPr/>
                    <a:lstStyle/>
                    <a:p>
                      <a:pPr algn="ctr"/>
                      <a:r>
                        <a:rPr lang="en-US" dirty="0"/>
                        <a:t>60</a:t>
                      </a:r>
                    </a:p>
                  </a:txBody>
                  <a:tcPr/>
                </a:tc>
                <a:tc>
                  <a:txBody>
                    <a:bodyPr/>
                    <a:lstStyle/>
                    <a:p>
                      <a:pPr algn="ctr"/>
                      <a:r>
                        <a:rPr lang="en-US" dirty="0"/>
                        <a:t>1.69</a:t>
                      </a:r>
                    </a:p>
                  </a:txBody>
                  <a:tcPr/>
                </a:tc>
                <a:extLst>
                  <a:ext uri="{0D108BD9-81ED-4DB2-BD59-A6C34878D82A}">
                    <a16:rowId xmlns:a16="http://schemas.microsoft.com/office/drawing/2014/main" val="10008"/>
                  </a:ext>
                </a:extLst>
              </a:tr>
              <a:tr h="370840">
                <a:tc>
                  <a:txBody>
                    <a:bodyPr/>
                    <a:lstStyle/>
                    <a:p>
                      <a:pPr algn="ctr"/>
                      <a:r>
                        <a:rPr lang="en-US" dirty="0"/>
                        <a:t>70</a:t>
                      </a:r>
                    </a:p>
                  </a:txBody>
                  <a:tcPr/>
                </a:tc>
                <a:tc>
                  <a:txBody>
                    <a:bodyPr/>
                    <a:lstStyle/>
                    <a:p>
                      <a:pPr algn="ctr"/>
                      <a:r>
                        <a:rPr lang="en-US" dirty="0"/>
                        <a:t>1.28</a:t>
                      </a:r>
                    </a:p>
                  </a:txBody>
                  <a:tcPr/>
                </a:tc>
                <a:extLst>
                  <a:ext uri="{0D108BD9-81ED-4DB2-BD59-A6C34878D82A}">
                    <a16:rowId xmlns:a16="http://schemas.microsoft.com/office/drawing/2014/main" val="10009"/>
                  </a:ext>
                </a:extLst>
              </a:tr>
              <a:tr h="370840">
                <a:tc>
                  <a:txBody>
                    <a:bodyPr/>
                    <a:lstStyle/>
                    <a:p>
                      <a:pPr algn="ctr"/>
                      <a:r>
                        <a:rPr lang="en-US" dirty="0"/>
                        <a:t>80</a:t>
                      </a:r>
                    </a:p>
                  </a:txBody>
                  <a:tcPr/>
                </a:tc>
                <a:tc>
                  <a:txBody>
                    <a:bodyPr/>
                    <a:lstStyle/>
                    <a:p>
                      <a:pPr algn="ctr"/>
                      <a:r>
                        <a:rPr lang="en-US" dirty="0"/>
                        <a:t>0.74</a:t>
                      </a:r>
                    </a:p>
                  </a:txBody>
                  <a:tcPr/>
                </a:tc>
                <a:extLst>
                  <a:ext uri="{0D108BD9-81ED-4DB2-BD59-A6C34878D82A}">
                    <a16:rowId xmlns:a16="http://schemas.microsoft.com/office/drawing/2014/main" val="10010"/>
                  </a:ext>
                </a:extLst>
              </a:tr>
              <a:tr h="370840">
                <a:tc>
                  <a:txBody>
                    <a:bodyPr/>
                    <a:lstStyle/>
                    <a:p>
                      <a:pPr algn="ctr"/>
                      <a:r>
                        <a:rPr lang="en-US" dirty="0"/>
                        <a:t>90</a:t>
                      </a:r>
                    </a:p>
                  </a:txBody>
                  <a:tcPr/>
                </a:tc>
                <a:tc>
                  <a:txBody>
                    <a:bodyPr/>
                    <a:lstStyle/>
                    <a:p>
                      <a:pPr algn="ctr"/>
                      <a:r>
                        <a:rPr lang="en-US" dirty="0"/>
                        <a:t>0.23</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94866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999D-9268-4A67-BC89-82A1B54E6B05}"/>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1B157CE4-2E4C-43F0-9E02-BDB93784FD23}"/>
              </a:ext>
            </a:extLst>
          </p:cNvPr>
          <p:cNvSpPr>
            <a:spLocks noGrp="1"/>
          </p:cNvSpPr>
          <p:nvPr>
            <p:ph sz="quarter" idx="12"/>
          </p:nvPr>
        </p:nvSpPr>
        <p:spPr/>
        <p:txBody>
          <a:bodyPr/>
          <a:lstStyle/>
          <a:p>
            <a:r>
              <a:rPr lang="en-CA" dirty="0" err="1"/>
              <a:t>Groundstation</a:t>
            </a:r>
            <a:r>
              <a:rPr lang="en-CA" dirty="0"/>
              <a:t> Block Diagram</a:t>
            </a:r>
          </a:p>
          <a:p>
            <a:pPr lvl="1"/>
            <a:r>
              <a:rPr lang="en-CA" dirty="0"/>
              <a:t>Important Design Choices still:</a:t>
            </a:r>
          </a:p>
          <a:p>
            <a:pPr lvl="2"/>
            <a:r>
              <a:rPr lang="en-CA" dirty="0"/>
              <a:t>Filter design by capstone students</a:t>
            </a:r>
          </a:p>
          <a:p>
            <a:pPr lvl="2"/>
            <a:r>
              <a:rPr lang="en-CA" dirty="0"/>
              <a:t>Power amplifier gain </a:t>
            </a:r>
          </a:p>
          <a:p>
            <a:pPr lvl="2"/>
            <a:r>
              <a:rPr lang="en-CA" dirty="0"/>
              <a:t>Driven by: Third harmonic Output</a:t>
            </a:r>
          </a:p>
          <a:p>
            <a:pPr lvl="2"/>
            <a:r>
              <a:rPr lang="en-CA" dirty="0"/>
              <a:t>SDR transceiver specs.</a:t>
            </a:r>
          </a:p>
          <a:p>
            <a:pPr lvl="3"/>
            <a:r>
              <a:rPr lang="en-CA" dirty="0" err="1"/>
              <a:t>Etus</a:t>
            </a:r>
            <a:r>
              <a:rPr lang="en-CA" dirty="0"/>
              <a:t> USRB B210 </a:t>
            </a:r>
          </a:p>
          <a:p>
            <a:pPr lvl="2"/>
            <a:r>
              <a:rPr lang="en-CA" dirty="0"/>
              <a:t>Link budget Output power need</a:t>
            </a:r>
          </a:p>
        </p:txBody>
      </p:sp>
      <p:sp>
        <p:nvSpPr>
          <p:cNvPr id="4" name="Slide Number Placeholder 3">
            <a:extLst>
              <a:ext uri="{FF2B5EF4-FFF2-40B4-BE49-F238E27FC236}">
                <a16:creationId xmlns:a16="http://schemas.microsoft.com/office/drawing/2014/main" id="{A8D6007B-1D1C-4ECC-B481-3CDA816BEA47}"/>
              </a:ext>
            </a:extLst>
          </p:cNvPr>
          <p:cNvSpPr>
            <a:spLocks noGrp="1"/>
          </p:cNvSpPr>
          <p:nvPr>
            <p:ph type="sldNum" sz="quarter" idx="11"/>
          </p:nvPr>
        </p:nvSpPr>
        <p:spPr/>
        <p:txBody>
          <a:bodyPr/>
          <a:lstStyle/>
          <a:p>
            <a:fld id="{1353CB71-703C-495B-86EC-238C102AF19B}" type="slidenum">
              <a:rPr lang="en-US" smtClean="0"/>
              <a:pPr/>
              <a:t>49</a:t>
            </a:fld>
            <a:r>
              <a:rPr lang="en-US"/>
              <a:t>   |</a:t>
            </a:r>
            <a:endParaRPr lang="en-US" dirty="0"/>
          </a:p>
        </p:txBody>
      </p:sp>
      <p:pic>
        <p:nvPicPr>
          <p:cNvPr id="6" name="Picture 5">
            <a:extLst>
              <a:ext uri="{FF2B5EF4-FFF2-40B4-BE49-F238E27FC236}">
                <a16:creationId xmlns:a16="http://schemas.microsoft.com/office/drawing/2014/main" id="{7F70CF57-1BBC-404A-9522-38957423CE02}"/>
              </a:ext>
            </a:extLst>
          </p:cNvPr>
          <p:cNvPicPr>
            <a:picLocks noChangeAspect="1"/>
          </p:cNvPicPr>
          <p:nvPr/>
        </p:nvPicPr>
        <p:blipFill>
          <a:blip r:embed="rId2"/>
          <a:stretch>
            <a:fillRect/>
          </a:stretch>
        </p:blipFill>
        <p:spPr>
          <a:xfrm>
            <a:off x="6635218" y="1485898"/>
            <a:ext cx="2280182" cy="5136513"/>
          </a:xfrm>
          <a:prstGeom prst="rect">
            <a:avLst/>
          </a:prstGeom>
        </p:spPr>
      </p:pic>
    </p:spTree>
    <p:extLst>
      <p:ext uri="{BB962C8B-B14F-4D97-AF65-F5344CB8AC3E}">
        <p14:creationId xmlns:p14="http://schemas.microsoft.com/office/powerpoint/2010/main" val="186155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EC7B-3CA6-496D-9FE3-BE40D6C6F2DA}"/>
              </a:ext>
            </a:extLst>
          </p:cNvPr>
          <p:cNvSpPr>
            <a:spLocks noGrp="1"/>
          </p:cNvSpPr>
          <p:nvPr>
            <p:ph type="title"/>
          </p:nvPr>
        </p:nvSpPr>
        <p:spPr/>
        <p:txBody>
          <a:bodyPr/>
          <a:lstStyle/>
          <a:p>
            <a:r>
              <a:rPr lang="en-US" dirty="0"/>
              <a:t>Mission Objectives</a:t>
            </a:r>
            <a:endParaRPr lang="en-CA" dirty="0"/>
          </a:p>
        </p:txBody>
      </p:sp>
      <p:sp>
        <p:nvSpPr>
          <p:cNvPr id="3" name="Content Placeholder 2">
            <a:extLst>
              <a:ext uri="{FF2B5EF4-FFF2-40B4-BE49-F238E27FC236}">
                <a16:creationId xmlns:a16="http://schemas.microsoft.com/office/drawing/2014/main" id="{B22CBFFA-FD34-48A1-BE2A-96068D281752}"/>
              </a:ext>
            </a:extLst>
          </p:cNvPr>
          <p:cNvSpPr>
            <a:spLocks noGrp="1"/>
          </p:cNvSpPr>
          <p:nvPr>
            <p:ph sz="quarter" idx="12"/>
          </p:nvPr>
        </p:nvSpPr>
        <p:spPr/>
        <p:txBody>
          <a:bodyPr/>
          <a:lstStyle/>
          <a:p>
            <a:r>
              <a:rPr lang="en-US" sz="2400" dirty="0"/>
              <a:t>The primary objective of </a:t>
            </a:r>
            <a:r>
              <a:rPr lang="en-US" sz="2400" i="1" dirty="0"/>
              <a:t>Ukpik-1</a:t>
            </a:r>
            <a:r>
              <a:rPr lang="en-US" sz="2400" dirty="0"/>
              <a:t> is to provide experiential learning and training opportunities for students in spacecraft development and operations, and in STEM outreach program development and delivery. </a:t>
            </a:r>
          </a:p>
          <a:p>
            <a:r>
              <a:rPr lang="en-US" sz="2400" dirty="0"/>
              <a:t>The secondary objective is to integrate and operate an immersive VR camera in orbit for science and education.</a:t>
            </a:r>
            <a:endParaRPr lang="en-CA" sz="2400" dirty="0"/>
          </a:p>
          <a:p>
            <a:endParaRPr lang="en-CA" dirty="0"/>
          </a:p>
        </p:txBody>
      </p:sp>
      <p:sp>
        <p:nvSpPr>
          <p:cNvPr id="4" name="Slide Number Placeholder 3">
            <a:extLst>
              <a:ext uri="{FF2B5EF4-FFF2-40B4-BE49-F238E27FC236}">
                <a16:creationId xmlns:a16="http://schemas.microsoft.com/office/drawing/2014/main" id="{3B84B9E8-F050-4129-B433-3F8DB05C47BE}"/>
              </a:ext>
            </a:extLst>
          </p:cNvPr>
          <p:cNvSpPr>
            <a:spLocks noGrp="1"/>
          </p:cNvSpPr>
          <p:nvPr>
            <p:ph type="sldNum" sz="quarter" idx="11"/>
          </p:nvPr>
        </p:nvSpPr>
        <p:spPr/>
        <p:txBody>
          <a:bodyPr/>
          <a:lstStyle/>
          <a:p>
            <a:fld id="{1353CB71-703C-495B-86EC-238C102AF19B}" type="slidenum">
              <a:rPr lang="en-US" smtClean="0"/>
              <a:pPr/>
              <a:t>5</a:t>
            </a:fld>
            <a:r>
              <a:rPr lang="en-US"/>
              <a:t>   |</a:t>
            </a:r>
            <a:endParaRPr lang="en-US" dirty="0"/>
          </a:p>
        </p:txBody>
      </p:sp>
    </p:spTree>
    <p:extLst>
      <p:ext uri="{BB962C8B-B14F-4D97-AF65-F5344CB8AC3E}">
        <p14:creationId xmlns:p14="http://schemas.microsoft.com/office/powerpoint/2010/main" val="3413509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E89B-DDAE-46F2-BD23-5B30F97C8CDA}"/>
              </a:ext>
            </a:extLst>
          </p:cNvPr>
          <p:cNvSpPr>
            <a:spLocks noGrp="1"/>
          </p:cNvSpPr>
          <p:nvPr>
            <p:ph type="title"/>
          </p:nvPr>
        </p:nvSpPr>
        <p:spPr/>
        <p:txBody>
          <a:bodyPr/>
          <a:lstStyle/>
          <a:p>
            <a:r>
              <a:rPr lang="en-CA" dirty="0"/>
              <a:t>Communications Systems </a:t>
            </a:r>
          </a:p>
        </p:txBody>
      </p:sp>
      <p:sp>
        <p:nvSpPr>
          <p:cNvPr id="8" name="Content Placeholder 7">
            <a:extLst>
              <a:ext uri="{FF2B5EF4-FFF2-40B4-BE49-F238E27FC236}">
                <a16:creationId xmlns:a16="http://schemas.microsoft.com/office/drawing/2014/main" id="{955990F6-C593-4198-BD17-0F69BB6122CF}"/>
              </a:ext>
            </a:extLst>
          </p:cNvPr>
          <p:cNvSpPr>
            <a:spLocks noGrp="1"/>
          </p:cNvSpPr>
          <p:nvPr>
            <p:ph sz="quarter" idx="12"/>
          </p:nvPr>
        </p:nvSpPr>
        <p:spPr/>
        <p:txBody>
          <a:bodyPr/>
          <a:lstStyle/>
          <a:p>
            <a:endParaRPr lang="en-CA"/>
          </a:p>
        </p:txBody>
      </p:sp>
      <p:sp>
        <p:nvSpPr>
          <p:cNvPr id="4" name="Slide Number Placeholder 3">
            <a:extLst>
              <a:ext uri="{FF2B5EF4-FFF2-40B4-BE49-F238E27FC236}">
                <a16:creationId xmlns:a16="http://schemas.microsoft.com/office/drawing/2014/main" id="{A66FC4E8-4922-4F3C-B5A5-B3AD47299AC2}"/>
              </a:ext>
            </a:extLst>
          </p:cNvPr>
          <p:cNvSpPr>
            <a:spLocks noGrp="1"/>
          </p:cNvSpPr>
          <p:nvPr>
            <p:ph type="sldNum" sz="quarter" idx="11"/>
          </p:nvPr>
        </p:nvSpPr>
        <p:spPr/>
        <p:txBody>
          <a:bodyPr/>
          <a:lstStyle/>
          <a:p>
            <a:fld id="{1353CB71-703C-495B-86EC-238C102AF19B}" type="slidenum">
              <a:rPr lang="en-US" smtClean="0"/>
              <a:pPr/>
              <a:t>50</a:t>
            </a:fld>
            <a:r>
              <a:rPr lang="en-US"/>
              <a:t>   |</a:t>
            </a:r>
            <a:endParaRPr lang="en-US" dirty="0"/>
          </a:p>
        </p:txBody>
      </p:sp>
      <p:pic>
        <p:nvPicPr>
          <p:cNvPr id="5" name="Picture 4">
            <a:extLst>
              <a:ext uri="{FF2B5EF4-FFF2-40B4-BE49-F238E27FC236}">
                <a16:creationId xmlns:a16="http://schemas.microsoft.com/office/drawing/2014/main" id="{1E5F2ABE-5710-404C-97FC-5935F9FD4C02}"/>
              </a:ext>
            </a:extLst>
          </p:cNvPr>
          <p:cNvPicPr>
            <a:picLocks noChangeAspect="1"/>
          </p:cNvPicPr>
          <p:nvPr/>
        </p:nvPicPr>
        <p:blipFill>
          <a:blip r:embed="rId2"/>
          <a:stretch>
            <a:fillRect/>
          </a:stretch>
        </p:blipFill>
        <p:spPr>
          <a:xfrm>
            <a:off x="1070225" y="1340393"/>
            <a:ext cx="7003550" cy="5502366"/>
          </a:xfrm>
          <a:prstGeom prst="rect">
            <a:avLst/>
          </a:prstGeom>
        </p:spPr>
      </p:pic>
      <p:sp>
        <p:nvSpPr>
          <p:cNvPr id="6" name="Rectangle 5">
            <a:extLst>
              <a:ext uri="{FF2B5EF4-FFF2-40B4-BE49-F238E27FC236}">
                <a16:creationId xmlns:a16="http://schemas.microsoft.com/office/drawing/2014/main" id="{33F68874-F3B3-472B-A910-EB4734D165FD}"/>
              </a:ext>
            </a:extLst>
          </p:cNvPr>
          <p:cNvSpPr/>
          <p:nvPr/>
        </p:nvSpPr>
        <p:spPr>
          <a:xfrm>
            <a:off x="1489435" y="5517607"/>
            <a:ext cx="1913642" cy="9303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191937B3-CABA-46A8-A8D5-F2EFEC5341A8}"/>
              </a:ext>
            </a:extLst>
          </p:cNvPr>
          <p:cNvSpPr/>
          <p:nvPr/>
        </p:nvSpPr>
        <p:spPr>
          <a:xfrm>
            <a:off x="3667028" y="3563332"/>
            <a:ext cx="3346514" cy="1830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Arrow Connector 8">
            <a:extLst>
              <a:ext uri="{FF2B5EF4-FFF2-40B4-BE49-F238E27FC236}">
                <a16:creationId xmlns:a16="http://schemas.microsoft.com/office/drawing/2014/main" id="{EB3C705A-730A-40F0-B734-17078A6B5D2A}"/>
              </a:ext>
            </a:extLst>
          </p:cNvPr>
          <p:cNvCxnSpPr>
            <a:cxnSpLocks/>
          </p:cNvCxnSpPr>
          <p:nvPr/>
        </p:nvCxnSpPr>
        <p:spPr>
          <a:xfrm>
            <a:off x="7013542" y="3563332"/>
            <a:ext cx="3959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53EA46-7CB2-4B72-8028-89B38843A61B}"/>
              </a:ext>
            </a:extLst>
          </p:cNvPr>
          <p:cNvCxnSpPr/>
          <p:nvPr/>
        </p:nvCxnSpPr>
        <p:spPr>
          <a:xfrm flipH="1">
            <a:off x="989814" y="5778631"/>
            <a:ext cx="4996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F67FF4-A6CE-4702-AA47-DAAF7C715953}"/>
              </a:ext>
            </a:extLst>
          </p:cNvPr>
          <p:cNvSpPr txBox="1"/>
          <p:nvPr/>
        </p:nvSpPr>
        <p:spPr>
          <a:xfrm>
            <a:off x="7554728" y="2943774"/>
            <a:ext cx="1198915" cy="923330"/>
          </a:xfrm>
          <a:prstGeom prst="rect">
            <a:avLst/>
          </a:prstGeom>
          <a:noFill/>
        </p:spPr>
        <p:txBody>
          <a:bodyPr wrap="square" rtlCol="0">
            <a:spAutoFit/>
          </a:bodyPr>
          <a:lstStyle/>
          <a:p>
            <a:r>
              <a:rPr lang="en-CA" dirty="0"/>
              <a:t>Tight filtering needed</a:t>
            </a:r>
          </a:p>
        </p:txBody>
      </p:sp>
      <p:sp>
        <p:nvSpPr>
          <p:cNvPr id="15" name="TextBox 14">
            <a:extLst>
              <a:ext uri="{FF2B5EF4-FFF2-40B4-BE49-F238E27FC236}">
                <a16:creationId xmlns:a16="http://schemas.microsoft.com/office/drawing/2014/main" id="{75B08C89-9B28-4C4B-9827-7A2CDA5ABC23}"/>
              </a:ext>
            </a:extLst>
          </p:cNvPr>
          <p:cNvSpPr txBox="1"/>
          <p:nvPr/>
        </p:nvSpPr>
        <p:spPr>
          <a:xfrm>
            <a:off x="-14043" y="5307788"/>
            <a:ext cx="1355730" cy="923330"/>
          </a:xfrm>
          <a:prstGeom prst="rect">
            <a:avLst/>
          </a:prstGeom>
          <a:noFill/>
        </p:spPr>
        <p:txBody>
          <a:bodyPr wrap="square" rtlCol="0">
            <a:spAutoFit/>
          </a:bodyPr>
          <a:lstStyle/>
          <a:p>
            <a:r>
              <a:rPr lang="en-CA" dirty="0"/>
              <a:t>Moderate filtering needed</a:t>
            </a:r>
          </a:p>
        </p:txBody>
      </p:sp>
    </p:spTree>
    <p:extLst>
      <p:ext uri="{BB962C8B-B14F-4D97-AF65-F5344CB8AC3E}">
        <p14:creationId xmlns:p14="http://schemas.microsoft.com/office/powerpoint/2010/main" val="3603600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EE12-2F6F-4453-9163-17D59AD03A2B}"/>
              </a:ext>
            </a:extLst>
          </p:cNvPr>
          <p:cNvSpPr>
            <a:spLocks noGrp="1"/>
          </p:cNvSpPr>
          <p:nvPr>
            <p:ph type="title"/>
          </p:nvPr>
        </p:nvSpPr>
        <p:spPr/>
        <p:txBody>
          <a:bodyPr/>
          <a:lstStyle/>
          <a:p>
            <a:r>
              <a:rPr lang="en-CA" dirty="0"/>
              <a:t>Communications Systems </a:t>
            </a:r>
          </a:p>
        </p:txBody>
      </p:sp>
      <p:sp>
        <p:nvSpPr>
          <p:cNvPr id="3" name="Content Placeholder 2">
            <a:extLst>
              <a:ext uri="{FF2B5EF4-FFF2-40B4-BE49-F238E27FC236}">
                <a16:creationId xmlns:a16="http://schemas.microsoft.com/office/drawing/2014/main" id="{7DEFEB8E-0728-45CE-9796-336826D26AEF}"/>
              </a:ext>
            </a:extLst>
          </p:cNvPr>
          <p:cNvSpPr>
            <a:spLocks noGrp="1"/>
          </p:cNvSpPr>
          <p:nvPr>
            <p:ph sz="quarter" idx="12"/>
          </p:nvPr>
        </p:nvSpPr>
        <p:spPr/>
        <p:txBody>
          <a:bodyPr/>
          <a:lstStyle/>
          <a:p>
            <a:r>
              <a:rPr lang="en-CA" dirty="0"/>
              <a:t>Link Budget:</a:t>
            </a:r>
          </a:p>
        </p:txBody>
      </p:sp>
      <p:sp>
        <p:nvSpPr>
          <p:cNvPr id="4" name="Slide Number Placeholder 3">
            <a:extLst>
              <a:ext uri="{FF2B5EF4-FFF2-40B4-BE49-F238E27FC236}">
                <a16:creationId xmlns:a16="http://schemas.microsoft.com/office/drawing/2014/main" id="{2D815A66-2611-4ACE-AC95-2D137719B4D3}"/>
              </a:ext>
            </a:extLst>
          </p:cNvPr>
          <p:cNvSpPr>
            <a:spLocks noGrp="1"/>
          </p:cNvSpPr>
          <p:nvPr>
            <p:ph type="sldNum" sz="quarter" idx="11"/>
          </p:nvPr>
        </p:nvSpPr>
        <p:spPr/>
        <p:txBody>
          <a:bodyPr/>
          <a:lstStyle/>
          <a:p>
            <a:fld id="{1353CB71-703C-495B-86EC-238C102AF19B}" type="slidenum">
              <a:rPr lang="en-US" smtClean="0"/>
              <a:pPr/>
              <a:t>51</a:t>
            </a:fld>
            <a:r>
              <a:rPr lang="en-US"/>
              <a:t>   |</a:t>
            </a:r>
            <a:endParaRPr lang="en-US" dirty="0"/>
          </a:p>
        </p:txBody>
      </p:sp>
      <p:pic>
        <p:nvPicPr>
          <p:cNvPr id="5" name="Picture 4">
            <a:extLst>
              <a:ext uri="{FF2B5EF4-FFF2-40B4-BE49-F238E27FC236}">
                <a16:creationId xmlns:a16="http://schemas.microsoft.com/office/drawing/2014/main" id="{97169C49-2996-4E34-B97F-83F9AC50B2DD}"/>
              </a:ext>
            </a:extLst>
          </p:cNvPr>
          <p:cNvPicPr>
            <a:picLocks noChangeAspect="1"/>
          </p:cNvPicPr>
          <p:nvPr/>
        </p:nvPicPr>
        <p:blipFill>
          <a:blip r:embed="rId2"/>
          <a:stretch>
            <a:fillRect/>
          </a:stretch>
        </p:blipFill>
        <p:spPr>
          <a:xfrm>
            <a:off x="75414" y="2035205"/>
            <a:ext cx="9144000" cy="4137976"/>
          </a:xfrm>
          <a:prstGeom prst="rect">
            <a:avLst/>
          </a:prstGeom>
        </p:spPr>
      </p:pic>
    </p:spTree>
    <p:extLst>
      <p:ext uri="{BB962C8B-B14F-4D97-AF65-F5344CB8AC3E}">
        <p14:creationId xmlns:p14="http://schemas.microsoft.com/office/powerpoint/2010/main" val="2846295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392C-7FBF-4EAB-9C1C-0545F4CA3D16}"/>
              </a:ext>
            </a:extLst>
          </p:cNvPr>
          <p:cNvSpPr>
            <a:spLocks noGrp="1"/>
          </p:cNvSpPr>
          <p:nvPr>
            <p:ph type="title"/>
          </p:nvPr>
        </p:nvSpPr>
        <p:spPr/>
        <p:txBody>
          <a:bodyPr/>
          <a:lstStyle/>
          <a:p>
            <a:r>
              <a:rPr lang="en-CA" dirty="0"/>
              <a:t>Communications Systems </a:t>
            </a:r>
          </a:p>
        </p:txBody>
      </p:sp>
      <p:pic>
        <p:nvPicPr>
          <p:cNvPr id="5" name="Content Placeholder 4">
            <a:extLst>
              <a:ext uri="{FF2B5EF4-FFF2-40B4-BE49-F238E27FC236}">
                <a16:creationId xmlns:a16="http://schemas.microsoft.com/office/drawing/2014/main" id="{55191C33-E11E-4CA7-A9A6-C0CC29643F81}"/>
              </a:ext>
            </a:extLst>
          </p:cNvPr>
          <p:cNvPicPr>
            <a:picLocks noGrp="1" noChangeAspect="1"/>
          </p:cNvPicPr>
          <p:nvPr>
            <p:ph sz="quarter" idx="12"/>
          </p:nvPr>
        </p:nvPicPr>
        <p:blipFill>
          <a:blip r:embed="rId2"/>
          <a:stretch>
            <a:fillRect/>
          </a:stretch>
        </p:blipFill>
        <p:spPr>
          <a:xfrm>
            <a:off x="228600" y="2365484"/>
            <a:ext cx="8686800" cy="3270031"/>
          </a:xfrm>
          <a:prstGeom prst="rect">
            <a:avLst/>
          </a:prstGeom>
        </p:spPr>
      </p:pic>
      <p:sp>
        <p:nvSpPr>
          <p:cNvPr id="4" name="Slide Number Placeholder 3">
            <a:extLst>
              <a:ext uri="{FF2B5EF4-FFF2-40B4-BE49-F238E27FC236}">
                <a16:creationId xmlns:a16="http://schemas.microsoft.com/office/drawing/2014/main" id="{7EE003EA-99BE-4C05-81ED-0A85C1D61031}"/>
              </a:ext>
            </a:extLst>
          </p:cNvPr>
          <p:cNvSpPr>
            <a:spLocks noGrp="1"/>
          </p:cNvSpPr>
          <p:nvPr>
            <p:ph type="sldNum" sz="quarter" idx="11"/>
          </p:nvPr>
        </p:nvSpPr>
        <p:spPr/>
        <p:txBody>
          <a:bodyPr/>
          <a:lstStyle/>
          <a:p>
            <a:fld id="{1353CB71-703C-495B-86EC-238C102AF19B}" type="slidenum">
              <a:rPr lang="en-US" smtClean="0"/>
              <a:pPr/>
              <a:t>52</a:t>
            </a:fld>
            <a:r>
              <a:rPr lang="en-US"/>
              <a:t>   |</a:t>
            </a:r>
            <a:endParaRPr lang="en-US" dirty="0"/>
          </a:p>
        </p:txBody>
      </p:sp>
    </p:spTree>
    <p:extLst>
      <p:ext uri="{BB962C8B-B14F-4D97-AF65-F5344CB8AC3E}">
        <p14:creationId xmlns:p14="http://schemas.microsoft.com/office/powerpoint/2010/main" val="2542321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72E2-EA94-4262-AB96-326028114BD9}"/>
              </a:ext>
            </a:extLst>
          </p:cNvPr>
          <p:cNvSpPr>
            <a:spLocks noGrp="1"/>
          </p:cNvSpPr>
          <p:nvPr>
            <p:ph type="title"/>
          </p:nvPr>
        </p:nvSpPr>
        <p:spPr/>
        <p:txBody>
          <a:bodyPr/>
          <a:lstStyle/>
          <a:p>
            <a:r>
              <a:rPr lang="en-CA" dirty="0"/>
              <a:t>Communications Systems</a:t>
            </a:r>
          </a:p>
        </p:txBody>
      </p:sp>
      <p:pic>
        <p:nvPicPr>
          <p:cNvPr id="9" name="Content Placeholder 8">
            <a:extLst>
              <a:ext uri="{FF2B5EF4-FFF2-40B4-BE49-F238E27FC236}">
                <a16:creationId xmlns:a16="http://schemas.microsoft.com/office/drawing/2014/main" id="{365DDC66-136D-4D35-8432-3033004D353E}"/>
              </a:ext>
            </a:extLst>
          </p:cNvPr>
          <p:cNvPicPr>
            <a:picLocks noGrp="1" noChangeAspect="1"/>
          </p:cNvPicPr>
          <p:nvPr>
            <p:ph sz="quarter" idx="12"/>
          </p:nvPr>
        </p:nvPicPr>
        <p:blipFill>
          <a:blip r:embed="rId2"/>
          <a:stretch>
            <a:fillRect/>
          </a:stretch>
        </p:blipFill>
        <p:spPr>
          <a:xfrm>
            <a:off x="228600" y="1977639"/>
            <a:ext cx="8686800" cy="4045721"/>
          </a:xfrm>
          <a:prstGeom prst="rect">
            <a:avLst/>
          </a:prstGeom>
        </p:spPr>
      </p:pic>
      <p:sp>
        <p:nvSpPr>
          <p:cNvPr id="4" name="Slide Number Placeholder 3">
            <a:extLst>
              <a:ext uri="{FF2B5EF4-FFF2-40B4-BE49-F238E27FC236}">
                <a16:creationId xmlns:a16="http://schemas.microsoft.com/office/drawing/2014/main" id="{EFB8A754-FC7C-4ADB-B861-FC6A1F5DF40A}"/>
              </a:ext>
            </a:extLst>
          </p:cNvPr>
          <p:cNvSpPr>
            <a:spLocks noGrp="1"/>
          </p:cNvSpPr>
          <p:nvPr>
            <p:ph type="sldNum" sz="quarter" idx="11"/>
          </p:nvPr>
        </p:nvSpPr>
        <p:spPr/>
        <p:txBody>
          <a:bodyPr/>
          <a:lstStyle/>
          <a:p>
            <a:fld id="{1353CB71-703C-495B-86EC-238C102AF19B}" type="slidenum">
              <a:rPr lang="en-US" smtClean="0"/>
              <a:pPr/>
              <a:t>53</a:t>
            </a:fld>
            <a:r>
              <a:rPr lang="en-US"/>
              <a:t>   |</a:t>
            </a:r>
            <a:endParaRPr lang="en-US" dirty="0"/>
          </a:p>
        </p:txBody>
      </p:sp>
    </p:spTree>
    <p:extLst>
      <p:ext uri="{BB962C8B-B14F-4D97-AF65-F5344CB8AC3E}">
        <p14:creationId xmlns:p14="http://schemas.microsoft.com/office/powerpoint/2010/main" val="3250119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B96F-4CD6-4BF3-B10D-E62D5FC33D7F}"/>
              </a:ext>
            </a:extLst>
          </p:cNvPr>
          <p:cNvSpPr>
            <a:spLocks noGrp="1"/>
          </p:cNvSpPr>
          <p:nvPr>
            <p:ph type="title"/>
          </p:nvPr>
        </p:nvSpPr>
        <p:spPr/>
        <p:txBody>
          <a:bodyPr/>
          <a:lstStyle/>
          <a:p>
            <a:r>
              <a:rPr lang="en-CA" dirty="0"/>
              <a:t>Communications Systems</a:t>
            </a:r>
          </a:p>
        </p:txBody>
      </p:sp>
      <p:pic>
        <p:nvPicPr>
          <p:cNvPr id="9" name="Content Placeholder 8">
            <a:extLst>
              <a:ext uri="{FF2B5EF4-FFF2-40B4-BE49-F238E27FC236}">
                <a16:creationId xmlns:a16="http://schemas.microsoft.com/office/drawing/2014/main" id="{EB8C4BDA-BA2B-4C72-8C1E-E2A395416196}"/>
              </a:ext>
            </a:extLst>
          </p:cNvPr>
          <p:cNvPicPr>
            <a:picLocks noGrp="1" noChangeAspect="1"/>
          </p:cNvPicPr>
          <p:nvPr>
            <p:ph sz="quarter" idx="12"/>
          </p:nvPr>
        </p:nvPicPr>
        <p:blipFill>
          <a:blip r:embed="rId2"/>
          <a:stretch>
            <a:fillRect/>
          </a:stretch>
        </p:blipFill>
        <p:spPr>
          <a:xfrm>
            <a:off x="378256" y="1485900"/>
            <a:ext cx="8387487" cy="5029200"/>
          </a:xfrm>
          <a:prstGeom prst="rect">
            <a:avLst/>
          </a:prstGeom>
        </p:spPr>
      </p:pic>
      <p:sp>
        <p:nvSpPr>
          <p:cNvPr id="4" name="Slide Number Placeholder 3">
            <a:extLst>
              <a:ext uri="{FF2B5EF4-FFF2-40B4-BE49-F238E27FC236}">
                <a16:creationId xmlns:a16="http://schemas.microsoft.com/office/drawing/2014/main" id="{46A1F123-3C0F-4E87-BA24-9B16511249E8}"/>
              </a:ext>
            </a:extLst>
          </p:cNvPr>
          <p:cNvSpPr>
            <a:spLocks noGrp="1"/>
          </p:cNvSpPr>
          <p:nvPr>
            <p:ph type="sldNum" sz="quarter" idx="11"/>
          </p:nvPr>
        </p:nvSpPr>
        <p:spPr/>
        <p:txBody>
          <a:bodyPr/>
          <a:lstStyle/>
          <a:p>
            <a:fld id="{1353CB71-703C-495B-86EC-238C102AF19B}" type="slidenum">
              <a:rPr lang="en-US" smtClean="0"/>
              <a:pPr/>
              <a:t>54</a:t>
            </a:fld>
            <a:r>
              <a:rPr lang="en-US"/>
              <a:t>   |</a:t>
            </a:r>
            <a:endParaRPr lang="en-US" dirty="0"/>
          </a:p>
        </p:txBody>
      </p:sp>
    </p:spTree>
    <p:extLst>
      <p:ext uri="{BB962C8B-B14F-4D97-AF65-F5344CB8AC3E}">
        <p14:creationId xmlns:p14="http://schemas.microsoft.com/office/powerpoint/2010/main" val="2363469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4D85-CA20-48AF-8FBC-E65373656260}"/>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07034241-3D5A-4B44-BA43-E9B0FE28E89F}"/>
              </a:ext>
            </a:extLst>
          </p:cNvPr>
          <p:cNvSpPr>
            <a:spLocks noGrp="1"/>
          </p:cNvSpPr>
          <p:nvPr>
            <p:ph sz="quarter" idx="12"/>
          </p:nvPr>
        </p:nvSpPr>
        <p:spPr/>
        <p:txBody>
          <a:bodyPr>
            <a:normAutofit lnSpcReduction="10000"/>
          </a:bodyPr>
          <a:lstStyle/>
          <a:p>
            <a:r>
              <a:rPr lang="en-CA" dirty="0"/>
              <a:t>Uplink Eb/No method chosen because SNR method has lacking information at this point of time. </a:t>
            </a:r>
          </a:p>
          <a:p>
            <a:r>
              <a:rPr lang="en-CA" dirty="0"/>
              <a:t>Advice from Peter </a:t>
            </a:r>
            <a:r>
              <a:rPr lang="en-CA" dirty="0" err="1"/>
              <a:t>Kazakoff</a:t>
            </a:r>
            <a:r>
              <a:rPr lang="en-CA" dirty="0"/>
              <a:t> + outlined issues of Link Budget from July 31</a:t>
            </a:r>
            <a:r>
              <a:rPr lang="en-CA" baseline="30000" dirty="0"/>
              <a:t>st</a:t>
            </a:r>
            <a:r>
              <a:rPr lang="en-CA" dirty="0"/>
              <a:t> 2019.</a:t>
            </a:r>
          </a:p>
          <a:p>
            <a:pPr lvl="1"/>
            <a:r>
              <a:rPr lang="en-CA" dirty="0"/>
              <a:t>Separating TX &amp; RX when building ground station block diagram.</a:t>
            </a:r>
          </a:p>
          <a:p>
            <a:pPr lvl="1"/>
            <a:r>
              <a:rPr lang="en-CA" dirty="0"/>
              <a:t>Scaled back power from transmitter on earth</a:t>
            </a:r>
          </a:p>
          <a:p>
            <a:pPr lvl="1"/>
            <a:r>
              <a:rPr lang="en-CA" dirty="0"/>
              <a:t>Antenna noise temperature</a:t>
            </a:r>
          </a:p>
          <a:p>
            <a:pPr lvl="2"/>
            <a:r>
              <a:rPr lang="en-CA" dirty="0"/>
              <a:t>Adjusted CubeSat Noise temperature to gain-weighted average using ITU recommendations. </a:t>
            </a:r>
          </a:p>
        </p:txBody>
      </p:sp>
      <p:sp>
        <p:nvSpPr>
          <p:cNvPr id="4" name="Slide Number Placeholder 3">
            <a:extLst>
              <a:ext uri="{FF2B5EF4-FFF2-40B4-BE49-F238E27FC236}">
                <a16:creationId xmlns:a16="http://schemas.microsoft.com/office/drawing/2014/main" id="{03C8463B-AA79-4649-9A47-7634681C91F5}"/>
              </a:ext>
            </a:extLst>
          </p:cNvPr>
          <p:cNvSpPr>
            <a:spLocks noGrp="1"/>
          </p:cNvSpPr>
          <p:nvPr>
            <p:ph type="sldNum" sz="quarter" idx="11"/>
          </p:nvPr>
        </p:nvSpPr>
        <p:spPr/>
        <p:txBody>
          <a:bodyPr/>
          <a:lstStyle/>
          <a:p>
            <a:fld id="{1353CB71-703C-495B-86EC-238C102AF19B}" type="slidenum">
              <a:rPr lang="en-US" smtClean="0"/>
              <a:pPr/>
              <a:t>55</a:t>
            </a:fld>
            <a:r>
              <a:rPr lang="en-US"/>
              <a:t>   |</a:t>
            </a:r>
            <a:endParaRPr lang="en-US" dirty="0"/>
          </a:p>
        </p:txBody>
      </p:sp>
    </p:spTree>
    <p:extLst>
      <p:ext uri="{BB962C8B-B14F-4D97-AF65-F5344CB8AC3E}">
        <p14:creationId xmlns:p14="http://schemas.microsoft.com/office/powerpoint/2010/main" val="980536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F3FB-F591-4656-A3E8-92CE5E7E1CA8}"/>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86E9E394-BAAB-4112-8BE2-0BE6778C6B32}"/>
              </a:ext>
            </a:extLst>
          </p:cNvPr>
          <p:cNvSpPr>
            <a:spLocks noGrp="1"/>
          </p:cNvSpPr>
          <p:nvPr>
            <p:ph sz="quarter" idx="12"/>
          </p:nvPr>
        </p:nvSpPr>
        <p:spPr/>
        <p:txBody>
          <a:bodyPr/>
          <a:lstStyle/>
          <a:p>
            <a:r>
              <a:rPr lang="en-CA" dirty="0"/>
              <a:t>Antenna Noise Temperature:</a:t>
            </a:r>
          </a:p>
          <a:p>
            <a:pPr lvl="1"/>
            <a:r>
              <a:rPr lang="en-CA" dirty="0"/>
              <a:t>Ground station antenna still needs to be looked at. Conservative value of 530k chosen. </a:t>
            </a:r>
          </a:p>
          <a:p>
            <a:r>
              <a:rPr lang="en-CA" dirty="0"/>
              <a:t>Cable loss was too high before, this has been scaled back to 0.85dB based on LM400 and 9m length.</a:t>
            </a:r>
          </a:p>
          <a:p>
            <a:r>
              <a:rPr lang="en-CA" dirty="0"/>
              <a:t>Filter insertion losses added as an estimate 1 dB was added </a:t>
            </a:r>
          </a:p>
          <a:p>
            <a:r>
              <a:rPr lang="en-CA" dirty="0"/>
              <a:t>Polarization switch was added in case of ADCS failure. </a:t>
            </a:r>
          </a:p>
        </p:txBody>
      </p:sp>
      <p:sp>
        <p:nvSpPr>
          <p:cNvPr id="4" name="Slide Number Placeholder 3">
            <a:extLst>
              <a:ext uri="{FF2B5EF4-FFF2-40B4-BE49-F238E27FC236}">
                <a16:creationId xmlns:a16="http://schemas.microsoft.com/office/drawing/2014/main" id="{3743CCFF-E74F-4BFB-B389-8A1C4AB89780}"/>
              </a:ext>
            </a:extLst>
          </p:cNvPr>
          <p:cNvSpPr>
            <a:spLocks noGrp="1"/>
          </p:cNvSpPr>
          <p:nvPr>
            <p:ph type="sldNum" sz="quarter" idx="11"/>
          </p:nvPr>
        </p:nvSpPr>
        <p:spPr/>
        <p:txBody>
          <a:bodyPr/>
          <a:lstStyle/>
          <a:p>
            <a:fld id="{1353CB71-703C-495B-86EC-238C102AF19B}" type="slidenum">
              <a:rPr lang="en-US" smtClean="0"/>
              <a:pPr/>
              <a:t>56</a:t>
            </a:fld>
            <a:r>
              <a:rPr lang="en-US"/>
              <a:t>   |</a:t>
            </a:r>
            <a:endParaRPr lang="en-US" dirty="0"/>
          </a:p>
        </p:txBody>
      </p:sp>
    </p:spTree>
    <p:extLst>
      <p:ext uri="{BB962C8B-B14F-4D97-AF65-F5344CB8AC3E}">
        <p14:creationId xmlns:p14="http://schemas.microsoft.com/office/powerpoint/2010/main" val="2358976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4346-95D2-4C4E-A615-C10409089852}"/>
              </a:ext>
            </a:extLst>
          </p:cNvPr>
          <p:cNvSpPr>
            <a:spLocks noGrp="1"/>
          </p:cNvSpPr>
          <p:nvPr>
            <p:ph type="title"/>
          </p:nvPr>
        </p:nvSpPr>
        <p:spPr/>
        <p:txBody>
          <a:bodyPr/>
          <a:lstStyle/>
          <a:p>
            <a:r>
              <a:rPr lang="en-CA" dirty="0"/>
              <a:t>Communications Systems</a:t>
            </a:r>
          </a:p>
        </p:txBody>
      </p:sp>
      <p:sp>
        <p:nvSpPr>
          <p:cNvPr id="3" name="Content Placeholder 2">
            <a:extLst>
              <a:ext uri="{FF2B5EF4-FFF2-40B4-BE49-F238E27FC236}">
                <a16:creationId xmlns:a16="http://schemas.microsoft.com/office/drawing/2014/main" id="{2AB3FD04-D1AC-4F32-A55F-69D08C355D38}"/>
              </a:ext>
            </a:extLst>
          </p:cNvPr>
          <p:cNvSpPr>
            <a:spLocks noGrp="1"/>
          </p:cNvSpPr>
          <p:nvPr>
            <p:ph sz="quarter" idx="12"/>
          </p:nvPr>
        </p:nvSpPr>
        <p:spPr/>
        <p:txBody>
          <a:bodyPr/>
          <a:lstStyle/>
          <a:p>
            <a:r>
              <a:rPr lang="en-CA" dirty="0"/>
              <a:t>Frequency Licensing:</a:t>
            </a:r>
          </a:p>
          <a:p>
            <a:pPr lvl="1"/>
            <a:r>
              <a:rPr lang="en-CA" dirty="0"/>
              <a:t>Dr. </a:t>
            </a:r>
            <a:r>
              <a:rPr lang="en-CA" dirty="0" err="1"/>
              <a:t>Jayshri</a:t>
            </a:r>
            <a:r>
              <a:rPr lang="en-CA" dirty="0"/>
              <a:t> </a:t>
            </a:r>
            <a:r>
              <a:rPr lang="en-CA" dirty="0" err="1"/>
              <a:t>Sabarinathan</a:t>
            </a:r>
            <a:r>
              <a:rPr lang="en-CA" dirty="0"/>
              <a:t> and Nicholas Mitchell will be getting their amateur radio licenses. </a:t>
            </a:r>
          </a:p>
          <a:p>
            <a:pPr lvl="1"/>
            <a:r>
              <a:rPr lang="en-CA" dirty="0"/>
              <a:t>Required for RAC endorsement application</a:t>
            </a:r>
          </a:p>
          <a:p>
            <a:pPr lvl="2"/>
            <a:r>
              <a:rPr lang="en-CA" dirty="0"/>
              <a:t>Has been started but not completed </a:t>
            </a:r>
          </a:p>
          <a:p>
            <a:pPr lvl="1"/>
            <a:r>
              <a:rPr lang="en-CA" dirty="0"/>
              <a:t>Required for IARU satellite coordination request</a:t>
            </a:r>
          </a:p>
          <a:p>
            <a:pPr lvl="2"/>
            <a:r>
              <a:rPr lang="en-CA" dirty="0"/>
              <a:t>Has been started but not completed </a:t>
            </a:r>
          </a:p>
          <a:p>
            <a:pPr lvl="1"/>
            <a:r>
              <a:rPr lang="en-CA" dirty="0"/>
              <a:t>It is acknowledged that this will be the highest priority once PDR is over. </a:t>
            </a:r>
          </a:p>
        </p:txBody>
      </p:sp>
      <p:sp>
        <p:nvSpPr>
          <p:cNvPr id="4" name="Slide Number Placeholder 3">
            <a:extLst>
              <a:ext uri="{FF2B5EF4-FFF2-40B4-BE49-F238E27FC236}">
                <a16:creationId xmlns:a16="http://schemas.microsoft.com/office/drawing/2014/main" id="{BD77F5AF-9DA8-4EA3-B1FD-D20BD98B79B2}"/>
              </a:ext>
            </a:extLst>
          </p:cNvPr>
          <p:cNvSpPr>
            <a:spLocks noGrp="1"/>
          </p:cNvSpPr>
          <p:nvPr>
            <p:ph type="sldNum" sz="quarter" idx="11"/>
          </p:nvPr>
        </p:nvSpPr>
        <p:spPr/>
        <p:txBody>
          <a:bodyPr/>
          <a:lstStyle/>
          <a:p>
            <a:fld id="{1353CB71-703C-495B-86EC-238C102AF19B}" type="slidenum">
              <a:rPr lang="en-US" smtClean="0"/>
              <a:pPr/>
              <a:t>57</a:t>
            </a:fld>
            <a:r>
              <a:rPr lang="en-US"/>
              <a:t>   |</a:t>
            </a:r>
            <a:endParaRPr lang="en-US" dirty="0"/>
          </a:p>
        </p:txBody>
      </p:sp>
    </p:spTree>
    <p:extLst>
      <p:ext uri="{BB962C8B-B14F-4D97-AF65-F5344CB8AC3E}">
        <p14:creationId xmlns:p14="http://schemas.microsoft.com/office/powerpoint/2010/main" val="3788097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Mechanical System</a:t>
            </a:r>
            <a:endParaRPr lang="en-US" strike="sngStrike" dirty="0"/>
          </a:p>
        </p:txBody>
      </p:sp>
      <p:sp>
        <p:nvSpPr>
          <p:cNvPr id="5" name="Content Placeholder 4"/>
          <p:cNvSpPr>
            <a:spLocks noGrp="1"/>
          </p:cNvSpPr>
          <p:nvPr>
            <p:ph sz="quarter" idx="12"/>
          </p:nvPr>
        </p:nvSpPr>
        <p:spPr/>
        <p:txBody>
          <a:bodyPr anchor="ctr">
            <a:normAutofit/>
          </a:bodyPr>
          <a:lstStyle/>
          <a:p>
            <a:pPr>
              <a:lnSpc>
                <a:spcPct val="120000"/>
              </a:lnSpc>
            </a:pPr>
            <a:r>
              <a:rPr lang="en-US" sz="2000" dirty="0"/>
              <a:t>Work done by Claire Lizotte, 2018/2019 Capstone Teams</a:t>
            </a:r>
          </a:p>
          <a:p>
            <a:pPr>
              <a:lnSpc>
                <a:spcPct val="120000"/>
              </a:lnSpc>
            </a:pPr>
            <a:endParaRPr lang="en-US" sz="2000" dirty="0"/>
          </a:p>
          <a:p>
            <a:pPr>
              <a:lnSpc>
                <a:spcPct val="120000"/>
              </a:lnSpc>
            </a:pPr>
            <a:r>
              <a:rPr lang="en-US" sz="2000" dirty="0"/>
              <a:t>Work Presented by Bryan Southwell</a:t>
            </a:r>
          </a:p>
        </p:txBody>
      </p:sp>
    </p:spTree>
    <p:extLst>
      <p:ext uri="{BB962C8B-B14F-4D97-AF65-F5344CB8AC3E}">
        <p14:creationId xmlns:p14="http://schemas.microsoft.com/office/powerpoint/2010/main" val="2050031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2778-4B87-4620-B0E4-226710F6CDAD}"/>
              </a:ext>
            </a:extLst>
          </p:cNvPr>
          <p:cNvSpPr>
            <a:spLocks noGrp="1"/>
          </p:cNvSpPr>
          <p:nvPr>
            <p:ph type="title"/>
          </p:nvPr>
        </p:nvSpPr>
        <p:spPr/>
        <p:txBody>
          <a:bodyPr/>
          <a:lstStyle/>
          <a:p>
            <a:r>
              <a:rPr lang="en-US" dirty="0"/>
              <a:t>Mass Budget Margin Philosophy</a:t>
            </a:r>
            <a:endParaRPr lang="en-CA" dirty="0"/>
          </a:p>
        </p:txBody>
      </p:sp>
      <p:sp>
        <p:nvSpPr>
          <p:cNvPr id="3" name="Content Placeholder 2">
            <a:extLst>
              <a:ext uri="{FF2B5EF4-FFF2-40B4-BE49-F238E27FC236}">
                <a16:creationId xmlns:a16="http://schemas.microsoft.com/office/drawing/2014/main" id="{B01E8E53-4069-4834-AAFD-0057FCB567DA}"/>
              </a:ext>
            </a:extLst>
          </p:cNvPr>
          <p:cNvSpPr>
            <a:spLocks noGrp="1"/>
          </p:cNvSpPr>
          <p:nvPr>
            <p:ph sz="quarter" idx="12"/>
          </p:nvPr>
        </p:nvSpPr>
        <p:spPr/>
        <p:txBody>
          <a:bodyPr/>
          <a:lstStyle/>
          <a:p>
            <a:r>
              <a:rPr lang="en-US" dirty="0"/>
              <a:t>10% Off the Shelf</a:t>
            </a:r>
          </a:p>
          <a:p>
            <a:r>
              <a:rPr lang="en-US" dirty="0"/>
              <a:t>15% Modified off the shelf</a:t>
            </a:r>
          </a:p>
          <a:p>
            <a:r>
              <a:rPr lang="en-US" dirty="0"/>
              <a:t>20% Custom Build</a:t>
            </a:r>
          </a:p>
          <a:p>
            <a:r>
              <a:rPr lang="en-US" dirty="0"/>
              <a:t>20% Supplier not determined</a:t>
            </a:r>
          </a:p>
        </p:txBody>
      </p:sp>
      <p:sp>
        <p:nvSpPr>
          <p:cNvPr id="4" name="Slide Number Placeholder 3">
            <a:extLst>
              <a:ext uri="{FF2B5EF4-FFF2-40B4-BE49-F238E27FC236}">
                <a16:creationId xmlns:a16="http://schemas.microsoft.com/office/drawing/2014/main" id="{806A9099-053C-4BFC-8815-7DE03CDA84FE}"/>
              </a:ext>
            </a:extLst>
          </p:cNvPr>
          <p:cNvSpPr>
            <a:spLocks noGrp="1"/>
          </p:cNvSpPr>
          <p:nvPr>
            <p:ph type="sldNum" sz="quarter" idx="11"/>
          </p:nvPr>
        </p:nvSpPr>
        <p:spPr/>
        <p:txBody>
          <a:bodyPr/>
          <a:lstStyle/>
          <a:p>
            <a:fld id="{1353CB71-703C-495B-86EC-238C102AF19B}" type="slidenum">
              <a:rPr lang="en-US" smtClean="0"/>
              <a:pPr/>
              <a:t>59</a:t>
            </a:fld>
            <a:r>
              <a:rPr lang="en-US"/>
              <a:t>   |</a:t>
            </a:r>
            <a:endParaRPr lang="en-US" dirty="0"/>
          </a:p>
        </p:txBody>
      </p:sp>
    </p:spTree>
    <p:extLst>
      <p:ext uri="{BB962C8B-B14F-4D97-AF65-F5344CB8AC3E}">
        <p14:creationId xmlns:p14="http://schemas.microsoft.com/office/powerpoint/2010/main" val="220102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E814-5E59-45E6-9EBC-6253F3F25141}"/>
              </a:ext>
            </a:extLst>
          </p:cNvPr>
          <p:cNvSpPr>
            <a:spLocks noGrp="1"/>
          </p:cNvSpPr>
          <p:nvPr>
            <p:ph type="title"/>
          </p:nvPr>
        </p:nvSpPr>
        <p:spPr/>
        <p:txBody>
          <a:bodyPr/>
          <a:lstStyle/>
          <a:p>
            <a:r>
              <a:rPr lang="en-US" dirty="0"/>
              <a:t>Requirements Nomenclature</a:t>
            </a:r>
            <a:endParaRPr lang="en-CA" dirty="0"/>
          </a:p>
        </p:txBody>
      </p:sp>
      <p:sp>
        <p:nvSpPr>
          <p:cNvPr id="3" name="Content Placeholder 2">
            <a:extLst>
              <a:ext uri="{FF2B5EF4-FFF2-40B4-BE49-F238E27FC236}">
                <a16:creationId xmlns:a16="http://schemas.microsoft.com/office/drawing/2014/main" id="{4A3BCC2C-CA78-41AE-B676-0D7DE37A48B1}"/>
              </a:ext>
            </a:extLst>
          </p:cNvPr>
          <p:cNvSpPr>
            <a:spLocks noGrp="1"/>
          </p:cNvSpPr>
          <p:nvPr>
            <p:ph sz="quarter" idx="12"/>
          </p:nvPr>
        </p:nvSpPr>
        <p:spPr/>
        <p:txBody>
          <a:bodyPr/>
          <a:lstStyle/>
          <a:p>
            <a:r>
              <a:rPr lang="en-US" dirty="0"/>
              <a:t>“Must” denotes an externally imposed requirement</a:t>
            </a:r>
          </a:p>
          <a:p>
            <a:r>
              <a:rPr lang="en-US" dirty="0"/>
              <a:t>“Shall” denotes an internally imposed requirement subject to internal change</a:t>
            </a:r>
          </a:p>
          <a:p>
            <a:r>
              <a:rPr lang="en-US" dirty="0"/>
              <a:t>“May” denotes a goal requirement</a:t>
            </a:r>
            <a:endParaRPr lang="en-CA" dirty="0"/>
          </a:p>
        </p:txBody>
      </p:sp>
      <p:sp>
        <p:nvSpPr>
          <p:cNvPr id="4" name="Slide Number Placeholder 3">
            <a:extLst>
              <a:ext uri="{FF2B5EF4-FFF2-40B4-BE49-F238E27FC236}">
                <a16:creationId xmlns:a16="http://schemas.microsoft.com/office/drawing/2014/main" id="{FCC5DBDE-0821-4E2C-95A1-AE8BAA92C547}"/>
              </a:ext>
            </a:extLst>
          </p:cNvPr>
          <p:cNvSpPr>
            <a:spLocks noGrp="1"/>
          </p:cNvSpPr>
          <p:nvPr>
            <p:ph type="sldNum" sz="quarter" idx="11"/>
          </p:nvPr>
        </p:nvSpPr>
        <p:spPr/>
        <p:txBody>
          <a:bodyPr/>
          <a:lstStyle/>
          <a:p>
            <a:fld id="{1353CB71-703C-495B-86EC-238C102AF19B}" type="slidenum">
              <a:rPr lang="en-US" smtClean="0"/>
              <a:pPr/>
              <a:t>6</a:t>
            </a:fld>
            <a:r>
              <a:rPr lang="en-US"/>
              <a:t>   |</a:t>
            </a:r>
            <a:endParaRPr lang="en-US" dirty="0"/>
          </a:p>
        </p:txBody>
      </p:sp>
    </p:spTree>
    <p:extLst>
      <p:ext uri="{BB962C8B-B14F-4D97-AF65-F5344CB8AC3E}">
        <p14:creationId xmlns:p14="http://schemas.microsoft.com/office/powerpoint/2010/main" val="97253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DA88-B9E3-44A0-8598-1DC9BE6F6B52}"/>
              </a:ext>
            </a:extLst>
          </p:cNvPr>
          <p:cNvSpPr>
            <a:spLocks noGrp="1"/>
          </p:cNvSpPr>
          <p:nvPr>
            <p:ph type="title"/>
          </p:nvPr>
        </p:nvSpPr>
        <p:spPr/>
        <p:txBody>
          <a:bodyPr/>
          <a:lstStyle/>
          <a:p>
            <a:r>
              <a:rPr lang="en-US" dirty="0"/>
              <a:t>Mass Budget</a:t>
            </a:r>
            <a:endParaRPr lang="en-CA" dirty="0"/>
          </a:p>
        </p:txBody>
      </p:sp>
      <p:graphicFrame>
        <p:nvGraphicFramePr>
          <p:cNvPr id="5" name="Content Placeholder 4">
            <a:extLst>
              <a:ext uri="{FF2B5EF4-FFF2-40B4-BE49-F238E27FC236}">
                <a16:creationId xmlns:a16="http://schemas.microsoft.com/office/drawing/2014/main" id="{648E3F1D-43B4-4ED6-A8F0-8794A479E5F4}"/>
              </a:ext>
            </a:extLst>
          </p:cNvPr>
          <p:cNvGraphicFramePr>
            <a:graphicFrameLocks noGrp="1"/>
          </p:cNvGraphicFramePr>
          <p:nvPr>
            <p:ph sz="quarter" idx="12"/>
            <p:extLst>
              <p:ext uri="{D42A27DB-BD31-4B8C-83A1-F6EECF244321}">
                <p14:modId xmlns:p14="http://schemas.microsoft.com/office/powerpoint/2010/main" val="1713224052"/>
              </p:ext>
            </p:extLst>
          </p:nvPr>
        </p:nvGraphicFramePr>
        <p:xfrm>
          <a:off x="228600" y="1485900"/>
          <a:ext cx="8686800" cy="5118004"/>
        </p:xfrm>
        <a:graphic>
          <a:graphicData uri="http://schemas.openxmlformats.org/drawingml/2006/table">
            <a:tbl>
              <a:tblPr firstRow="1" bandRow="1">
                <a:tableStyleId>{5C22544A-7EE6-4342-B048-85BDC9FD1C3A}</a:tableStyleId>
              </a:tblPr>
              <a:tblGrid>
                <a:gridCol w="2878584">
                  <a:extLst>
                    <a:ext uri="{9D8B030D-6E8A-4147-A177-3AD203B41FA5}">
                      <a16:colId xmlns:a16="http://schemas.microsoft.com/office/drawing/2014/main" val="463894167"/>
                    </a:ext>
                  </a:extLst>
                </a:gridCol>
                <a:gridCol w="1482571">
                  <a:extLst>
                    <a:ext uri="{9D8B030D-6E8A-4147-A177-3AD203B41FA5}">
                      <a16:colId xmlns:a16="http://schemas.microsoft.com/office/drawing/2014/main" val="2200940374"/>
                    </a:ext>
                  </a:extLst>
                </a:gridCol>
                <a:gridCol w="1526960">
                  <a:extLst>
                    <a:ext uri="{9D8B030D-6E8A-4147-A177-3AD203B41FA5}">
                      <a16:colId xmlns:a16="http://schemas.microsoft.com/office/drawing/2014/main" val="2136005536"/>
                    </a:ext>
                  </a:extLst>
                </a:gridCol>
                <a:gridCol w="2798685">
                  <a:extLst>
                    <a:ext uri="{9D8B030D-6E8A-4147-A177-3AD203B41FA5}">
                      <a16:colId xmlns:a16="http://schemas.microsoft.com/office/drawing/2014/main" val="1743705308"/>
                    </a:ext>
                  </a:extLst>
                </a:gridCol>
              </a:tblGrid>
              <a:tr h="339446">
                <a:tc>
                  <a:txBody>
                    <a:bodyPr/>
                    <a:lstStyle/>
                    <a:p>
                      <a:r>
                        <a:rPr lang="en-US" dirty="0"/>
                        <a:t>Subsystem</a:t>
                      </a:r>
                      <a:endParaRPr lang="en-CA" dirty="0"/>
                    </a:p>
                  </a:txBody>
                  <a:tcPr/>
                </a:tc>
                <a:tc>
                  <a:txBody>
                    <a:bodyPr/>
                    <a:lstStyle/>
                    <a:p>
                      <a:r>
                        <a:rPr lang="en-US" dirty="0"/>
                        <a:t>Mass (g)</a:t>
                      </a:r>
                      <a:endParaRPr lang="en-CA" dirty="0"/>
                    </a:p>
                  </a:txBody>
                  <a:tcPr/>
                </a:tc>
                <a:tc>
                  <a:txBody>
                    <a:bodyPr/>
                    <a:lstStyle/>
                    <a:p>
                      <a:r>
                        <a:rPr lang="en-US" dirty="0"/>
                        <a:t>Margin</a:t>
                      </a:r>
                      <a:endParaRPr lang="en-CA" dirty="0"/>
                    </a:p>
                  </a:txBody>
                  <a:tcPr/>
                </a:tc>
                <a:tc>
                  <a:txBody>
                    <a:bodyPr/>
                    <a:lstStyle/>
                    <a:p>
                      <a:r>
                        <a:rPr lang="en-US" dirty="0"/>
                        <a:t>Mass w/ Margin (g)</a:t>
                      </a:r>
                      <a:endParaRPr lang="en-CA" dirty="0"/>
                    </a:p>
                  </a:txBody>
                  <a:tcPr/>
                </a:tc>
                <a:extLst>
                  <a:ext uri="{0D108BD9-81ED-4DB2-BD59-A6C34878D82A}">
                    <a16:rowId xmlns:a16="http://schemas.microsoft.com/office/drawing/2014/main" val="1004568655"/>
                  </a:ext>
                </a:extLst>
              </a:tr>
              <a:tr h="339446">
                <a:tc>
                  <a:txBody>
                    <a:bodyPr/>
                    <a:lstStyle/>
                    <a:p>
                      <a:r>
                        <a:rPr lang="en-US" sz="1600" dirty="0"/>
                        <a:t>Mechanical</a:t>
                      </a:r>
                      <a:endParaRPr lang="en-CA" sz="1600" dirty="0"/>
                    </a:p>
                  </a:txBody>
                  <a:tcPr/>
                </a:tc>
                <a:tc>
                  <a:txBody>
                    <a:bodyPr/>
                    <a:lstStyle/>
                    <a:p>
                      <a:endParaRPr lang="en-CA" sz="1600" dirty="0"/>
                    </a:p>
                  </a:txBody>
                  <a:tcPr/>
                </a:tc>
                <a:tc>
                  <a:txBody>
                    <a:bodyPr/>
                    <a:lstStyle/>
                    <a:p>
                      <a:endParaRPr lang="en-CA" sz="1600"/>
                    </a:p>
                  </a:txBody>
                  <a:tcPr/>
                </a:tc>
                <a:tc>
                  <a:txBody>
                    <a:bodyPr/>
                    <a:lstStyle/>
                    <a:p>
                      <a:endParaRPr lang="en-CA" sz="1600" dirty="0"/>
                    </a:p>
                  </a:txBody>
                  <a:tcPr/>
                </a:tc>
                <a:extLst>
                  <a:ext uri="{0D108BD9-81ED-4DB2-BD59-A6C34878D82A}">
                    <a16:rowId xmlns:a16="http://schemas.microsoft.com/office/drawing/2014/main" val="3921001997"/>
                  </a:ext>
                </a:extLst>
              </a:tr>
              <a:tr h="339446">
                <a:tc>
                  <a:txBody>
                    <a:bodyPr/>
                    <a:lstStyle/>
                    <a:p>
                      <a:pPr marL="285750" indent="-285750">
                        <a:buFontTx/>
                        <a:buChar char="-"/>
                      </a:pPr>
                      <a:r>
                        <a:rPr lang="en-US" sz="1600" dirty="0"/>
                        <a:t>Structure</a:t>
                      </a:r>
                      <a:endParaRPr lang="en-CA" sz="1600" dirty="0"/>
                    </a:p>
                  </a:txBody>
                  <a:tcPr/>
                </a:tc>
                <a:tc>
                  <a:txBody>
                    <a:bodyPr/>
                    <a:lstStyle/>
                    <a:p>
                      <a:r>
                        <a:rPr lang="en-US" sz="1600" dirty="0"/>
                        <a:t>1064</a:t>
                      </a:r>
                      <a:endParaRPr lang="en-CA" sz="1600" dirty="0"/>
                    </a:p>
                  </a:txBody>
                  <a:tcPr/>
                </a:tc>
                <a:tc>
                  <a:txBody>
                    <a:bodyPr/>
                    <a:lstStyle/>
                    <a:p>
                      <a:r>
                        <a:rPr lang="en-US" sz="1600" dirty="0"/>
                        <a:t>~17%</a:t>
                      </a:r>
                      <a:endParaRPr lang="en-CA" sz="1600" dirty="0"/>
                    </a:p>
                  </a:txBody>
                  <a:tcPr/>
                </a:tc>
                <a:tc>
                  <a:txBody>
                    <a:bodyPr/>
                    <a:lstStyle/>
                    <a:p>
                      <a:r>
                        <a:rPr lang="en-US" sz="1600" dirty="0"/>
                        <a:t>1246</a:t>
                      </a:r>
                      <a:endParaRPr lang="en-CA" sz="1600" dirty="0"/>
                    </a:p>
                  </a:txBody>
                  <a:tcPr/>
                </a:tc>
                <a:extLst>
                  <a:ext uri="{0D108BD9-81ED-4DB2-BD59-A6C34878D82A}">
                    <a16:rowId xmlns:a16="http://schemas.microsoft.com/office/drawing/2014/main" val="1376402074"/>
                  </a:ext>
                </a:extLst>
              </a:tr>
              <a:tr h="339446">
                <a:tc>
                  <a:txBody>
                    <a:bodyPr/>
                    <a:lstStyle/>
                    <a:p>
                      <a:pPr marL="285750" indent="-285750">
                        <a:buFontTx/>
                        <a:buChar char="-"/>
                      </a:pPr>
                      <a:r>
                        <a:rPr lang="en-US" sz="1600" dirty="0"/>
                        <a:t>Thermal</a:t>
                      </a:r>
                    </a:p>
                  </a:txBody>
                  <a:tcPr/>
                </a:tc>
                <a:tc>
                  <a:txBody>
                    <a:bodyPr/>
                    <a:lstStyle/>
                    <a:p>
                      <a:r>
                        <a:rPr lang="en-US" sz="1600" dirty="0"/>
                        <a:t>50</a:t>
                      </a:r>
                      <a:endParaRPr lang="en-CA" sz="1600" dirty="0"/>
                    </a:p>
                  </a:txBody>
                  <a:tcPr/>
                </a:tc>
                <a:tc>
                  <a:txBody>
                    <a:bodyPr/>
                    <a:lstStyle/>
                    <a:p>
                      <a:r>
                        <a:rPr lang="en-US" sz="1600" dirty="0"/>
                        <a:t>20%</a:t>
                      </a:r>
                      <a:endParaRPr lang="en-CA" sz="1600" dirty="0"/>
                    </a:p>
                  </a:txBody>
                  <a:tcPr/>
                </a:tc>
                <a:tc>
                  <a:txBody>
                    <a:bodyPr/>
                    <a:lstStyle/>
                    <a:p>
                      <a:r>
                        <a:rPr lang="en-US" sz="1600" dirty="0"/>
                        <a:t>60</a:t>
                      </a:r>
                      <a:endParaRPr lang="en-CA" sz="1600" dirty="0"/>
                    </a:p>
                  </a:txBody>
                  <a:tcPr/>
                </a:tc>
                <a:extLst>
                  <a:ext uri="{0D108BD9-81ED-4DB2-BD59-A6C34878D82A}">
                    <a16:rowId xmlns:a16="http://schemas.microsoft.com/office/drawing/2014/main" val="240637734"/>
                  </a:ext>
                </a:extLst>
              </a:tr>
              <a:tr h="339446">
                <a:tc>
                  <a:txBody>
                    <a:bodyPr/>
                    <a:lstStyle/>
                    <a:p>
                      <a:pPr marL="285750" indent="-285750">
                        <a:buFontTx/>
                        <a:buChar char="-"/>
                      </a:pPr>
                      <a:r>
                        <a:rPr lang="en-US" sz="1600" dirty="0"/>
                        <a:t>Deployment</a:t>
                      </a:r>
                    </a:p>
                  </a:txBody>
                  <a:tcPr/>
                </a:tc>
                <a:tc>
                  <a:txBody>
                    <a:bodyPr/>
                    <a:lstStyle/>
                    <a:p>
                      <a:r>
                        <a:rPr lang="en-US" sz="1600" dirty="0"/>
                        <a:t>25</a:t>
                      </a:r>
                      <a:endParaRPr lang="en-CA" sz="1600" dirty="0"/>
                    </a:p>
                  </a:txBody>
                  <a:tcPr/>
                </a:tc>
                <a:tc>
                  <a:txBody>
                    <a:bodyPr/>
                    <a:lstStyle/>
                    <a:p>
                      <a:r>
                        <a:rPr lang="en-US" sz="1600" dirty="0"/>
                        <a:t>20%</a:t>
                      </a:r>
                      <a:endParaRPr lang="en-CA" sz="1600" dirty="0"/>
                    </a:p>
                  </a:txBody>
                  <a:tcPr/>
                </a:tc>
                <a:tc>
                  <a:txBody>
                    <a:bodyPr/>
                    <a:lstStyle/>
                    <a:p>
                      <a:r>
                        <a:rPr lang="en-US" sz="1600" dirty="0"/>
                        <a:t>30</a:t>
                      </a:r>
                      <a:endParaRPr lang="en-CA" sz="1600" dirty="0"/>
                    </a:p>
                  </a:txBody>
                  <a:tcPr/>
                </a:tc>
                <a:extLst>
                  <a:ext uri="{0D108BD9-81ED-4DB2-BD59-A6C34878D82A}">
                    <a16:rowId xmlns:a16="http://schemas.microsoft.com/office/drawing/2014/main" val="4021752997"/>
                  </a:ext>
                </a:extLst>
              </a:tr>
              <a:tr h="339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Electrical</a:t>
                      </a:r>
                      <a:endParaRPr lang="en-CA" sz="1600" dirty="0"/>
                    </a:p>
                  </a:txBody>
                  <a:tcPr/>
                </a:tc>
                <a:tc>
                  <a:txBody>
                    <a:bodyPr/>
                    <a:lstStyle/>
                    <a:p>
                      <a:endParaRPr lang="en-CA" sz="1600"/>
                    </a:p>
                  </a:txBody>
                  <a:tcPr/>
                </a:tc>
                <a:tc>
                  <a:txBody>
                    <a:bodyPr/>
                    <a:lstStyle/>
                    <a:p>
                      <a:endParaRPr lang="en-CA" sz="1600"/>
                    </a:p>
                  </a:txBody>
                  <a:tcPr/>
                </a:tc>
                <a:tc>
                  <a:txBody>
                    <a:bodyPr/>
                    <a:lstStyle/>
                    <a:p>
                      <a:endParaRPr lang="en-CA" sz="1600" dirty="0"/>
                    </a:p>
                  </a:txBody>
                  <a:tcPr/>
                </a:tc>
                <a:extLst>
                  <a:ext uri="{0D108BD9-81ED-4DB2-BD59-A6C34878D82A}">
                    <a16:rowId xmlns:a16="http://schemas.microsoft.com/office/drawing/2014/main" val="3321830876"/>
                  </a:ext>
                </a:extLst>
              </a:tr>
              <a:tr h="339446">
                <a:tc>
                  <a:txBody>
                    <a:bodyPr/>
                    <a:lstStyle/>
                    <a:p>
                      <a:pPr marL="285750" indent="-285750">
                        <a:buFontTx/>
                        <a:buChar char="-"/>
                      </a:pPr>
                      <a:r>
                        <a:rPr lang="en-US" sz="1600" dirty="0"/>
                        <a:t>EPS w/ Battery</a:t>
                      </a:r>
                      <a:endParaRPr lang="en-CA" sz="1600" dirty="0"/>
                    </a:p>
                  </a:txBody>
                  <a:tcPr/>
                </a:tc>
                <a:tc>
                  <a:txBody>
                    <a:bodyPr/>
                    <a:lstStyle/>
                    <a:p>
                      <a:r>
                        <a:rPr lang="en-US" sz="1600" dirty="0"/>
                        <a:t>292</a:t>
                      </a:r>
                      <a:endParaRPr lang="en-CA" sz="1600" dirty="0"/>
                    </a:p>
                  </a:txBody>
                  <a:tcPr/>
                </a:tc>
                <a:tc>
                  <a:txBody>
                    <a:bodyPr/>
                    <a:lstStyle/>
                    <a:p>
                      <a:r>
                        <a:rPr lang="en-US" sz="1600" dirty="0"/>
                        <a:t>10%</a:t>
                      </a:r>
                      <a:endParaRPr lang="en-CA" sz="1600" dirty="0"/>
                    </a:p>
                  </a:txBody>
                  <a:tcPr/>
                </a:tc>
                <a:tc>
                  <a:txBody>
                    <a:bodyPr/>
                    <a:lstStyle/>
                    <a:p>
                      <a:endParaRPr lang="en-CA" sz="1600"/>
                    </a:p>
                  </a:txBody>
                  <a:tcPr/>
                </a:tc>
                <a:extLst>
                  <a:ext uri="{0D108BD9-81ED-4DB2-BD59-A6C34878D82A}">
                    <a16:rowId xmlns:a16="http://schemas.microsoft.com/office/drawing/2014/main" val="1857886544"/>
                  </a:ext>
                </a:extLst>
              </a:tr>
              <a:tr h="339446">
                <a:tc>
                  <a:txBody>
                    <a:bodyPr/>
                    <a:lstStyle/>
                    <a:p>
                      <a:pPr marL="285750" indent="-285750">
                        <a:buFontTx/>
                        <a:buChar char="-"/>
                      </a:pPr>
                      <a:r>
                        <a:rPr lang="en-US" sz="1600" dirty="0"/>
                        <a:t>Solar Panels</a:t>
                      </a:r>
                      <a:endParaRPr lang="en-CA" sz="1600" dirty="0"/>
                    </a:p>
                  </a:txBody>
                  <a:tcPr/>
                </a:tc>
                <a:tc>
                  <a:txBody>
                    <a:bodyPr/>
                    <a:lstStyle/>
                    <a:p>
                      <a:r>
                        <a:rPr lang="en-US" sz="1600" dirty="0"/>
                        <a:t>388</a:t>
                      </a:r>
                      <a:endParaRPr lang="en-CA" sz="1600" dirty="0"/>
                    </a:p>
                  </a:txBody>
                  <a:tcPr/>
                </a:tc>
                <a:tc>
                  <a:txBody>
                    <a:bodyPr/>
                    <a:lstStyle/>
                    <a:p>
                      <a:r>
                        <a:rPr lang="en-US" sz="1600" dirty="0"/>
                        <a:t>~14%</a:t>
                      </a:r>
                      <a:endParaRPr lang="en-CA" sz="1600" dirty="0"/>
                    </a:p>
                  </a:txBody>
                  <a:tcPr/>
                </a:tc>
                <a:tc>
                  <a:txBody>
                    <a:bodyPr/>
                    <a:lstStyle/>
                    <a:p>
                      <a:r>
                        <a:rPr lang="en-US" sz="1600" dirty="0"/>
                        <a:t>441</a:t>
                      </a:r>
                      <a:endParaRPr lang="en-CA" sz="1600" dirty="0"/>
                    </a:p>
                  </a:txBody>
                  <a:tcPr/>
                </a:tc>
                <a:extLst>
                  <a:ext uri="{0D108BD9-81ED-4DB2-BD59-A6C34878D82A}">
                    <a16:rowId xmlns:a16="http://schemas.microsoft.com/office/drawing/2014/main" val="350475289"/>
                  </a:ext>
                </a:extLst>
              </a:tr>
              <a:tr h="339446">
                <a:tc>
                  <a:txBody>
                    <a:bodyPr/>
                    <a:lstStyle/>
                    <a:p>
                      <a:pPr marL="285750" indent="-285750">
                        <a:buFontTx/>
                        <a:buChar char="-"/>
                      </a:pPr>
                      <a:r>
                        <a:rPr lang="en-US" sz="1600" dirty="0"/>
                        <a:t>Custom Boards</a:t>
                      </a:r>
                      <a:endParaRPr lang="en-CA" sz="1600" dirty="0"/>
                    </a:p>
                  </a:txBody>
                  <a:tcPr/>
                </a:tc>
                <a:tc>
                  <a:txBody>
                    <a:bodyPr/>
                    <a:lstStyle/>
                    <a:p>
                      <a:r>
                        <a:rPr lang="en-US" sz="1600" dirty="0"/>
                        <a:t>352</a:t>
                      </a:r>
                      <a:endParaRPr lang="en-CA" sz="1600" dirty="0"/>
                    </a:p>
                  </a:txBody>
                  <a:tcPr/>
                </a:tc>
                <a:tc>
                  <a:txBody>
                    <a:bodyPr/>
                    <a:lstStyle/>
                    <a:p>
                      <a:r>
                        <a:rPr lang="en-US" sz="1600" dirty="0"/>
                        <a:t>~17%</a:t>
                      </a:r>
                      <a:endParaRPr lang="en-CA" sz="1600" dirty="0"/>
                    </a:p>
                  </a:txBody>
                  <a:tcPr/>
                </a:tc>
                <a:tc>
                  <a:txBody>
                    <a:bodyPr/>
                    <a:lstStyle/>
                    <a:p>
                      <a:r>
                        <a:rPr lang="en-US" sz="1600" dirty="0"/>
                        <a:t>409</a:t>
                      </a:r>
                      <a:endParaRPr lang="en-CA" sz="1600" dirty="0"/>
                    </a:p>
                  </a:txBody>
                  <a:tcPr/>
                </a:tc>
                <a:extLst>
                  <a:ext uri="{0D108BD9-81ED-4DB2-BD59-A6C34878D82A}">
                    <a16:rowId xmlns:a16="http://schemas.microsoft.com/office/drawing/2014/main" val="2169781835"/>
                  </a:ext>
                </a:extLst>
              </a:tr>
              <a:tr h="339446">
                <a:tc>
                  <a:txBody>
                    <a:bodyPr/>
                    <a:lstStyle/>
                    <a:p>
                      <a:r>
                        <a:rPr lang="en-US" sz="1600" dirty="0"/>
                        <a:t>ADCS</a:t>
                      </a:r>
                      <a:endParaRPr lang="en-CA" sz="1600" dirty="0"/>
                    </a:p>
                  </a:txBody>
                  <a:tcPr/>
                </a:tc>
                <a:tc>
                  <a:txBody>
                    <a:bodyPr/>
                    <a:lstStyle/>
                    <a:p>
                      <a:r>
                        <a:rPr lang="en-US" sz="1600" dirty="0"/>
                        <a:t>140</a:t>
                      </a:r>
                      <a:endParaRPr lang="en-CA" sz="1600" dirty="0"/>
                    </a:p>
                  </a:txBody>
                  <a:tcPr/>
                </a:tc>
                <a:tc>
                  <a:txBody>
                    <a:bodyPr/>
                    <a:lstStyle/>
                    <a:p>
                      <a:r>
                        <a:rPr lang="en-US" sz="1600" dirty="0"/>
                        <a:t>~18%</a:t>
                      </a:r>
                      <a:endParaRPr lang="en-CA" sz="1600" dirty="0"/>
                    </a:p>
                  </a:txBody>
                  <a:tcPr/>
                </a:tc>
                <a:tc>
                  <a:txBody>
                    <a:bodyPr/>
                    <a:lstStyle/>
                    <a:p>
                      <a:r>
                        <a:rPr lang="en-US" sz="1600" dirty="0"/>
                        <a:t>165</a:t>
                      </a:r>
                      <a:endParaRPr lang="en-CA" sz="1600" dirty="0"/>
                    </a:p>
                  </a:txBody>
                  <a:tcPr/>
                </a:tc>
                <a:extLst>
                  <a:ext uri="{0D108BD9-81ED-4DB2-BD59-A6C34878D82A}">
                    <a16:rowId xmlns:a16="http://schemas.microsoft.com/office/drawing/2014/main" val="3331064461"/>
                  </a:ext>
                </a:extLst>
              </a:tr>
              <a:tr h="339446">
                <a:tc>
                  <a:txBody>
                    <a:bodyPr/>
                    <a:lstStyle/>
                    <a:p>
                      <a:r>
                        <a:rPr lang="en-US" sz="1600" dirty="0"/>
                        <a:t>OBC</a:t>
                      </a:r>
                      <a:endParaRPr lang="en-CA" sz="1600" dirty="0"/>
                    </a:p>
                  </a:txBody>
                  <a:tcPr/>
                </a:tc>
                <a:tc>
                  <a:txBody>
                    <a:bodyPr/>
                    <a:lstStyle/>
                    <a:p>
                      <a:r>
                        <a:rPr lang="en-US" sz="1600" dirty="0"/>
                        <a:t>56</a:t>
                      </a:r>
                      <a:endParaRPr lang="en-CA" sz="1600" dirty="0"/>
                    </a:p>
                  </a:txBody>
                  <a:tcPr/>
                </a:tc>
                <a:tc>
                  <a:txBody>
                    <a:bodyPr/>
                    <a:lstStyle/>
                    <a:p>
                      <a:r>
                        <a:rPr lang="en-US" sz="1600" dirty="0"/>
                        <a:t>10%</a:t>
                      </a:r>
                      <a:endParaRPr lang="en-CA" sz="1600" dirty="0"/>
                    </a:p>
                  </a:txBody>
                  <a:tcPr/>
                </a:tc>
                <a:tc>
                  <a:txBody>
                    <a:bodyPr/>
                    <a:lstStyle/>
                    <a:p>
                      <a:r>
                        <a:rPr lang="en-US" sz="1600" dirty="0"/>
                        <a:t>64</a:t>
                      </a:r>
                      <a:endParaRPr lang="en-CA" sz="1600" dirty="0"/>
                    </a:p>
                  </a:txBody>
                  <a:tcPr/>
                </a:tc>
                <a:extLst>
                  <a:ext uri="{0D108BD9-81ED-4DB2-BD59-A6C34878D82A}">
                    <a16:rowId xmlns:a16="http://schemas.microsoft.com/office/drawing/2014/main" val="570026943"/>
                  </a:ext>
                </a:extLst>
              </a:tr>
              <a:tr h="339446">
                <a:tc>
                  <a:txBody>
                    <a:bodyPr/>
                    <a:lstStyle/>
                    <a:p>
                      <a:r>
                        <a:rPr lang="en-US" sz="1600" dirty="0"/>
                        <a:t>COMMS</a:t>
                      </a:r>
                      <a:endParaRPr lang="en-CA" sz="1600" dirty="0"/>
                    </a:p>
                  </a:txBody>
                  <a:tcPr/>
                </a:tc>
                <a:tc>
                  <a:txBody>
                    <a:bodyPr/>
                    <a:lstStyle/>
                    <a:p>
                      <a:r>
                        <a:rPr lang="en-US" sz="1600" dirty="0"/>
                        <a:t>178</a:t>
                      </a:r>
                      <a:endParaRPr lang="en-CA" sz="1600" dirty="0"/>
                    </a:p>
                  </a:txBody>
                  <a:tcPr/>
                </a:tc>
                <a:tc>
                  <a:txBody>
                    <a:bodyPr/>
                    <a:lstStyle/>
                    <a:p>
                      <a:r>
                        <a:rPr lang="en-US" sz="1600" dirty="0"/>
                        <a:t>~12%</a:t>
                      </a:r>
                      <a:endParaRPr lang="en-CA" sz="1600" dirty="0"/>
                    </a:p>
                  </a:txBody>
                  <a:tcPr/>
                </a:tc>
                <a:tc>
                  <a:txBody>
                    <a:bodyPr/>
                    <a:lstStyle/>
                    <a:p>
                      <a:r>
                        <a:rPr lang="en-US" sz="1600" dirty="0"/>
                        <a:t>200</a:t>
                      </a:r>
                      <a:endParaRPr lang="en-CA" sz="1600" dirty="0"/>
                    </a:p>
                  </a:txBody>
                  <a:tcPr/>
                </a:tc>
                <a:extLst>
                  <a:ext uri="{0D108BD9-81ED-4DB2-BD59-A6C34878D82A}">
                    <a16:rowId xmlns:a16="http://schemas.microsoft.com/office/drawing/2014/main" val="3913669427"/>
                  </a:ext>
                </a:extLst>
              </a:tr>
              <a:tr h="339446">
                <a:tc>
                  <a:txBody>
                    <a:bodyPr/>
                    <a:lstStyle/>
                    <a:p>
                      <a:r>
                        <a:rPr lang="en-US" sz="1600" dirty="0"/>
                        <a:t>NISA Cameras</a:t>
                      </a:r>
                      <a:endParaRPr lang="en-CA" sz="1600" dirty="0"/>
                    </a:p>
                  </a:txBody>
                  <a:tcPr/>
                </a:tc>
                <a:tc>
                  <a:txBody>
                    <a:bodyPr/>
                    <a:lstStyle/>
                    <a:p>
                      <a:r>
                        <a:rPr lang="en-US" sz="1600" dirty="0"/>
                        <a:t>300</a:t>
                      </a:r>
                      <a:endParaRPr lang="en-CA" sz="1600" dirty="0"/>
                    </a:p>
                  </a:txBody>
                  <a:tcPr/>
                </a:tc>
                <a:tc>
                  <a:txBody>
                    <a:bodyPr/>
                    <a:lstStyle/>
                    <a:p>
                      <a:r>
                        <a:rPr lang="en-US" sz="1600" dirty="0"/>
                        <a:t>10%</a:t>
                      </a:r>
                      <a:endParaRPr lang="en-CA" sz="1600" dirty="0"/>
                    </a:p>
                  </a:txBody>
                  <a:tcPr/>
                </a:tc>
                <a:tc>
                  <a:txBody>
                    <a:bodyPr/>
                    <a:lstStyle/>
                    <a:p>
                      <a:r>
                        <a:rPr lang="en-US" sz="1600" dirty="0"/>
                        <a:t>330</a:t>
                      </a:r>
                      <a:endParaRPr lang="en-CA" sz="1600" dirty="0"/>
                    </a:p>
                  </a:txBody>
                  <a:tcPr/>
                </a:tc>
                <a:extLst>
                  <a:ext uri="{0D108BD9-81ED-4DB2-BD59-A6C34878D82A}">
                    <a16:rowId xmlns:a16="http://schemas.microsoft.com/office/drawing/2014/main" val="2744406901"/>
                  </a:ext>
                </a:extLst>
              </a:tr>
              <a:tr h="339446">
                <a:tc>
                  <a:txBody>
                    <a:bodyPr/>
                    <a:lstStyle/>
                    <a:p>
                      <a:r>
                        <a:rPr lang="en-US" sz="1600" dirty="0"/>
                        <a:t>Engraving</a:t>
                      </a:r>
                      <a:endParaRPr lang="en-CA" sz="1600" dirty="0"/>
                    </a:p>
                  </a:txBody>
                  <a:tcPr/>
                </a:tc>
                <a:tc>
                  <a:txBody>
                    <a:bodyPr/>
                    <a:lstStyle/>
                    <a:p>
                      <a:r>
                        <a:rPr lang="en-US" sz="1600" dirty="0"/>
                        <a:t>150</a:t>
                      </a:r>
                      <a:endParaRPr lang="en-CA" sz="1600" dirty="0"/>
                    </a:p>
                  </a:txBody>
                  <a:tcPr/>
                </a:tc>
                <a:tc>
                  <a:txBody>
                    <a:bodyPr/>
                    <a:lstStyle/>
                    <a:p>
                      <a:r>
                        <a:rPr lang="en-US" sz="1600" dirty="0"/>
                        <a:t>20%</a:t>
                      </a:r>
                      <a:endParaRPr lang="en-CA" sz="1600" dirty="0"/>
                    </a:p>
                  </a:txBody>
                  <a:tcPr/>
                </a:tc>
                <a:tc>
                  <a:txBody>
                    <a:bodyPr/>
                    <a:lstStyle/>
                    <a:p>
                      <a:r>
                        <a:rPr lang="en-US" sz="1600" dirty="0"/>
                        <a:t>180</a:t>
                      </a:r>
                      <a:endParaRPr lang="en-CA" sz="1600" dirty="0"/>
                    </a:p>
                  </a:txBody>
                  <a:tcPr/>
                </a:tc>
                <a:extLst>
                  <a:ext uri="{0D108BD9-81ED-4DB2-BD59-A6C34878D82A}">
                    <a16:rowId xmlns:a16="http://schemas.microsoft.com/office/drawing/2014/main" val="3679073448"/>
                  </a:ext>
                </a:extLst>
              </a:tr>
              <a:tr h="339446">
                <a:tc>
                  <a:txBody>
                    <a:bodyPr/>
                    <a:lstStyle/>
                    <a:p>
                      <a:r>
                        <a:rPr lang="en-US" sz="1600" b="1" dirty="0"/>
                        <a:t>TOTAL</a:t>
                      </a:r>
                      <a:endParaRPr lang="en-CA" sz="1600" b="1" dirty="0"/>
                    </a:p>
                  </a:txBody>
                  <a:tcPr/>
                </a:tc>
                <a:tc>
                  <a:txBody>
                    <a:bodyPr/>
                    <a:lstStyle/>
                    <a:p>
                      <a:r>
                        <a:rPr lang="en-US" sz="1600" b="1" dirty="0"/>
                        <a:t>2997</a:t>
                      </a:r>
                      <a:endParaRPr lang="en-CA" sz="1600" b="1" dirty="0"/>
                    </a:p>
                  </a:txBody>
                  <a:tcPr/>
                </a:tc>
                <a:tc>
                  <a:txBody>
                    <a:bodyPr/>
                    <a:lstStyle/>
                    <a:p>
                      <a:r>
                        <a:rPr lang="en-US" sz="1600" b="1" dirty="0"/>
                        <a:t>~15%</a:t>
                      </a:r>
                      <a:endParaRPr lang="en-CA" sz="1600" b="1" dirty="0"/>
                    </a:p>
                  </a:txBody>
                  <a:tcPr/>
                </a:tc>
                <a:tc>
                  <a:txBody>
                    <a:bodyPr/>
                    <a:lstStyle/>
                    <a:p>
                      <a:r>
                        <a:rPr lang="en-US" sz="1600" b="1" dirty="0"/>
                        <a:t>3446</a:t>
                      </a:r>
                      <a:endParaRPr lang="en-CA" sz="1600" b="1" dirty="0"/>
                    </a:p>
                  </a:txBody>
                  <a:tcPr/>
                </a:tc>
                <a:extLst>
                  <a:ext uri="{0D108BD9-81ED-4DB2-BD59-A6C34878D82A}">
                    <a16:rowId xmlns:a16="http://schemas.microsoft.com/office/drawing/2014/main" val="1037499407"/>
                  </a:ext>
                </a:extLst>
              </a:tr>
            </a:tbl>
          </a:graphicData>
        </a:graphic>
      </p:graphicFrame>
      <p:sp>
        <p:nvSpPr>
          <p:cNvPr id="4" name="Slide Number Placeholder 3">
            <a:extLst>
              <a:ext uri="{FF2B5EF4-FFF2-40B4-BE49-F238E27FC236}">
                <a16:creationId xmlns:a16="http://schemas.microsoft.com/office/drawing/2014/main" id="{545E90BD-994B-4C5E-A259-80EDA69470E0}"/>
              </a:ext>
            </a:extLst>
          </p:cNvPr>
          <p:cNvSpPr>
            <a:spLocks noGrp="1"/>
          </p:cNvSpPr>
          <p:nvPr>
            <p:ph type="sldNum" sz="quarter" idx="11"/>
          </p:nvPr>
        </p:nvSpPr>
        <p:spPr/>
        <p:txBody>
          <a:bodyPr/>
          <a:lstStyle/>
          <a:p>
            <a:fld id="{1353CB71-703C-495B-86EC-238C102AF19B}" type="slidenum">
              <a:rPr lang="en-US" smtClean="0"/>
              <a:pPr/>
              <a:t>60</a:t>
            </a:fld>
            <a:r>
              <a:rPr lang="en-US"/>
              <a:t>   |</a:t>
            </a:r>
            <a:endParaRPr lang="en-US" dirty="0"/>
          </a:p>
        </p:txBody>
      </p:sp>
    </p:spTree>
    <p:extLst>
      <p:ext uri="{BB962C8B-B14F-4D97-AF65-F5344CB8AC3E}">
        <p14:creationId xmlns:p14="http://schemas.microsoft.com/office/powerpoint/2010/main" val="218621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09901-CCCD-413D-9A4E-620F68517177}"/>
              </a:ext>
            </a:extLst>
          </p:cNvPr>
          <p:cNvSpPr>
            <a:spLocks noGrp="1"/>
          </p:cNvSpPr>
          <p:nvPr>
            <p:ph type="title"/>
          </p:nvPr>
        </p:nvSpPr>
        <p:spPr/>
        <p:txBody>
          <a:bodyPr/>
          <a:lstStyle/>
          <a:p>
            <a:r>
              <a:rPr lang="en-US" dirty="0"/>
              <a:t>Deployment Mechanisms </a:t>
            </a:r>
            <a:endParaRPr lang="en-CA" dirty="0"/>
          </a:p>
        </p:txBody>
      </p:sp>
      <p:sp>
        <p:nvSpPr>
          <p:cNvPr id="3" name="Content Placeholder 2">
            <a:extLst>
              <a:ext uri="{FF2B5EF4-FFF2-40B4-BE49-F238E27FC236}">
                <a16:creationId xmlns:a16="http://schemas.microsoft.com/office/drawing/2014/main" id="{ECA56AFE-05A0-4BDD-A8D0-DC79F463BF87}"/>
              </a:ext>
            </a:extLst>
          </p:cNvPr>
          <p:cNvSpPr>
            <a:spLocks noGrp="1"/>
          </p:cNvSpPr>
          <p:nvPr>
            <p:ph sz="quarter" idx="12"/>
          </p:nvPr>
        </p:nvSpPr>
        <p:spPr/>
        <p:txBody>
          <a:bodyPr/>
          <a:lstStyle/>
          <a:p>
            <a:r>
              <a:rPr lang="en-US" dirty="0"/>
              <a:t>Holes for plunger switches</a:t>
            </a:r>
          </a:p>
          <a:p>
            <a:r>
              <a:rPr lang="en-US" dirty="0"/>
              <a:t>Have not yet identified source for plunger switches</a:t>
            </a:r>
            <a:endParaRPr lang="en-CA" dirty="0"/>
          </a:p>
        </p:txBody>
      </p:sp>
      <p:sp>
        <p:nvSpPr>
          <p:cNvPr id="4" name="Slide Number Placeholder 3">
            <a:extLst>
              <a:ext uri="{FF2B5EF4-FFF2-40B4-BE49-F238E27FC236}">
                <a16:creationId xmlns:a16="http://schemas.microsoft.com/office/drawing/2014/main" id="{10C4E38B-A6A7-4AEA-95B5-97331604745F}"/>
              </a:ext>
            </a:extLst>
          </p:cNvPr>
          <p:cNvSpPr>
            <a:spLocks noGrp="1"/>
          </p:cNvSpPr>
          <p:nvPr>
            <p:ph type="sldNum" sz="quarter" idx="11"/>
          </p:nvPr>
        </p:nvSpPr>
        <p:spPr/>
        <p:txBody>
          <a:bodyPr/>
          <a:lstStyle/>
          <a:p>
            <a:fld id="{1353CB71-703C-495B-86EC-238C102AF19B}" type="slidenum">
              <a:rPr lang="en-US" smtClean="0"/>
              <a:pPr/>
              <a:t>61</a:t>
            </a:fld>
            <a:r>
              <a:rPr lang="en-US"/>
              <a:t>   |</a:t>
            </a:r>
            <a:endParaRPr lang="en-US" dirty="0"/>
          </a:p>
        </p:txBody>
      </p:sp>
      <p:pic>
        <p:nvPicPr>
          <p:cNvPr id="6" name="Picture 5">
            <a:extLst>
              <a:ext uri="{FF2B5EF4-FFF2-40B4-BE49-F238E27FC236}">
                <a16:creationId xmlns:a16="http://schemas.microsoft.com/office/drawing/2014/main" id="{16B53389-2973-4A2D-B4D9-5841341BAD32}"/>
              </a:ext>
            </a:extLst>
          </p:cNvPr>
          <p:cNvPicPr/>
          <p:nvPr/>
        </p:nvPicPr>
        <p:blipFill>
          <a:blip r:embed="rId2"/>
          <a:stretch>
            <a:fillRect/>
          </a:stretch>
        </p:blipFill>
        <p:spPr>
          <a:xfrm>
            <a:off x="530352" y="3429000"/>
            <a:ext cx="5943600" cy="2536190"/>
          </a:xfrm>
          <a:prstGeom prst="rect">
            <a:avLst/>
          </a:prstGeom>
        </p:spPr>
      </p:pic>
    </p:spTree>
    <p:extLst>
      <p:ext uri="{BB962C8B-B14F-4D97-AF65-F5344CB8AC3E}">
        <p14:creationId xmlns:p14="http://schemas.microsoft.com/office/powerpoint/2010/main" val="3418428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DA18-A99F-4A25-883B-1A0E0399C870}"/>
              </a:ext>
            </a:extLst>
          </p:cNvPr>
          <p:cNvSpPr>
            <a:spLocks noGrp="1"/>
          </p:cNvSpPr>
          <p:nvPr>
            <p:ph type="title"/>
          </p:nvPr>
        </p:nvSpPr>
        <p:spPr/>
        <p:txBody>
          <a:bodyPr/>
          <a:lstStyle/>
          <a:p>
            <a:r>
              <a:rPr lang="en-US" dirty="0"/>
              <a:t>Deployment Mechanisms </a:t>
            </a:r>
            <a:endParaRPr lang="en-CA" dirty="0"/>
          </a:p>
        </p:txBody>
      </p:sp>
      <p:sp>
        <p:nvSpPr>
          <p:cNvPr id="3" name="Content Placeholder 2">
            <a:extLst>
              <a:ext uri="{FF2B5EF4-FFF2-40B4-BE49-F238E27FC236}">
                <a16:creationId xmlns:a16="http://schemas.microsoft.com/office/drawing/2014/main" id="{DF4205D1-C724-4A28-971A-8E97A63823F0}"/>
              </a:ext>
            </a:extLst>
          </p:cNvPr>
          <p:cNvSpPr>
            <a:spLocks noGrp="1"/>
          </p:cNvSpPr>
          <p:nvPr>
            <p:ph sz="quarter" idx="12"/>
          </p:nvPr>
        </p:nvSpPr>
        <p:spPr/>
        <p:txBody>
          <a:bodyPr/>
          <a:lstStyle/>
          <a:p>
            <a:r>
              <a:rPr lang="en-US" dirty="0"/>
              <a:t>Burn wire for antennae</a:t>
            </a:r>
            <a:endParaRPr lang="en-CA" dirty="0"/>
          </a:p>
        </p:txBody>
      </p:sp>
      <p:sp>
        <p:nvSpPr>
          <p:cNvPr id="4" name="Slide Number Placeholder 3">
            <a:extLst>
              <a:ext uri="{FF2B5EF4-FFF2-40B4-BE49-F238E27FC236}">
                <a16:creationId xmlns:a16="http://schemas.microsoft.com/office/drawing/2014/main" id="{38D3C350-3B26-4CD5-9AC4-14E9082E82E4}"/>
              </a:ext>
            </a:extLst>
          </p:cNvPr>
          <p:cNvSpPr>
            <a:spLocks noGrp="1"/>
          </p:cNvSpPr>
          <p:nvPr>
            <p:ph type="sldNum" sz="quarter" idx="11"/>
          </p:nvPr>
        </p:nvSpPr>
        <p:spPr/>
        <p:txBody>
          <a:bodyPr/>
          <a:lstStyle/>
          <a:p>
            <a:fld id="{1353CB71-703C-495B-86EC-238C102AF19B}" type="slidenum">
              <a:rPr lang="en-US" smtClean="0"/>
              <a:pPr/>
              <a:t>62</a:t>
            </a:fld>
            <a:r>
              <a:rPr lang="en-US"/>
              <a:t>   |</a:t>
            </a:r>
            <a:endParaRPr lang="en-US" dirty="0"/>
          </a:p>
        </p:txBody>
      </p:sp>
      <p:pic>
        <p:nvPicPr>
          <p:cNvPr id="5" name="Picture 4">
            <a:extLst>
              <a:ext uri="{FF2B5EF4-FFF2-40B4-BE49-F238E27FC236}">
                <a16:creationId xmlns:a16="http://schemas.microsoft.com/office/drawing/2014/main" id="{28C39B13-FA2A-4E2E-BB25-E85D6DE93A32}"/>
              </a:ext>
            </a:extLst>
          </p:cNvPr>
          <p:cNvPicPr/>
          <p:nvPr/>
        </p:nvPicPr>
        <p:blipFill>
          <a:blip r:embed="rId2"/>
          <a:stretch>
            <a:fillRect/>
          </a:stretch>
        </p:blipFill>
        <p:spPr>
          <a:xfrm>
            <a:off x="5829300" y="2135732"/>
            <a:ext cx="3086100" cy="3609975"/>
          </a:xfrm>
          <a:prstGeom prst="rect">
            <a:avLst/>
          </a:prstGeom>
        </p:spPr>
      </p:pic>
    </p:spTree>
    <p:extLst>
      <p:ext uri="{BB962C8B-B14F-4D97-AF65-F5344CB8AC3E}">
        <p14:creationId xmlns:p14="http://schemas.microsoft.com/office/powerpoint/2010/main" val="1696358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0608-D660-4908-9C3F-68D20CAF2E49}"/>
              </a:ext>
            </a:extLst>
          </p:cNvPr>
          <p:cNvSpPr>
            <a:spLocks noGrp="1"/>
          </p:cNvSpPr>
          <p:nvPr>
            <p:ph type="title"/>
          </p:nvPr>
        </p:nvSpPr>
        <p:spPr/>
        <p:txBody>
          <a:bodyPr/>
          <a:lstStyle/>
          <a:p>
            <a:r>
              <a:rPr lang="en-US" dirty="0"/>
              <a:t>Revised CubeSat Structure From MCR</a:t>
            </a:r>
            <a:endParaRPr lang="en-CA" dirty="0"/>
          </a:p>
        </p:txBody>
      </p:sp>
      <p:sp>
        <p:nvSpPr>
          <p:cNvPr id="3" name="Content Placeholder 2">
            <a:extLst>
              <a:ext uri="{FF2B5EF4-FFF2-40B4-BE49-F238E27FC236}">
                <a16:creationId xmlns:a16="http://schemas.microsoft.com/office/drawing/2014/main" id="{75C66B7B-53EF-42CF-B2E0-1433EC7B9413}"/>
              </a:ext>
            </a:extLst>
          </p:cNvPr>
          <p:cNvSpPr>
            <a:spLocks noGrp="1"/>
          </p:cNvSpPr>
          <p:nvPr>
            <p:ph sz="quarter" idx="12"/>
          </p:nvPr>
        </p:nvSpPr>
        <p:spPr/>
        <p:txBody>
          <a:bodyPr/>
          <a:lstStyle/>
          <a:p>
            <a:r>
              <a:rPr lang="en-US" dirty="0"/>
              <a:t>Structure redesigned from the rails in</a:t>
            </a:r>
          </a:p>
          <a:p>
            <a:r>
              <a:rPr lang="en-US" dirty="0"/>
              <a:t>Each rail is similar yet unique to accommodated various components</a:t>
            </a:r>
            <a:endParaRPr lang="en-CA" dirty="0"/>
          </a:p>
        </p:txBody>
      </p:sp>
      <p:sp>
        <p:nvSpPr>
          <p:cNvPr id="4" name="Slide Number Placeholder 3">
            <a:extLst>
              <a:ext uri="{FF2B5EF4-FFF2-40B4-BE49-F238E27FC236}">
                <a16:creationId xmlns:a16="http://schemas.microsoft.com/office/drawing/2014/main" id="{9A302613-A08A-4727-876C-A66D558054AE}"/>
              </a:ext>
            </a:extLst>
          </p:cNvPr>
          <p:cNvSpPr>
            <a:spLocks noGrp="1"/>
          </p:cNvSpPr>
          <p:nvPr>
            <p:ph type="sldNum" sz="quarter" idx="11"/>
          </p:nvPr>
        </p:nvSpPr>
        <p:spPr/>
        <p:txBody>
          <a:bodyPr/>
          <a:lstStyle/>
          <a:p>
            <a:fld id="{1353CB71-703C-495B-86EC-238C102AF19B}" type="slidenum">
              <a:rPr lang="en-US" smtClean="0"/>
              <a:pPr/>
              <a:t>63</a:t>
            </a:fld>
            <a:r>
              <a:rPr lang="en-US"/>
              <a:t>   |</a:t>
            </a:r>
            <a:endParaRPr lang="en-US" dirty="0"/>
          </a:p>
        </p:txBody>
      </p:sp>
      <p:pic>
        <p:nvPicPr>
          <p:cNvPr id="5" name="Picture 4">
            <a:extLst>
              <a:ext uri="{FF2B5EF4-FFF2-40B4-BE49-F238E27FC236}">
                <a16:creationId xmlns:a16="http://schemas.microsoft.com/office/drawing/2014/main" id="{9A4E95B7-BA51-48CD-A4AB-1C27DB79C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52736" y="647816"/>
            <a:ext cx="1638528" cy="8686800"/>
          </a:xfrm>
          <a:prstGeom prst="rect">
            <a:avLst/>
          </a:prstGeom>
        </p:spPr>
      </p:pic>
    </p:spTree>
    <p:extLst>
      <p:ext uri="{BB962C8B-B14F-4D97-AF65-F5344CB8AC3E}">
        <p14:creationId xmlns:p14="http://schemas.microsoft.com/office/powerpoint/2010/main" val="1363115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661E7-5D67-483B-B2A3-B475C373552E}"/>
              </a:ext>
            </a:extLst>
          </p:cNvPr>
          <p:cNvSpPr>
            <a:spLocks noGrp="1"/>
          </p:cNvSpPr>
          <p:nvPr>
            <p:ph type="title"/>
          </p:nvPr>
        </p:nvSpPr>
        <p:spPr/>
        <p:txBody>
          <a:bodyPr/>
          <a:lstStyle/>
          <a:p>
            <a:r>
              <a:rPr lang="en-US" dirty="0"/>
              <a:t>Revised Structure: Cover Plates</a:t>
            </a:r>
            <a:endParaRPr lang="en-CA" dirty="0"/>
          </a:p>
        </p:txBody>
      </p:sp>
      <p:sp>
        <p:nvSpPr>
          <p:cNvPr id="3" name="Content Placeholder 2">
            <a:extLst>
              <a:ext uri="{FF2B5EF4-FFF2-40B4-BE49-F238E27FC236}">
                <a16:creationId xmlns:a16="http://schemas.microsoft.com/office/drawing/2014/main" id="{56E3FA96-5E7C-4DE1-9622-ECAE8D813D77}"/>
              </a:ext>
            </a:extLst>
          </p:cNvPr>
          <p:cNvSpPr>
            <a:spLocks noGrp="1"/>
          </p:cNvSpPr>
          <p:nvPr>
            <p:ph sz="quarter" idx="12"/>
          </p:nvPr>
        </p:nvSpPr>
        <p:spPr/>
        <p:txBody>
          <a:bodyPr/>
          <a:lstStyle/>
          <a:p>
            <a:r>
              <a:rPr lang="en-US" dirty="0"/>
              <a:t>Separate parts from rails; bolted to rails</a:t>
            </a:r>
          </a:p>
          <a:p>
            <a:r>
              <a:rPr lang="en-CA" dirty="0"/>
              <a:t>Relation between rail ends and top of camera lens. There must be at least 2 mm, as specified by </a:t>
            </a:r>
            <a:r>
              <a:rPr lang="en-CA" dirty="0" err="1"/>
              <a:t>Nanoracks</a:t>
            </a:r>
            <a:r>
              <a:rPr lang="en-CA" dirty="0"/>
              <a:t>. </a:t>
            </a:r>
          </a:p>
          <a:p>
            <a:endParaRPr lang="en-CA" dirty="0"/>
          </a:p>
        </p:txBody>
      </p:sp>
      <p:sp>
        <p:nvSpPr>
          <p:cNvPr id="4" name="Slide Number Placeholder 3">
            <a:extLst>
              <a:ext uri="{FF2B5EF4-FFF2-40B4-BE49-F238E27FC236}">
                <a16:creationId xmlns:a16="http://schemas.microsoft.com/office/drawing/2014/main" id="{D142F05F-251A-4E96-8F7D-6B60352E5046}"/>
              </a:ext>
            </a:extLst>
          </p:cNvPr>
          <p:cNvSpPr>
            <a:spLocks noGrp="1"/>
          </p:cNvSpPr>
          <p:nvPr>
            <p:ph type="sldNum" sz="quarter" idx="11"/>
          </p:nvPr>
        </p:nvSpPr>
        <p:spPr/>
        <p:txBody>
          <a:bodyPr/>
          <a:lstStyle/>
          <a:p>
            <a:fld id="{1353CB71-703C-495B-86EC-238C102AF19B}" type="slidenum">
              <a:rPr lang="en-US" smtClean="0"/>
              <a:pPr/>
              <a:t>64</a:t>
            </a:fld>
            <a:r>
              <a:rPr lang="en-US"/>
              <a:t>   |</a:t>
            </a:r>
            <a:endParaRPr lang="en-US" dirty="0"/>
          </a:p>
        </p:txBody>
      </p:sp>
      <p:pic>
        <p:nvPicPr>
          <p:cNvPr id="5" name="Picture 4">
            <a:extLst>
              <a:ext uri="{FF2B5EF4-FFF2-40B4-BE49-F238E27FC236}">
                <a16:creationId xmlns:a16="http://schemas.microsoft.com/office/drawing/2014/main" id="{2FC0859F-D071-48FB-8AB1-7B10F34F8DD8}"/>
              </a:ext>
            </a:extLst>
          </p:cNvPr>
          <p:cNvPicPr>
            <a:picLocks noChangeAspect="1"/>
          </p:cNvPicPr>
          <p:nvPr/>
        </p:nvPicPr>
        <p:blipFill>
          <a:blip r:embed="rId2"/>
          <a:stretch>
            <a:fillRect/>
          </a:stretch>
        </p:blipFill>
        <p:spPr>
          <a:xfrm>
            <a:off x="530352" y="3826524"/>
            <a:ext cx="8137774" cy="1358035"/>
          </a:xfrm>
          <a:prstGeom prst="rect">
            <a:avLst/>
          </a:prstGeom>
        </p:spPr>
      </p:pic>
    </p:spTree>
    <p:extLst>
      <p:ext uri="{BB962C8B-B14F-4D97-AF65-F5344CB8AC3E}">
        <p14:creationId xmlns:p14="http://schemas.microsoft.com/office/powerpoint/2010/main" val="1973319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B6F5-8AFE-41EC-9BF2-4A8AC4071B15}"/>
              </a:ext>
            </a:extLst>
          </p:cNvPr>
          <p:cNvSpPr>
            <a:spLocks noGrp="1"/>
          </p:cNvSpPr>
          <p:nvPr>
            <p:ph type="title"/>
          </p:nvPr>
        </p:nvSpPr>
        <p:spPr/>
        <p:txBody>
          <a:bodyPr/>
          <a:lstStyle/>
          <a:p>
            <a:r>
              <a:rPr lang="en-US" dirty="0"/>
              <a:t>Revised Structure: Cover Plates</a:t>
            </a:r>
            <a:endParaRPr lang="en-CA" dirty="0"/>
          </a:p>
        </p:txBody>
      </p:sp>
      <p:sp>
        <p:nvSpPr>
          <p:cNvPr id="11" name="Content Placeholder 10">
            <a:extLst>
              <a:ext uri="{FF2B5EF4-FFF2-40B4-BE49-F238E27FC236}">
                <a16:creationId xmlns:a16="http://schemas.microsoft.com/office/drawing/2014/main" id="{37A652F8-5D83-41B1-A73E-1D2954DA31A8}"/>
              </a:ext>
            </a:extLst>
          </p:cNvPr>
          <p:cNvSpPr>
            <a:spLocks noGrp="1"/>
          </p:cNvSpPr>
          <p:nvPr>
            <p:ph sz="quarter" idx="12"/>
          </p:nvPr>
        </p:nvSpPr>
        <p:spPr/>
        <p:txBody>
          <a:bodyPr/>
          <a:lstStyle/>
          <a:p>
            <a:r>
              <a:rPr lang="en-US" dirty="0"/>
              <a:t>Cover plate with allowance for GPS antenna</a:t>
            </a:r>
            <a:endParaRPr lang="en-CA" dirty="0"/>
          </a:p>
        </p:txBody>
      </p:sp>
      <p:sp>
        <p:nvSpPr>
          <p:cNvPr id="4" name="Slide Number Placeholder 3">
            <a:extLst>
              <a:ext uri="{FF2B5EF4-FFF2-40B4-BE49-F238E27FC236}">
                <a16:creationId xmlns:a16="http://schemas.microsoft.com/office/drawing/2014/main" id="{2112BF4E-5E9D-4722-9C44-8F7D55762846}"/>
              </a:ext>
            </a:extLst>
          </p:cNvPr>
          <p:cNvSpPr>
            <a:spLocks noGrp="1"/>
          </p:cNvSpPr>
          <p:nvPr>
            <p:ph type="sldNum" sz="quarter" idx="11"/>
          </p:nvPr>
        </p:nvSpPr>
        <p:spPr/>
        <p:txBody>
          <a:bodyPr/>
          <a:lstStyle/>
          <a:p>
            <a:fld id="{1353CB71-703C-495B-86EC-238C102AF19B}" type="slidenum">
              <a:rPr lang="en-US" smtClean="0"/>
              <a:pPr/>
              <a:t>65</a:t>
            </a:fld>
            <a:r>
              <a:rPr lang="en-US"/>
              <a:t>   |</a:t>
            </a:r>
            <a:endParaRPr lang="en-US" dirty="0"/>
          </a:p>
        </p:txBody>
      </p:sp>
      <p:pic>
        <p:nvPicPr>
          <p:cNvPr id="12" name="Picture 11">
            <a:extLst>
              <a:ext uri="{FF2B5EF4-FFF2-40B4-BE49-F238E27FC236}">
                <a16:creationId xmlns:a16="http://schemas.microsoft.com/office/drawing/2014/main" id="{336BEC4D-A1BC-44FC-8259-D4A3BAFD2620}"/>
              </a:ext>
            </a:extLst>
          </p:cNvPr>
          <p:cNvPicPr>
            <a:picLocks noChangeAspect="1"/>
          </p:cNvPicPr>
          <p:nvPr/>
        </p:nvPicPr>
        <p:blipFill>
          <a:blip r:embed="rId2"/>
          <a:stretch>
            <a:fillRect/>
          </a:stretch>
        </p:blipFill>
        <p:spPr>
          <a:xfrm>
            <a:off x="1166620" y="2053905"/>
            <a:ext cx="6810759" cy="4461193"/>
          </a:xfrm>
          <a:prstGeom prst="rect">
            <a:avLst/>
          </a:prstGeom>
        </p:spPr>
      </p:pic>
    </p:spTree>
    <p:extLst>
      <p:ext uri="{BB962C8B-B14F-4D97-AF65-F5344CB8AC3E}">
        <p14:creationId xmlns:p14="http://schemas.microsoft.com/office/powerpoint/2010/main" val="4010706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8CAF-A1D4-4F65-A8A9-D553DCBDACF2}"/>
              </a:ext>
            </a:extLst>
          </p:cNvPr>
          <p:cNvSpPr>
            <a:spLocks noGrp="1"/>
          </p:cNvSpPr>
          <p:nvPr>
            <p:ph type="title"/>
          </p:nvPr>
        </p:nvSpPr>
        <p:spPr/>
        <p:txBody>
          <a:bodyPr/>
          <a:lstStyle/>
          <a:p>
            <a:r>
              <a:rPr lang="en-US" dirty="0"/>
              <a:t>Revised Structure: </a:t>
            </a:r>
            <a:r>
              <a:rPr lang="en-CA" dirty="0"/>
              <a:t>Antenna, Rails and Cover Plate </a:t>
            </a:r>
          </a:p>
        </p:txBody>
      </p:sp>
      <p:sp>
        <p:nvSpPr>
          <p:cNvPr id="3" name="Content Placeholder 2">
            <a:extLst>
              <a:ext uri="{FF2B5EF4-FFF2-40B4-BE49-F238E27FC236}">
                <a16:creationId xmlns:a16="http://schemas.microsoft.com/office/drawing/2014/main" id="{47DEACF4-C987-4326-9918-C0DCF2DA5BF2}"/>
              </a:ext>
            </a:extLst>
          </p:cNvPr>
          <p:cNvSpPr>
            <a:spLocks noGrp="1"/>
          </p:cNvSpPr>
          <p:nvPr>
            <p:ph sz="quarter" idx="12"/>
          </p:nvPr>
        </p:nvSpPr>
        <p:spPr/>
        <p:txBody>
          <a:bodyPr>
            <a:normAutofit/>
          </a:bodyPr>
          <a:lstStyle/>
          <a:p>
            <a:r>
              <a:rPr lang="en-CA" sz="1600" dirty="0"/>
              <a:t>The cover plate is transparent. The blue circles show where the antenna slots into the rails. The red circles show that the tabs that hold the cover plate onto the rails are on the opposite side of the corners from the antenna itself.</a:t>
            </a:r>
          </a:p>
        </p:txBody>
      </p:sp>
      <p:sp>
        <p:nvSpPr>
          <p:cNvPr id="4" name="Slide Number Placeholder 3">
            <a:extLst>
              <a:ext uri="{FF2B5EF4-FFF2-40B4-BE49-F238E27FC236}">
                <a16:creationId xmlns:a16="http://schemas.microsoft.com/office/drawing/2014/main" id="{19448361-A211-4E1F-9A0F-06E11221BB26}"/>
              </a:ext>
            </a:extLst>
          </p:cNvPr>
          <p:cNvSpPr>
            <a:spLocks noGrp="1"/>
          </p:cNvSpPr>
          <p:nvPr>
            <p:ph type="sldNum" sz="quarter" idx="11"/>
          </p:nvPr>
        </p:nvSpPr>
        <p:spPr/>
        <p:txBody>
          <a:bodyPr/>
          <a:lstStyle/>
          <a:p>
            <a:fld id="{1353CB71-703C-495B-86EC-238C102AF19B}" type="slidenum">
              <a:rPr lang="en-US" smtClean="0"/>
              <a:pPr/>
              <a:t>66</a:t>
            </a:fld>
            <a:r>
              <a:rPr lang="en-US"/>
              <a:t>   |</a:t>
            </a:r>
            <a:endParaRPr lang="en-US" dirty="0"/>
          </a:p>
        </p:txBody>
      </p:sp>
      <p:pic>
        <p:nvPicPr>
          <p:cNvPr id="5" name="Picture 4">
            <a:extLst>
              <a:ext uri="{FF2B5EF4-FFF2-40B4-BE49-F238E27FC236}">
                <a16:creationId xmlns:a16="http://schemas.microsoft.com/office/drawing/2014/main" id="{94AA4E2D-A14E-4A80-AF07-ECB64CA2D30E}"/>
              </a:ext>
            </a:extLst>
          </p:cNvPr>
          <p:cNvPicPr>
            <a:picLocks noChangeAspect="1"/>
          </p:cNvPicPr>
          <p:nvPr/>
        </p:nvPicPr>
        <p:blipFill>
          <a:blip r:embed="rId2"/>
          <a:stretch>
            <a:fillRect/>
          </a:stretch>
        </p:blipFill>
        <p:spPr>
          <a:xfrm>
            <a:off x="377624" y="2544736"/>
            <a:ext cx="8388752" cy="3808995"/>
          </a:xfrm>
          <a:prstGeom prst="rect">
            <a:avLst/>
          </a:prstGeom>
        </p:spPr>
      </p:pic>
    </p:spTree>
    <p:extLst>
      <p:ext uri="{BB962C8B-B14F-4D97-AF65-F5344CB8AC3E}">
        <p14:creationId xmlns:p14="http://schemas.microsoft.com/office/powerpoint/2010/main" val="2191625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8CAF-A1D4-4F65-A8A9-D553DCBDACF2}"/>
              </a:ext>
            </a:extLst>
          </p:cNvPr>
          <p:cNvSpPr>
            <a:spLocks noGrp="1"/>
          </p:cNvSpPr>
          <p:nvPr>
            <p:ph type="title"/>
          </p:nvPr>
        </p:nvSpPr>
        <p:spPr/>
        <p:txBody>
          <a:bodyPr/>
          <a:lstStyle/>
          <a:p>
            <a:r>
              <a:rPr lang="en-US" dirty="0"/>
              <a:t>Revised Structure: </a:t>
            </a:r>
            <a:r>
              <a:rPr lang="en-CA" dirty="0"/>
              <a:t>Antenna, Camera and Cover Plate </a:t>
            </a:r>
          </a:p>
        </p:txBody>
      </p:sp>
      <p:sp>
        <p:nvSpPr>
          <p:cNvPr id="3" name="Content Placeholder 2">
            <a:extLst>
              <a:ext uri="{FF2B5EF4-FFF2-40B4-BE49-F238E27FC236}">
                <a16:creationId xmlns:a16="http://schemas.microsoft.com/office/drawing/2014/main" id="{47DEACF4-C987-4326-9918-C0DCF2DA5BF2}"/>
              </a:ext>
            </a:extLst>
          </p:cNvPr>
          <p:cNvSpPr>
            <a:spLocks noGrp="1"/>
          </p:cNvSpPr>
          <p:nvPr>
            <p:ph sz="quarter" idx="12"/>
          </p:nvPr>
        </p:nvSpPr>
        <p:spPr/>
        <p:txBody>
          <a:bodyPr>
            <a:normAutofit/>
          </a:bodyPr>
          <a:lstStyle/>
          <a:p>
            <a:r>
              <a:rPr lang="en-CA" dirty="0"/>
              <a:t>The antenna has a coaxial cable that plugs in where the red circle is. </a:t>
            </a:r>
            <a:endParaRPr lang="en-CA" sz="1600" dirty="0"/>
          </a:p>
        </p:txBody>
      </p:sp>
      <p:sp>
        <p:nvSpPr>
          <p:cNvPr id="4" name="Slide Number Placeholder 3">
            <a:extLst>
              <a:ext uri="{FF2B5EF4-FFF2-40B4-BE49-F238E27FC236}">
                <a16:creationId xmlns:a16="http://schemas.microsoft.com/office/drawing/2014/main" id="{19448361-A211-4E1F-9A0F-06E11221BB26}"/>
              </a:ext>
            </a:extLst>
          </p:cNvPr>
          <p:cNvSpPr>
            <a:spLocks noGrp="1"/>
          </p:cNvSpPr>
          <p:nvPr>
            <p:ph type="sldNum" sz="quarter" idx="11"/>
          </p:nvPr>
        </p:nvSpPr>
        <p:spPr/>
        <p:txBody>
          <a:bodyPr/>
          <a:lstStyle/>
          <a:p>
            <a:fld id="{1353CB71-703C-495B-86EC-238C102AF19B}" type="slidenum">
              <a:rPr lang="en-US" smtClean="0"/>
              <a:pPr/>
              <a:t>67</a:t>
            </a:fld>
            <a:r>
              <a:rPr lang="en-US"/>
              <a:t>   |</a:t>
            </a:r>
            <a:endParaRPr lang="en-US" dirty="0"/>
          </a:p>
        </p:txBody>
      </p:sp>
      <p:pic>
        <p:nvPicPr>
          <p:cNvPr id="6" name="Picture 5">
            <a:extLst>
              <a:ext uri="{FF2B5EF4-FFF2-40B4-BE49-F238E27FC236}">
                <a16:creationId xmlns:a16="http://schemas.microsoft.com/office/drawing/2014/main" id="{F2F16E42-6C1B-45DA-A31C-F84A5B46A49A}"/>
              </a:ext>
            </a:extLst>
          </p:cNvPr>
          <p:cNvPicPr>
            <a:picLocks noChangeAspect="1"/>
          </p:cNvPicPr>
          <p:nvPr/>
        </p:nvPicPr>
        <p:blipFill>
          <a:blip r:embed="rId2"/>
          <a:stretch>
            <a:fillRect/>
          </a:stretch>
        </p:blipFill>
        <p:spPr>
          <a:xfrm>
            <a:off x="423509" y="2499187"/>
            <a:ext cx="8099543" cy="2872915"/>
          </a:xfrm>
          <a:prstGeom prst="rect">
            <a:avLst/>
          </a:prstGeom>
        </p:spPr>
      </p:pic>
    </p:spTree>
    <p:extLst>
      <p:ext uri="{BB962C8B-B14F-4D97-AF65-F5344CB8AC3E}">
        <p14:creationId xmlns:p14="http://schemas.microsoft.com/office/powerpoint/2010/main" val="10651206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1FEC-AF97-4AF0-8B83-AB6D3E440D87}"/>
              </a:ext>
            </a:extLst>
          </p:cNvPr>
          <p:cNvSpPr>
            <a:spLocks noGrp="1"/>
          </p:cNvSpPr>
          <p:nvPr>
            <p:ph type="title"/>
          </p:nvPr>
        </p:nvSpPr>
        <p:spPr/>
        <p:txBody>
          <a:bodyPr/>
          <a:lstStyle/>
          <a:p>
            <a:r>
              <a:rPr lang="en-US" dirty="0"/>
              <a:t>Revised Configuration</a:t>
            </a:r>
            <a:endParaRPr lang="en-CA" dirty="0"/>
          </a:p>
        </p:txBody>
      </p:sp>
      <p:sp>
        <p:nvSpPr>
          <p:cNvPr id="6" name="Content Placeholder 5">
            <a:extLst>
              <a:ext uri="{FF2B5EF4-FFF2-40B4-BE49-F238E27FC236}">
                <a16:creationId xmlns:a16="http://schemas.microsoft.com/office/drawing/2014/main" id="{5C1E4B91-9825-44A5-B98B-BFE372011B1C}"/>
              </a:ext>
            </a:extLst>
          </p:cNvPr>
          <p:cNvSpPr>
            <a:spLocks noGrp="1"/>
          </p:cNvSpPr>
          <p:nvPr>
            <p:ph sz="quarter" idx="12"/>
          </p:nvPr>
        </p:nvSpPr>
        <p:spPr/>
        <p:txBody>
          <a:bodyPr>
            <a:normAutofit fontScale="92500" lnSpcReduction="20000"/>
          </a:bodyPr>
          <a:lstStyle/>
          <a:p>
            <a:pPr lvl="0"/>
            <a:r>
              <a:rPr lang="en-CA" dirty="0"/>
              <a:t>Black = camera</a:t>
            </a:r>
          </a:p>
          <a:p>
            <a:pPr lvl="0"/>
            <a:r>
              <a:rPr lang="en-CA" dirty="0"/>
              <a:t>Turquoise = antenna</a:t>
            </a:r>
          </a:p>
          <a:p>
            <a:pPr lvl="0"/>
            <a:r>
              <a:rPr lang="en-CA" dirty="0"/>
              <a:t>Light blue = transceiver</a:t>
            </a:r>
          </a:p>
          <a:p>
            <a:pPr lvl="0"/>
            <a:r>
              <a:rPr lang="en-CA" dirty="0"/>
              <a:t>Pink = OBC</a:t>
            </a:r>
          </a:p>
          <a:p>
            <a:pPr lvl="0"/>
            <a:r>
              <a:rPr lang="en-CA" dirty="0"/>
              <a:t>Tan = NAC engraving</a:t>
            </a:r>
          </a:p>
          <a:p>
            <a:pPr lvl="0"/>
            <a:r>
              <a:rPr lang="en-CA" dirty="0"/>
              <a:t>Yellow = magnetorquers</a:t>
            </a:r>
          </a:p>
          <a:p>
            <a:pPr lvl="0"/>
            <a:r>
              <a:rPr lang="en-CA" dirty="0"/>
              <a:t>Red = gyroscope</a:t>
            </a:r>
          </a:p>
          <a:p>
            <a:pPr lvl="0"/>
            <a:r>
              <a:rPr lang="en-CA" dirty="0"/>
              <a:t>Light purple = custom board</a:t>
            </a:r>
          </a:p>
          <a:p>
            <a:pPr lvl="0"/>
            <a:r>
              <a:rPr lang="en-CA" dirty="0"/>
              <a:t>Purple = GPS transceiver</a:t>
            </a:r>
          </a:p>
          <a:p>
            <a:pPr lvl="0"/>
            <a:r>
              <a:rPr lang="en-CA" dirty="0"/>
              <a:t>Green = EPS with battery</a:t>
            </a:r>
          </a:p>
          <a:p>
            <a:endParaRPr lang="en-CA" dirty="0"/>
          </a:p>
        </p:txBody>
      </p:sp>
      <p:sp>
        <p:nvSpPr>
          <p:cNvPr id="4" name="Slide Number Placeholder 3">
            <a:extLst>
              <a:ext uri="{FF2B5EF4-FFF2-40B4-BE49-F238E27FC236}">
                <a16:creationId xmlns:a16="http://schemas.microsoft.com/office/drawing/2014/main" id="{753AE83F-30F2-4684-85CB-215581448B83}"/>
              </a:ext>
            </a:extLst>
          </p:cNvPr>
          <p:cNvSpPr>
            <a:spLocks noGrp="1"/>
          </p:cNvSpPr>
          <p:nvPr>
            <p:ph type="sldNum" sz="quarter" idx="11"/>
          </p:nvPr>
        </p:nvSpPr>
        <p:spPr/>
        <p:txBody>
          <a:bodyPr/>
          <a:lstStyle/>
          <a:p>
            <a:fld id="{1353CB71-703C-495B-86EC-238C102AF19B}" type="slidenum">
              <a:rPr lang="en-US" smtClean="0"/>
              <a:pPr/>
              <a:t>68</a:t>
            </a:fld>
            <a:r>
              <a:rPr lang="en-US"/>
              <a:t>   |</a:t>
            </a:r>
            <a:endParaRPr lang="en-US" dirty="0"/>
          </a:p>
        </p:txBody>
      </p:sp>
      <p:pic>
        <p:nvPicPr>
          <p:cNvPr id="7" name="Content Placeholder 4">
            <a:extLst>
              <a:ext uri="{FF2B5EF4-FFF2-40B4-BE49-F238E27FC236}">
                <a16:creationId xmlns:a16="http://schemas.microsoft.com/office/drawing/2014/main" id="{8299F3B8-45E3-4341-A63F-A828C012E9E6}"/>
              </a:ext>
            </a:extLst>
          </p:cNvPr>
          <p:cNvPicPr>
            <a:picLocks/>
          </p:cNvPicPr>
          <p:nvPr/>
        </p:nvPicPr>
        <p:blipFill rotWithShape="1">
          <a:blip r:embed="rId2"/>
          <a:srcRect l="6364" r="-1"/>
          <a:stretch/>
        </p:blipFill>
        <p:spPr bwMode="auto">
          <a:xfrm>
            <a:off x="6084739" y="1485898"/>
            <a:ext cx="2830661"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0781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5FF4-E505-4235-8CC9-E303450F34A3}"/>
              </a:ext>
            </a:extLst>
          </p:cNvPr>
          <p:cNvSpPr>
            <a:spLocks noGrp="1"/>
          </p:cNvSpPr>
          <p:nvPr>
            <p:ph type="title"/>
          </p:nvPr>
        </p:nvSpPr>
        <p:spPr/>
        <p:txBody>
          <a:bodyPr/>
          <a:lstStyle/>
          <a:p>
            <a:r>
              <a:rPr lang="en-US" dirty="0"/>
              <a:t>Revised Configuration: Custom Board 1</a:t>
            </a:r>
            <a:endParaRPr lang="en-CA" dirty="0"/>
          </a:p>
        </p:txBody>
      </p:sp>
      <p:sp>
        <p:nvSpPr>
          <p:cNvPr id="3" name="Content Placeholder 2">
            <a:extLst>
              <a:ext uri="{FF2B5EF4-FFF2-40B4-BE49-F238E27FC236}">
                <a16:creationId xmlns:a16="http://schemas.microsoft.com/office/drawing/2014/main" id="{A0281802-FFA3-4147-B39D-AD5D0D7EE475}"/>
              </a:ext>
            </a:extLst>
          </p:cNvPr>
          <p:cNvSpPr>
            <a:spLocks noGrp="1"/>
          </p:cNvSpPr>
          <p:nvPr>
            <p:ph sz="quarter" idx="12"/>
          </p:nvPr>
        </p:nvSpPr>
        <p:spPr/>
        <p:txBody>
          <a:bodyPr/>
          <a:lstStyle/>
          <a:p>
            <a:r>
              <a:rPr lang="en-CA" dirty="0"/>
              <a:t>Magnetorquers are yellow. Connectors grey. Gyroscope block is red. </a:t>
            </a:r>
          </a:p>
          <a:p>
            <a:endParaRPr lang="en-CA" dirty="0"/>
          </a:p>
        </p:txBody>
      </p:sp>
      <p:sp>
        <p:nvSpPr>
          <p:cNvPr id="4" name="Slide Number Placeholder 3">
            <a:extLst>
              <a:ext uri="{FF2B5EF4-FFF2-40B4-BE49-F238E27FC236}">
                <a16:creationId xmlns:a16="http://schemas.microsoft.com/office/drawing/2014/main" id="{708E6530-365E-4E79-8CF3-4CE306C02B59}"/>
              </a:ext>
            </a:extLst>
          </p:cNvPr>
          <p:cNvSpPr>
            <a:spLocks noGrp="1"/>
          </p:cNvSpPr>
          <p:nvPr>
            <p:ph type="sldNum" sz="quarter" idx="11"/>
          </p:nvPr>
        </p:nvSpPr>
        <p:spPr/>
        <p:txBody>
          <a:bodyPr/>
          <a:lstStyle/>
          <a:p>
            <a:fld id="{1353CB71-703C-495B-86EC-238C102AF19B}" type="slidenum">
              <a:rPr lang="en-US" smtClean="0"/>
              <a:pPr/>
              <a:t>69</a:t>
            </a:fld>
            <a:r>
              <a:rPr lang="en-US"/>
              <a:t>   |</a:t>
            </a:r>
            <a:endParaRPr lang="en-US" dirty="0"/>
          </a:p>
        </p:txBody>
      </p:sp>
      <p:pic>
        <p:nvPicPr>
          <p:cNvPr id="5" name="Picture 4">
            <a:extLst>
              <a:ext uri="{FF2B5EF4-FFF2-40B4-BE49-F238E27FC236}">
                <a16:creationId xmlns:a16="http://schemas.microsoft.com/office/drawing/2014/main" id="{7F4835F8-0B6E-493C-9A92-CDDB5219FF4F}"/>
              </a:ext>
            </a:extLst>
          </p:cNvPr>
          <p:cNvPicPr>
            <a:picLocks noChangeAspect="1"/>
          </p:cNvPicPr>
          <p:nvPr/>
        </p:nvPicPr>
        <p:blipFill>
          <a:blip r:embed="rId2"/>
          <a:stretch>
            <a:fillRect/>
          </a:stretch>
        </p:blipFill>
        <p:spPr>
          <a:xfrm>
            <a:off x="1520095" y="2430079"/>
            <a:ext cx="6103810" cy="3771299"/>
          </a:xfrm>
          <a:prstGeom prst="rect">
            <a:avLst/>
          </a:prstGeom>
        </p:spPr>
      </p:pic>
    </p:spTree>
    <p:extLst>
      <p:ext uri="{BB962C8B-B14F-4D97-AF65-F5344CB8AC3E}">
        <p14:creationId xmlns:p14="http://schemas.microsoft.com/office/powerpoint/2010/main" val="196781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7C515-A907-4022-A928-CE1F360EEE2D}"/>
              </a:ext>
            </a:extLst>
          </p:cNvPr>
          <p:cNvSpPr>
            <a:spLocks noGrp="1"/>
          </p:cNvSpPr>
          <p:nvPr>
            <p:ph type="title"/>
          </p:nvPr>
        </p:nvSpPr>
        <p:spPr/>
        <p:txBody>
          <a:bodyPr/>
          <a:lstStyle/>
          <a:p>
            <a:r>
              <a:rPr lang="en-US" dirty="0"/>
              <a:t>Mission Requirements</a:t>
            </a:r>
            <a:endParaRPr lang="en-CA" dirty="0"/>
          </a:p>
        </p:txBody>
      </p:sp>
      <p:graphicFrame>
        <p:nvGraphicFramePr>
          <p:cNvPr id="5" name="Content Placeholder 4">
            <a:extLst>
              <a:ext uri="{FF2B5EF4-FFF2-40B4-BE49-F238E27FC236}">
                <a16:creationId xmlns:a16="http://schemas.microsoft.com/office/drawing/2014/main" id="{63FA5324-CC83-48B9-AA05-C55EF89ECA88}"/>
              </a:ext>
            </a:extLst>
          </p:cNvPr>
          <p:cNvGraphicFramePr>
            <a:graphicFrameLocks noGrp="1"/>
          </p:cNvGraphicFramePr>
          <p:nvPr>
            <p:ph sz="quarter" idx="12"/>
            <p:extLst>
              <p:ext uri="{D42A27DB-BD31-4B8C-83A1-F6EECF244321}">
                <p14:modId xmlns:p14="http://schemas.microsoft.com/office/powerpoint/2010/main" val="1998441888"/>
              </p:ext>
            </p:extLst>
          </p:nvPr>
        </p:nvGraphicFramePr>
        <p:xfrm>
          <a:off x="0" y="1303857"/>
          <a:ext cx="9144000" cy="5273730"/>
        </p:xfrm>
        <a:graphic>
          <a:graphicData uri="http://schemas.openxmlformats.org/drawingml/2006/table">
            <a:tbl>
              <a:tblPr>
                <a:tableStyleId>{5C22544A-7EE6-4342-B048-85BDC9FD1C3A}</a:tableStyleId>
              </a:tblPr>
              <a:tblGrid>
                <a:gridCol w="1367161">
                  <a:extLst>
                    <a:ext uri="{9D8B030D-6E8A-4147-A177-3AD203B41FA5}">
                      <a16:colId xmlns:a16="http://schemas.microsoft.com/office/drawing/2014/main" val="4253816615"/>
                    </a:ext>
                  </a:extLst>
                </a:gridCol>
                <a:gridCol w="7776839">
                  <a:extLst>
                    <a:ext uri="{9D8B030D-6E8A-4147-A177-3AD203B41FA5}">
                      <a16:colId xmlns:a16="http://schemas.microsoft.com/office/drawing/2014/main" val="785260437"/>
                    </a:ext>
                  </a:extLst>
                </a:gridCol>
              </a:tblGrid>
              <a:tr h="527373">
                <a:tc>
                  <a:txBody>
                    <a:bodyPr/>
                    <a:lstStyle/>
                    <a:p>
                      <a:pPr algn="ctr" fontAlgn="ctr"/>
                      <a:r>
                        <a:rPr lang="en-US" sz="1200" b="0" i="0" u="none" strike="noStrike" dirty="0">
                          <a:solidFill>
                            <a:schemeClr val="tx1"/>
                          </a:solidFill>
                          <a:effectLst/>
                          <a:latin typeface="+mj-lt"/>
                        </a:rPr>
                        <a:t>ID</a:t>
                      </a:r>
                      <a:endParaRPr lang="en-CA" sz="1200" b="0" i="0" u="none" strike="noStrike" dirty="0">
                        <a:solidFill>
                          <a:schemeClr val="tx1"/>
                        </a:solidFill>
                        <a:effectLst/>
                        <a:latin typeface="+mj-lt"/>
                      </a:endParaRPr>
                    </a:p>
                  </a:txBody>
                  <a:tcPr marL="6990" marR="6990" marT="699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CA" sz="1200" u="none" strike="noStrike" dirty="0">
                          <a:solidFill>
                            <a:schemeClr val="tx1"/>
                          </a:solidFill>
                          <a:effectLst/>
                          <a:latin typeface="+mj-lt"/>
                        </a:rPr>
                        <a:t>Programmatic Requirements </a:t>
                      </a:r>
                      <a:endParaRPr lang="en-CA" sz="1200" b="0" i="0" u="none" strike="noStrike" dirty="0">
                        <a:solidFill>
                          <a:schemeClr val="tx1"/>
                        </a:solidFill>
                        <a:effectLst/>
                        <a:latin typeface="+mj-lt"/>
                      </a:endParaRPr>
                    </a:p>
                    <a:p>
                      <a:pPr algn="l" fontAlgn="b"/>
                      <a:r>
                        <a:rPr lang="en-CA" sz="1200" u="none" strike="noStrike" dirty="0">
                          <a:solidFill>
                            <a:schemeClr val="tx1"/>
                          </a:solidFill>
                          <a:effectLst/>
                          <a:latin typeface="+mj-lt"/>
                        </a:rPr>
                        <a:t> </a:t>
                      </a:r>
                      <a:endParaRPr lang="en-CA" sz="1200" b="0" i="0" u="none" strike="noStrike" dirty="0">
                        <a:solidFill>
                          <a:schemeClr val="tx1"/>
                        </a:solidFill>
                        <a:effectLst/>
                        <a:latin typeface="+mj-lt"/>
                      </a:endParaRPr>
                    </a:p>
                  </a:txBody>
                  <a:tcPr marL="6990" marR="6990" marT="6990" marB="0" anchor="b"/>
                </a:tc>
                <a:extLst>
                  <a:ext uri="{0D108BD9-81ED-4DB2-BD59-A6C34878D82A}">
                    <a16:rowId xmlns:a16="http://schemas.microsoft.com/office/drawing/2014/main" val="394517690"/>
                  </a:ext>
                </a:extLst>
              </a:tr>
              <a:tr h="527373">
                <a:tc>
                  <a:txBody>
                    <a:bodyPr/>
                    <a:lstStyle/>
                    <a:p>
                      <a:pPr algn="ctr" fontAlgn="ctr"/>
                      <a:r>
                        <a:rPr lang="en-CA" sz="1200" u="none" strike="noStrike" dirty="0">
                          <a:solidFill>
                            <a:schemeClr val="tx1"/>
                          </a:solidFill>
                          <a:effectLst/>
                          <a:latin typeface="+mj-lt"/>
                        </a:rPr>
                        <a:t>MR-PR01</a:t>
                      </a:r>
                      <a:endParaRPr lang="en-CA" sz="1200" b="0" i="0" u="none" strike="noStrike" dirty="0">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shall provide experiential learning opportunities in spacecraft systems throughout the project life</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405005259"/>
                  </a:ext>
                </a:extLst>
              </a:tr>
              <a:tr h="527373">
                <a:tc>
                  <a:txBody>
                    <a:bodyPr/>
                    <a:lstStyle/>
                    <a:p>
                      <a:pPr algn="ctr" fontAlgn="ctr"/>
                      <a:r>
                        <a:rPr lang="en-CA" sz="1200" u="none" strike="noStrike">
                          <a:solidFill>
                            <a:schemeClr val="tx1"/>
                          </a:solidFill>
                          <a:effectLst/>
                          <a:latin typeface="+mj-lt"/>
                        </a:rPr>
                        <a:t>MR-PR02</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shall support educational outreach program development and delivery</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2814793092"/>
                  </a:ext>
                </a:extLst>
              </a:tr>
              <a:tr h="527373">
                <a:tc>
                  <a:txBody>
                    <a:bodyPr/>
                    <a:lstStyle/>
                    <a:p>
                      <a:pPr algn="ctr" fontAlgn="ctr"/>
                      <a:r>
                        <a:rPr lang="en-CA" sz="1200" u="none" strike="noStrike">
                          <a:solidFill>
                            <a:schemeClr val="tx1"/>
                          </a:solidFill>
                          <a:effectLst/>
                          <a:latin typeface="+mj-lt"/>
                        </a:rPr>
                        <a:t>MR-PR03</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shall comply with Western University’s health and safety standards</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2102458095"/>
                  </a:ext>
                </a:extLst>
              </a:tr>
              <a:tr h="527373">
                <a:tc>
                  <a:txBody>
                    <a:bodyPr/>
                    <a:lstStyle/>
                    <a:p>
                      <a:pPr algn="ctr" fontAlgn="ctr"/>
                      <a:r>
                        <a:rPr lang="en-CA" sz="1200" u="none" strike="noStrike">
                          <a:solidFill>
                            <a:schemeClr val="tx1"/>
                          </a:solidFill>
                          <a:effectLst/>
                          <a:latin typeface="+mj-lt"/>
                        </a:rPr>
                        <a:t>MR-PR04</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Must conform to CSA AIT HS guidelines</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936285078"/>
                  </a:ext>
                </a:extLst>
              </a:tr>
              <a:tr h="527373">
                <a:tc>
                  <a:txBody>
                    <a:bodyPr/>
                    <a:lstStyle/>
                    <a:p>
                      <a:pPr algn="ctr" fontAlgn="ctr"/>
                      <a:r>
                        <a:rPr lang="en-CA" sz="1200" u="none" strike="noStrike">
                          <a:solidFill>
                            <a:schemeClr val="tx1"/>
                          </a:solidFill>
                          <a:effectLst/>
                          <a:latin typeface="+mj-lt"/>
                        </a:rPr>
                        <a:t>MR-PR05</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must comply with the Canadian CubeSat Project Guidelines as outlined by the Canadian Space Agency</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144910554"/>
                  </a:ext>
                </a:extLst>
              </a:tr>
              <a:tr h="527373">
                <a:tc>
                  <a:txBody>
                    <a:bodyPr/>
                    <a:lstStyle/>
                    <a:p>
                      <a:pPr algn="ctr" fontAlgn="ctr"/>
                      <a:r>
                        <a:rPr lang="en-CA" sz="1200" u="none" strike="noStrike">
                          <a:solidFill>
                            <a:schemeClr val="tx1"/>
                          </a:solidFill>
                          <a:effectLst/>
                          <a:latin typeface="+mj-lt"/>
                        </a:rPr>
                        <a:t>MR-PR06</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must comply with the project schedule as specified by the Canadian Space Agency</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1203038603"/>
                  </a:ext>
                </a:extLst>
              </a:tr>
              <a:tr h="527373">
                <a:tc>
                  <a:txBody>
                    <a:bodyPr/>
                    <a:lstStyle/>
                    <a:p>
                      <a:pPr algn="ctr" fontAlgn="ctr"/>
                      <a:r>
                        <a:rPr lang="en-CA" sz="1200" u="none" strike="noStrike">
                          <a:solidFill>
                            <a:schemeClr val="tx1"/>
                          </a:solidFill>
                          <a:effectLst/>
                          <a:latin typeface="+mj-lt"/>
                        </a:rPr>
                        <a:t>MR-PR07</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must comply with the launch requirements as set by the launch provider</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2111224976"/>
                  </a:ext>
                </a:extLst>
              </a:tr>
              <a:tr h="527373">
                <a:tc>
                  <a:txBody>
                    <a:bodyPr/>
                    <a:lstStyle/>
                    <a:p>
                      <a:pPr algn="ctr" fontAlgn="ctr"/>
                      <a:r>
                        <a:rPr lang="en-CA" sz="1200" u="none" strike="noStrike">
                          <a:solidFill>
                            <a:schemeClr val="tx1"/>
                          </a:solidFill>
                          <a:effectLst/>
                          <a:latin typeface="+mj-lt"/>
                        </a:rPr>
                        <a:t>MR-PR08</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must comply with ground safety requirements as set by the launch provider</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2678604508"/>
                  </a:ext>
                </a:extLst>
              </a:tr>
              <a:tr h="527373">
                <a:tc>
                  <a:txBody>
                    <a:bodyPr/>
                    <a:lstStyle/>
                    <a:p>
                      <a:pPr algn="ctr" fontAlgn="ctr"/>
                      <a:r>
                        <a:rPr lang="en-CA" sz="1200" u="none" strike="noStrike">
                          <a:solidFill>
                            <a:schemeClr val="tx1"/>
                          </a:solidFill>
                          <a:effectLst/>
                          <a:latin typeface="+mj-lt"/>
                        </a:rPr>
                        <a:t>MR-PR09</a:t>
                      </a:r>
                      <a:endParaRPr lang="en-CA" sz="1200" b="0" i="0" u="none" strike="noStrike">
                        <a:solidFill>
                          <a:schemeClr val="tx1"/>
                        </a:solidFill>
                        <a:effectLst/>
                        <a:latin typeface="+mj-lt"/>
                      </a:endParaRPr>
                    </a:p>
                  </a:txBody>
                  <a:tcPr marL="6990" marR="6990" marT="6990" marB="0" anchor="ctr"/>
                </a:tc>
                <a:tc>
                  <a:txBody>
                    <a:bodyPr/>
                    <a:lstStyle/>
                    <a:p>
                      <a:pPr algn="l" fontAlgn="ctr"/>
                      <a:r>
                        <a:rPr lang="en-US" sz="1200" u="none" strike="noStrike" dirty="0">
                          <a:solidFill>
                            <a:schemeClr val="tx1"/>
                          </a:solidFill>
                          <a:effectLst/>
                          <a:latin typeface="+mj-lt"/>
                        </a:rPr>
                        <a:t>The CubeSat program shall facilitate student engagement with the Nunavut Arctic College on the CubeSat project</a:t>
                      </a:r>
                      <a:endParaRPr lang="en-US" sz="1200" b="0" i="0" u="none" strike="noStrike" dirty="0">
                        <a:solidFill>
                          <a:schemeClr val="tx1"/>
                        </a:solidFill>
                        <a:effectLst/>
                        <a:latin typeface="+mj-lt"/>
                      </a:endParaRPr>
                    </a:p>
                  </a:txBody>
                  <a:tcPr marL="6990" marR="6990" marT="6990" marB="0" anchor="ctr"/>
                </a:tc>
                <a:extLst>
                  <a:ext uri="{0D108BD9-81ED-4DB2-BD59-A6C34878D82A}">
                    <a16:rowId xmlns:a16="http://schemas.microsoft.com/office/drawing/2014/main" val="163742169"/>
                  </a:ext>
                </a:extLst>
              </a:tr>
            </a:tbl>
          </a:graphicData>
        </a:graphic>
      </p:graphicFrame>
      <p:sp>
        <p:nvSpPr>
          <p:cNvPr id="4" name="Slide Number Placeholder 3">
            <a:extLst>
              <a:ext uri="{FF2B5EF4-FFF2-40B4-BE49-F238E27FC236}">
                <a16:creationId xmlns:a16="http://schemas.microsoft.com/office/drawing/2014/main" id="{2EDF220E-A3E1-498D-9010-013408042794}"/>
              </a:ext>
            </a:extLst>
          </p:cNvPr>
          <p:cNvSpPr>
            <a:spLocks noGrp="1"/>
          </p:cNvSpPr>
          <p:nvPr>
            <p:ph type="sldNum" sz="quarter" idx="11"/>
          </p:nvPr>
        </p:nvSpPr>
        <p:spPr/>
        <p:txBody>
          <a:bodyPr/>
          <a:lstStyle/>
          <a:p>
            <a:fld id="{1353CB71-703C-495B-86EC-238C102AF19B}" type="slidenum">
              <a:rPr lang="en-US" smtClean="0"/>
              <a:pPr/>
              <a:t>7</a:t>
            </a:fld>
            <a:r>
              <a:rPr lang="en-US"/>
              <a:t>   |</a:t>
            </a:r>
            <a:endParaRPr lang="en-US" dirty="0"/>
          </a:p>
        </p:txBody>
      </p:sp>
    </p:spTree>
    <p:extLst>
      <p:ext uri="{BB962C8B-B14F-4D97-AF65-F5344CB8AC3E}">
        <p14:creationId xmlns:p14="http://schemas.microsoft.com/office/powerpoint/2010/main" val="29601229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5FF4-E505-4235-8CC9-E303450F34A3}"/>
              </a:ext>
            </a:extLst>
          </p:cNvPr>
          <p:cNvSpPr>
            <a:spLocks noGrp="1"/>
          </p:cNvSpPr>
          <p:nvPr>
            <p:ph type="title"/>
          </p:nvPr>
        </p:nvSpPr>
        <p:spPr/>
        <p:txBody>
          <a:bodyPr/>
          <a:lstStyle/>
          <a:p>
            <a:r>
              <a:rPr lang="en-US" dirty="0"/>
              <a:t>Revised Configuration: Custom Board 2</a:t>
            </a:r>
            <a:endParaRPr lang="en-CA" dirty="0"/>
          </a:p>
        </p:txBody>
      </p:sp>
      <p:sp>
        <p:nvSpPr>
          <p:cNvPr id="3" name="Content Placeholder 2">
            <a:extLst>
              <a:ext uri="{FF2B5EF4-FFF2-40B4-BE49-F238E27FC236}">
                <a16:creationId xmlns:a16="http://schemas.microsoft.com/office/drawing/2014/main" id="{A0281802-FFA3-4147-B39D-AD5D0D7EE475}"/>
              </a:ext>
            </a:extLst>
          </p:cNvPr>
          <p:cNvSpPr>
            <a:spLocks noGrp="1"/>
          </p:cNvSpPr>
          <p:nvPr>
            <p:ph sz="quarter" idx="12"/>
          </p:nvPr>
        </p:nvSpPr>
        <p:spPr/>
        <p:txBody>
          <a:bodyPr/>
          <a:lstStyle/>
          <a:p>
            <a:r>
              <a:rPr lang="en-CA" dirty="0"/>
              <a:t>The magnetorquer is yellow. The GPS transceiver is darker purple. the board is light purple. The connectors are grey.</a:t>
            </a:r>
          </a:p>
          <a:p>
            <a:endParaRPr lang="en-CA" dirty="0"/>
          </a:p>
        </p:txBody>
      </p:sp>
      <p:sp>
        <p:nvSpPr>
          <p:cNvPr id="4" name="Slide Number Placeholder 3">
            <a:extLst>
              <a:ext uri="{FF2B5EF4-FFF2-40B4-BE49-F238E27FC236}">
                <a16:creationId xmlns:a16="http://schemas.microsoft.com/office/drawing/2014/main" id="{708E6530-365E-4E79-8CF3-4CE306C02B59}"/>
              </a:ext>
            </a:extLst>
          </p:cNvPr>
          <p:cNvSpPr>
            <a:spLocks noGrp="1"/>
          </p:cNvSpPr>
          <p:nvPr>
            <p:ph type="sldNum" sz="quarter" idx="11"/>
          </p:nvPr>
        </p:nvSpPr>
        <p:spPr/>
        <p:txBody>
          <a:bodyPr/>
          <a:lstStyle/>
          <a:p>
            <a:fld id="{1353CB71-703C-495B-86EC-238C102AF19B}" type="slidenum">
              <a:rPr lang="en-US" smtClean="0"/>
              <a:pPr/>
              <a:t>70</a:t>
            </a:fld>
            <a:r>
              <a:rPr lang="en-US"/>
              <a:t>   |</a:t>
            </a:r>
            <a:endParaRPr lang="en-US" dirty="0"/>
          </a:p>
        </p:txBody>
      </p:sp>
      <p:pic>
        <p:nvPicPr>
          <p:cNvPr id="6" name="Picture 5">
            <a:extLst>
              <a:ext uri="{FF2B5EF4-FFF2-40B4-BE49-F238E27FC236}">
                <a16:creationId xmlns:a16="http://schemas.microsoft.com/office/drawing/2014/main" id="{8EB1D8C3-6C17-4B12-B2BC-9E0D1C6F6512}"/>
              </a:ext>
            </a:extLst>
          </p:cNvPr>
          <p:cNvPicPr>
            <a:picLocks noChangeAspect="1"/>
          </p:cNvPicPr>
          <p:nvPr/>
        </p:nvPicPr>
        <p:blipFill>
          <a:blip r:embed="rId2"/>
          <a:stretch>
            <a:fillRect/>
          </a:stretch>
        </p:blipFill>
        <p:spPr>
          <a:xfrm>
            <a:off x="1553432" y="2811601"/>
            <a:ext cx="6037135" cy="3775971"/>
          </a:xfrm>
          <a:prstGeom prst="rect">
            <a:avLst/>
          </a:prstGeom>
        </p:spPr>
      </p:pic>
    </p:spTree>
    <p:extLst>
      <p:ext uri="{BB962C8B-B14F-4D97-AF65-F5344CB8AC3E}">
        <p14:creationId xmlns:p14="http://schemas.microsoft.com/office/powerpoint/2010/main" val="2799729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169E-0879-4D64-B8B2-6B899CDB4741}"/>
              </a:ext>
            </a:extLst>
          </p:cNvPr>
          <p:cNvSpPr>
            <a:spLocks noGrp="1"/>
          </p:cNvSpPr>
          <p:nvPr>
            <p:ph type="title"/>
          </p:nvPr>
        </p:nvSpPr>
        <p:spPr/>
        <p:txBody>
          <a:bodyPr/>
          <a:lstStyle/>
          <a:p>
            <a:r>
              <a:rPr lang="en-US" dirty="0"/>
              <a:t>Manufacturing Strategy</a:t>
            </a:r>
            <a:endParaRPr lang="en-CA" dirty="0"/>
          </a:p>
        </p:txBody>
      </p:sp>
      <p:graphicFrame>
        <p:nvGraphicFramePr>
          <p:cNvPr id="5" name="Content Placeholder 4">
            <a:extLst>
              <a:ext uri="{FF2B5EF4-FFF2-40B4-BE49-F238E27FC236}">
                <a16:creationId xmlns:a16="http://schemas.microsoft.com/office/drawing/2014/main" id="{39BC6AFB-11EA-494D-8EDD-3A17400B4EFC}"/>
              </a:ext>
            </a:extLst>
          </p:cNvPr>
          <p:cNvGraphicFramePr>
            <a:graphicFrameLocks noGrp="1"/>
          </p:cNvGraphicFramePr>
          <p:nvPr>
            <p:ph sz="quarter" idx="12"/>
            <p:extLst>
              <p:ext uri="{D42A27DB-BD31-4B8C-83A1-F6EECF244321}">
                <p14:modId xmlns:p14="http://schemas.microsoft.com/office/powerpoint/2010/main" val="1896266445"/>
              </p:ext>
            </p:extLst>
          </p:nvPr>
        </p:nvGraphicFramePr>
        <p:xfrm>
          <a:off x="228600" y="1485900"/>
          <a:ext cx="8686800" cy="3826002"/>
        </p:xfrm>
        <a:graphic>
          <a:graphicData uri="http://schemas.openxmlformats.org/drawingml/2006/table">
            <a:tbl>
              <a:tblPr firstRow="1" firstCol="1" bandRow="1">
                <a:tableStyleId>{5C22544A-7EE6-4342-B048-85BDC9FD1C3A}</a:tableStyleId>
              </a:tblPr>
              <a:tblGrid>
                <a:gridCol w="2388449">
                  <a:extLst>
                    <a:ext uri="{9D8B030D-6E8A-4147-A177-3AD203B41FA5}">
                      <a16:colId xmlns:a16="http://schemas.microsoft.com/office/drawing/2014/main" val="254702621"/>
                    </a:ext>
                  </a:extLst>
                </a:gridCol>
                <a:gridCol w="2571693">
                  <a:extLst>
                    <a:ext uri="{9D8B030D-6E8A-4147-A177-3AD203B41FA5}">
                      <a16:colId xmlns:a16="http://schemas.microsoft.com/office/drawing/2014/main" val="1530495675"/>
                    </a:ext>
                  </a:extLst>
                </a:gridCol>
                <a:gridCol w="3726658">
                  <a:extLst>
                    <a:ext uri="{9D8B030D-6E8A-4147-A177-3AD203B41FA5}">
                      <a16:colId xmlns:a16="http://schemas.microsoft.com/office/drawing/2014/main" val="4098067091"/>
                    </a:ext>
                  </a:extLst>
                </a:gridCol>
              </a:tblGrid>
              <a:tr h="0">
                <a:tc>
                  <a:txBody>
                    <a:bodyPr/>
                    <a:lstStyle/>
                    <a:p>
                      <a:pPr>
                        <a:lnSpc>
                          <a:spcPct val="107000"/>
                        </a:lnSpc>
                        <a:spcAft>
                          <a:spcPts val="0"/>
                        </a:spcAft>
                      </a:pPr>
                      <a:r>
                        <a:rPr lang="en-CA" sz="2000">
                          <a:effectLst/>
                        </a:rPr>
                        <a:t>Component</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Manufacturing Method</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Reasoning</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extLst>
                  <a:ext uri="{0D108BD9-81ED-4DB2-BD59-A6C34878D82A}">
                    <a16:rowId xmlns:a16="http://schemas.microsoft.com/office/drawing/2014/main" val="2847705407"/>
                  </a:ext>
                </a:extLst>
              </a:tr>
              <a:tr h="0">
                <a:tc>
                  <a:txBody>
                    <a:bodyPr/>
                    <a:lstStyle/>
                    <a:p>
                      <a:pPr>
                        <a:lnSpc>
                          <a:spcPct val="107000"/>
                        </a:lnSpc>
                        <a:spcAft>
                          <a:spcPts val="0"/>
                        </a:spcAft>
                      </a:pPr>
                      <a:r>
                        <a:rPr lang="en-CA" sz="2000" dirty="0">
                          <a:effectLst/>
                        </a:rPr>
                        <a:t>Mounting Plates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Laser cut, then sheet metal bending</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dirty="0">
                          <a:effectLst/>
                        </a:rPr>
                        <a:t>It is easier and quicker to laser cut the thin material</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extLst>
                  <a:ext uri="{0D108BD9-81ED-4DB2-BD59-A6C34878D82A}">
                    <a16:rowId xmlns:a16="http://schemas.microsoft.com/office/drawing/2014/main" val="1759653148"/>
                  </a:ext>
                </a:extLst>
              </a:tr>
              <a:tr h="0">
                <a:tc>
                  <a:txBody>
                    <a:bodyPr/>
                    <a:lstStyle/>
                    <a:p>
                      <a:pPr>
                        <a:lnSpc>
                          <a:spcPct val="107000"/>
                        </a:lnSpc>
                        <a:spcAft>
                          <a:spcPts val="0"/>
                        </a:spcAft>
                      </a:pPr>
                      <a:r>
                        <a:rPr lang="en-CA" sz="2000">
                          <a:effectLst/>
                        </a:rPr>
                        <a:t>Rails</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Milling</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dirty="0">
                          <a:effectLst/>
                        </a:rPr>
                        <a:t>The mounting holes for the plates must be in specific locations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extLst>
                  <a:ext uri="{0D108BD9-81ED-4DB2-BD59-A6C34878D82A}">
                    <a16:rowId xmlns:a16="http://schemas.microsoft.com/office/drawing/2014/main" val="4055013513"/>
                  </a:ext>
                </a:extLst>
              </a:tr>
              <a:tr h="0">
                <a:tc>
                  <a:txBody>
                    <a:bodyPr/>
                    <a:lstStyle/>
                    <a:p>
                      <a:pPr>
                        <a:lnSpc>
                          <a:spcPct val="107000"/>
                        </a:lnSpc>
                        <a:spcAft>
                          <a:spcPts val="0"/>
                        </a:spcAft>
                      </a:pPr>
                      <a:r>
                        <a:rPr lang="en-CA" sz="2000" dirty="0">
                          <a:effectLst/>
                        </a:rPr>
                        <a:t>Cover plates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Milling</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dirty="0">
                          <a:effectLst/>
                        </a:rPr>
                        <a:t>They cannot be laser cut due to the different depths. </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extLst>
                  <a:ext uri="{0D108BD9-81ED-4DB2-BD59-A6C34878D82A}">
                    <a16:rowId xmlns:a16="http://schemas.microsoft.com/office/drawing/2014/main" val="711582755"/>
                  </a:ext>
                </a:extLst>
              </a:tr>
              <a:tr h="0">
                <a:tc>
                  <a:txBody>
                    <a:bodyPr/>
                    <a:lstStyle/>
                    <a:p>
                      <a:pPr>
                        <a:lnSpc>
                          <a:spcPct val="107000"/>
                        </a:lnSpc>
                        <a:spcAft>
                          <a:spcPts val="0"/>
                        </a:spcAft>
                      </a:pPr>
                      <a:r>
                        <a:rPr lang="en-CA" sz="2000">
                          <a:effectLst/>
                        </a:rPr>
                        <a:t>Solar panel plates</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a:effectLst/>
                        </a:rPr>
                        <a:t>Laser cut</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tc>
                  <a:txBody>
                    <a:bodyPr/>
                    <a:lstStyle/>
                    <a:p>
                      <a:pPr>
                        <a:lnSpc>
                          <a:spcPct val="107000"/>
                        </a:lnSpc>
                        <a:spcAft>
                          <a:spcPts val="0"/>
                        </a:spcAft>
                      </a:pPr>
                      <a:r>
                        <a:rPr lang="en-CA" sz="2000" dirty="0">
                          <a:effectLst/>
                        </a:rPr>
                        <a:t>Preliminary</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5538" marR="75538" marT="0" marB="0"/>
                </a:tc>
                <a:extLst>
                  <a:ext uri="{0D108BD9-81ED-4DB2-BD59-A6C34878D82A}">
                    <a16:rowId xmlns:a16="http://schemas.microsoft.com/office/drawing/2014/main" val="1300822085"/>
                  </a:ext>
                </a:extLst>
              </a:tr>
            </a:tbl>
          </a:graphicData>
        </a:graphic>
      </p:graphicFrame>
      <p:sp>
        <p:nvSpPr>
          <p:cNvPr id="4" name="Slide Number Placeholder 3">
            <a:extLst>
              <a:ext uri="{FF2B5EF4-FFF2-40B4-BE49-F238E27FC236}">
                <a16:creationId xmlns:a16="http://schemas.microsoft.com/office/drawing/2014/main" id="{787A6448-62D7-474F-B493-76EEDDA124AC}"/>
              </a:ext>
            </a:extLst>
          </p:cNvPr>
          <p:cNvSpPr>
            <a:spLocks noGrp="1"/>
          </p:cNvSpPr>
          <p:nvPr>
            <p:ph type="sldNum" sz="quarter" idx="11"/>
          </p:nvPr>
        </p:nvSpPr>
        <p:spPr/>
        <p:txBody>
          <a:bodyPr/>
          <a:lstStyle/>
          <a:p>
            <a:fld id="{1353CB71-703C-495B-86EC-238C102AF19B}" type="slidenum">
              <a:rPr lang="en-US" smtClean="0"/>
              <a:pPr/>
              <a:t>71</a:t>
            </a:fld>
            <a:r>
              <a:rPr lang="en-US"/>
              <a:t>   |</a:t>
            </a:r>
            <a:endParaRPr lang="en-US" dirty="0"/>
          </a:p>
        </p:txBody>
      </p:sp>
    </p:spTree>
    <p:extLst>
      <p:ext uri="{BB962C8B-B14F-4D97-AF65-F5344CB8AC3E}">
        <p14:creationId xmlns:p14="http://schemas.microsoft.com/office/powerpoint/2010/main" val="214557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E4F3-04A6-456F-914D-15CCE2CAE79F}"/>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AF82AB52-AC79-4C06-9A69-894570359C58}"/>
              </a:ext>
            </a:extLst>
          </p:cNvPr>
          <p:cNvSpPr>
            <a:spLocks noGrp="1"/>
          </p:cNvSpPr>
          <p:nvPr>
            <p:ph sz="quarter" idx="12"/>
          </p:nvPr>
        </p:nvSpPr>
        <p:spPr/>
        <p:txBody>
          <a:bodyPr/>
          <a:lstStyle/>
          <a:p>
            <a:r>
              <a:rPr lang="en-US" dirty="0"/>
              <a:t>Mount components to mounting plates</a:t>
            </a:r>
            <a:endParaRPr lang="en-CA" dirty="0"/>
          </a:p>
        </p:txBody>
      </p:sp>
      <p:sp>
        <p:nvSpPr>
          <p:cNvPr id="4" name="Slide Number Placeholder 3">
            <a:extLst>
              <a:ext uri="{FF2B5EF4-FFF2-40B4-BE49-F238E27FC236}">
                <a16:creationId xmlns:a16="http://schemas.microsoft.com/office/drawing/2014/main" id="{3A8C64A1-5BBF-4759-A28E-723B8D2D4518}"/>
              </a:ext>
            </a:extLst>
          </p:cNvPr>
          <p:cNvSpPr>
            <a:spLocks noGrp="1"/>
          </p:cNvSpPr>
          <p:nvPr>
            <p:ph type="sldNum" sz="quarter" idx="11"/>
          </p:nvPr>
        </p:nvSpPr>
        <p:spPr/>
        <p:txBody>
          <a:bodyPr/>
          <a:lstStyle/>
          <a:p>
            <a:fld id="{1353CB71-703C-495B-86EC-238C102AF19B}" type="slidenum">
              <a:rPr lang="en-US" smtClean="0"/>
              <a:pPr/>
              <a:t>72</a:t>
            </a:fld>
            <a:r>
              <a:rPr lang="en-US"/>
              <a:t>   |</a:t>
            </a:r>
            <a:endParaRPr lang="en-US" dirty="0"/>
          </a:p>
        </p:txBody>
      </p:sp>
      <p:pic>
        <p:nvPicPr>
          <p:cNvPr id="5" name="Picture 4">
            <a:extLst>
              <a:ext uri="{FF2B5EF4-FFF2-40B4-BE49-F238E27FC236}">
                <a16:creationId xmlns:a16="http://schemas.microsoft.com/office/drawing/2014/main" id="{97A96FD4-C449-46C1-A3A3-2F23A82275AD}"/>
              </a:ext>
            </a:extLst>
          </p:cNvPr>
          <p:cNvPicPr/>
          <p:nvPr/>
        </p:nvPicPr>
        <p:blipFill>
          <a:blip r:embed="rId2"/>
          <a:stretch>
            <a:fillRect/>
          </a:stretch>
        </p:blipFill>
        <p:spPr>
          <a:xfrm>
            <a:off x="530352" y="2127959"/>
            <a:ext cx="2419350" cy="4324350"/>
          </a:xfrm>
          <a:prstGeom prst="rect">
            <a:avLst/>
          </a:prstGeom>
        </p:spPr>
      </p:pic>
      <p:pic>
        <p:nvPicPr>
          <p:cNvPr id="6" name="Picture 5">
            <a:extLst>
              <a:ext uri="{FF2B5EF4-FFF2-40B4-BE49-F238E27FC236}">
                <a16:creationId xmlns:a16="http://schemas.microsoft.com/office/drawing/2014/main" id="{F04979BB-BE29-4A3B-A237-0CA32C819347}"/>
              </a:ext>
            </a:extLst>
          </p:cNvPr>
          <p:cNvPicPr/>
          <p:nvPr/>
        </p:nvPicPr>
        <p:blipFill>
          <a:blip r:embed="rId3"/>
          <a:stretch>
            <a:fillRect/>
          </a:stretch>
        </p:blipFill>
        <p:spPr>
          <a:xfrm>
            <a:off x="6194300" y="2580396"/>
            <a:ext cx="2542540" cy="3419475"/>
          </a:xfrm>
          <a:prstGeom prst="rect">
            <a:avLst/>
          </a:prstGeom>
        </p:spPr>
      </p:pic>
    </p:spTree>
    <p:extLst>
      <p:ext uri="{BB962C8B-B14F-4D97-AF65-F5344CB8AC3E}">
        <p14:creationId xmlns:p14="http://schemas.microsoft.com/office/powerpoint/2010/main" val="3717339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471-E1B7-452F-88EE-D931019AD09F}"/>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D8155574-163E-4B77-BCA4-7648F0E286C7}"/>
              </a:ext>
            </a:extLst>
          </p:cNvPr>
          <p:cNvSpPr>
            <a:spLocks noGrp="1"/>
          </p:cNvSpPr>
          <p:nvPr>
            <p:ph sz="quarter" idx="12"/>
          </p:nvPr>
        </p:nvSpPr>
        <p:spPr/>
        <p:txBody>
          <a:bodyPr/>
          <a:lstStyle/>
          <a:p>
            <a:r>
              <a:rPr lang="en-US" dirty="0"/>
              <a:t>Layer the stack:</a:t>
            </a:r>
          </a:p>
          <a:p>
            <a:pPr lvl="1"/>
            <a:r>
              <a:rPr lang="en-US" dirty="0"/>
              <a:t>Antenna</a:t>
            </a:r>
          </a:p>
          <a:p>
            <a:pPr lvl="1"/>
            <a:r>
              <a:rPr lang="en-US" dirty="0"/>
              <a:t>Cover plate</a:t>
            </a:r>
          </a:p>
          <a:p>
            <a:pPr lvl="1"/>
            <a:r>
              <a:rPr lang="en-US" dirty="0"/>
              <a:t>Prepare bolts</a:t>
            </a:r>
          </a:p>
          <a:p>
            <a:pPr lvl="1"/>
            <a:endParaRPr lang="en-CA" dirty="0"/>
          </a:p>
        </p:txBody>
      </p:sp>
      <p:sp>
        <p:nvSpPr>
          <p:cNvPr id="4" name="Slide Number Placeholder 3">
            <a:extLst>
              <a:ext uri="{FF2B5EF4-FFF2-40B4-BE49-F238E27FC236}">
                <a16:creationId xmlns:a16="http://schemas.microsoft.com/office/drawing/2014/main" id="{BFD30778-31B0-4C00-A403-711C9860183F}"/>
              </a:ext>
            </a:extLst>
          </p:cNvPr>
          <p:cNvSpPr>
            <a:spLocks noGrp="1"/>
          </p:cNvSpPr>
          <p:nvPr>
            <p:ph type="sldNum" sz="quarter" idx="11"/>
          </p:nvPr>
        </p:nvSpPr>
        <p:spPr/>
        <p:txBody>
          <a:bodyPr/>
          <a:lstStyle/>
          <a:p>
            <a:fld id="{1353CB71-703C-495B-86EC-238C102AF19B}" type="slidenum">
              <a:rPr lang="en-US" smtClean="0"/>
              <a:pPr/>
              <a:t>73</a:t>
            </a:fld>
            <a:r>
              <a:rPr lang="en-US"/>
              <a:t>   |</a:t>
            </a:r>
            <a:endParaRPr lang="en-US" dirty="0"/>
          </a:p>
        </p:txBody>
      </p:sp>
      <p:pic>
        <p:nvPicPr>
          <p:cNvPr id="5" name="Picture 4">
            <a:extLst>
              <a:ext uri="{FF2B5EF4-FFF2-40B4-BE49-F238E27FC236}">
                <a16:creationId xmlns:a16="http://schemas.microsoft.com/office/drawing/2014/main" id="{595F7F85-BF1A-463D-8472-6674BACAD365}"/>
              </a:ext>
            </a:extLst>
          </p:cNvPr>
          <p:cNvPicPr/>
          <p:nvPr/>
        </p:nvPicPr>
        <p:blipFill>
          <a:blip r:embed="rId2"/>
          <a:stretch>
            <a:fillRect/>
          </a:stretch>
        </p:blipFill>
        <p:spPr>
          <a:xfrm>
            <a:off x="5210175" y="1485898"/>
            <a:ext cx="3705225" cy="1441450"/>
          </a:xfrm>
          <a:prstGeom prst="rect">
            <a:avLst/>
          </a:prstGeom>
        </p:spPr>
      </p:pic>
      <p:pic>
        <p:nvPicPr>
          <p:cNvPr id="6" name="Picture 5">
            <a:extLst>
              <a:ext uri="{FF2B5EF4-FFF2-40B4-BE49-F238E27FC236}">
                <a16:creationId xmlns:a16="http://schemas.microsoft.com/office/drawing/2014/main" id="{5CF14AEF-3A2F-455C-A648-9FED7B8E8D87}"/>
              </a:ext>
            </a:extLst>
          </p:cNvPr>
          <p:cNvPicPr/>
          <p:nvPr/>
        </p:nvPicPr>
        <p:blipFill>
          <a:blip r:embed="rId3"/>
          <a:stretch>
            <a:fillRect/>
          </a:stretch>
        </p:blipFill>
        <p:spPr>
          <a:xfrm>
            <a:off x="5172075" y="3002520"/>
            <a:ext cx="3743325" cy="1421130"/>
          </a:xfrm>
          <a:prstGeom prst="rect">
            <a:avLst/>
          </a:prstGeom>
        </p:spPr>
      </p:pic>
      <p:pic>
        <p:nvPicPr>
          <p:cNvPr id="7" name="Picture 6">
            <a:extLst>
              <a:ext uri="{FF2B5EF4-FFF2-40B4-BE49-F238E27FC236}">
                <a16:creationId xmlns:a16="http://schemas.microsoft.com/office/drawing/2014/main" id="{BDF9640A-7C8B-4398-9D6D-94BED7292E7C}"/>
              </a:ext>
            </a:extLst>
          </p:cNvPr>
          <p:cNvPicPr/>
          <p:nvPr/>
        </p:nvPicPr>
        <p:blipFill>
          <a:blip r:embed="rId4"/>
          <a:stretch>
            <a:fillRect/>
          </a:stretch>
        </p:blipFill>
        <p:spPr>
          <a:xfrm>
            <a:off x="4876800" y="4564959"/>
            <a:ext cx="4038600" cy="2009775"/>
          </a:xfrm>
          <a:prstGeom prst="rect">
            <a:avLst/>
          </a:prstGeom>
        </p:spPr>
      </p:pic>
    </p:spTree>
    <p:extLst>
      <p:ext uri="{BB962C8B-B14F-4D97-AF65-F5344CB8AC3E}">
        <p14:creationId xmlns:p14="http://schemas.microsoft.com/office/powerpoint/2010/main" val="4060598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471-E1B7-452F-88EE-D931019AD09F}"/>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D8155574-163E-4B77-BCA4-7648F0E286C7}"/>
              </a:ext>
            </a:extLst>
          </p:cNvPr>
          <p:cNvSpPr>
            <a:spLocks noGrp="1"/>
          </p:cNvSpPr>
          <p:nvPr>
            <p:ph sz="quarter" idx="12"/>
          </p:nvPr>
        </p:nvSpPr>
        <p:spPr/>
        <p:txBody>
          <a:bodyPr/>
          <a:lstStyle/>
          <a:p>
            <a:r>
              <a:rPr lang="en-US" dirty="0"/>
              <a:t>Layer the stack:</a:t>
            </a:r>
          </a:p>
          <a:p>
            <a:pPr lvl="1"/>
            <a:r>
              <a:rPr lang="en-US" dirty="0"/>
              <a:t>Camera</a:t>
            </a:r>
          </a:p>
          <a:p>
            <a:pPr lvl="1"/>
            <a:r>
              <a:rPr lang="en-US" dirty="0"/>
              <a:t>Transceiver</a:t>
            </a:r>
          </a:p>
          <a:p>
            <a:pPr lvl="1"/>
            <a:endParaRPr lang="en-CA" dirty="0"/>
          </a:p>
        </p:txBody>
      </p:sp>
      <p:sp>
        <p:nvSpPr>
          <p:cNvPr id="4" name="Slide Number Placeholder 3">
            <a:extLst>
              <a:ext uri="{FF2B5EF4-FFF2-40B4-BE49-F238E27FC236}">
                <a16:creationId xmlns:a16="http://schemas.microsoft.com/office/drawing/2014/main" id="{BFD30778-31B0-4C00-A403-711C9860183F}"/>
              </a:ext>
            </a:extLst>
          </p:cNvPr>
          <p:cNvSpPr>
            <a:spLocks noGrp="1"/>
          </p:cNvSpPr>
          <p:nvPr>
            <p:ph type="sldNum" sz="quarter" idx="11"/>
          </p:nvPr>
        </p:nvSpPr>
        <p:spPr/>
        <p:txBody>
          <a:bodyPr/>
          <a:lstStyle/>
          <a:p>
            <a:fld id="{1353CB71-703C-495B-86EC-238C102AF19B}" type="slidenum">
              <a:rPr lang="en-US" smtClean="0"/>
              <a:pPr/>
              <a:t>74</a:t>
            </a:fld>
            <a:r>
              <a:rPr lang="en-US"/>
              <a:t>   |</a:t>
            </a:r>
            <a:endParaRPr lang="en-US" dirty="0"/>
          </a:p>
        </p:txBody>
      </p:sp>
      <p:pic>
        <p:nvPicPr>
          <p:cNvPr id="8" name="Picture 7">
            <a:extLst>
              <a:ext uri="{FF2B5EF4-FFF2-40B4-BE49-F238E27FC236}">
                <a16:creationId xmlns:a16="http://schemas.microsoft.com/office/drawing/2014/main" id="{3DEE5819-8FD3-4C8F-A3C5-9E1A0677C089}"/>
              </a:ext>
            </a:extLst>
          </p:cNvPr>
          <p:cNvPicPr/>
          <p:nvPr/>
        </p:nvPicPr>
        <p:blipFill>
          <a:blip r:embed="rId2"/>
          <a:stretch>
            <a:fillRect/>
          </a:stretch>
        </p:blipFill>
        <p:spPr>
          <a:xfrm>
            <a:off x="4857750" y="1523628"/>
            <a:ext cx="4057650" cy="2127250"/>
          </a:xfrm>
          <a:prstGeom prst="rect">
            <a:avLst/>
          </a:prstGeom>
        </p:spPr>
      </p:pic>
      <p:pic>
        <p:nvPicPr>
          <p:cNvPr id="9" name="Picture 8">
            <a:extLst>
              <a:ext uri="{FF2B5EF4-FFF2-40B4-BE49-F238E27FC236}">
                <a16:creationId xmlns:a16="http://schemas.microsoft.com/office/drawing/2014/main" id="{E5075828-CA10-4BF9-A94B-D1C4777D5218}"/>
              </a:ext>
            </a:extLst>
          </p:cNvPr>
          <p:cNvPicPr/>
          <p:nvPr/>
        </p:nvPicPr>
        <p:blipFill>
          <a:blip r:embed="rId3"/>
          <a:stretch>
            <a:fillRect/>
          </a:stretch>
        </p:blipFill>
        <p:spPr>
          <a:xfrm>
            <a:off x="4891087" y="3704129"/>
            <a:ext cx="3990975" cy="2945130"/>
          </a:xfrm>
          <a:prstGeom prst="rect">
            <a:avLst/>
          </a:prstGeom>
        </p:spPr>
      </p:pic>
    </p:spTree>
    <p:extLst>
      <p:ext uri="{BB962C8B-B14F-4D97-AF65-F5344CB8AC3E}">
        <p14:creationId xmlns:p14="http://schemas.microsoft.com/office/powerpoint/2010/main" val="3087614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8471-E1B7-452F-88EE-D931019AD09F}"/>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D8155574-163E-4B77-BCA4-7648F0E286C7}"/>
              </a:ext>
            </a:extLst>
          </p:cNvPr>
          <p:cNvSpPr>
            <a:spLocks noGrp="1"/>
          </p:cNvSpPr>
          <p:nvPr>
            <p:ph sz="quarter" idx="12"/>
          </p:nvPr>
        </p:nvSpPr>
        <p:spPr/>
        <p:txBody>
          <a:bodyPr/>
          <a:lstStyle/>
          <a:p>
            <a:r>
              <a:rPr lang="en-US" dirty="0"/>
              <a:t>Layer the stack:</a:t>
            </a:r>
          </a:p>
          <a:p>
            <a:pPr lvl="1"/>
            <a:r>
              <a:rPr lang="en-US" dirty="0"/>
              <a:t>OBC</a:t>
            </a:r>
          </a:p>
          <a:p>
            <a:pPr lvl="1"/>
            <a:r>
              <a:rPr lang="en-US" dirty="0"/>
              <a:t>NAC engraving</a:t>
            </a:r>
          </a:p>
          <a:p>
            <a:pPr lvl="1"/>
            <a:endParaRPr lang="en-CA" dirty="0"/>
          </a:p>
        </p:txBody>
      </p:sp>
      <p:sp>
        <p:nvSpPr>
          <p:cNvPr id="4" name="Slide Number Placeholder 3">
            <a:extLst>
              <a:ext uri="{FF2B5EF4-FFF2-40B4-BE49-F238E27FC236}">
                <a16:creationId xmlns:a16="http://schemas.microsoft.com/office/drawing/2014/main" id="{BFD30778-31B0-4C00-A403-711C9860183F}"/>
              </a:ext>
            </a:extLst>
          </p:cNvPr>
          <p:cNvSpPr>
            <a:spLocks noGrp="1"/>
          </p:cNvSpPr>
          <p:nvPr>
            <p:ph type="sldNum" sz="quarter" idx="11"/>
          </p:nvPr>
        </p:nvSpPr>
        <p:spPr/>
        <p:txBody>
          <a:bodyPr/>
          <a:lstStyle/>
          <a:p>
            <a:fld id="{1353CB71-703C-495B-86EC-238C102AF19B}" type="slidenum">
              <a:rPr lang="en-US" smtClean="0"/>
              <a:pPr/>
              <a:t>75</a:t>
            </a:fld>
            <a:r>
              <a:rPr lang="en-US"/>
              <a:t>   |</a:t>
            </a:r>
            <a:endParaRPr lang="en-US" dirty="0"/>
          </a:p>
        </p:txBody>
      </p:sp>
      <p:pic>
        <p:nvPicPr>
          <p:cNvPr id="7" name="Picture 6">
            <a:extLst>
              <a:ext uri="{FF2B5EF4-FFF2-40B4-BE49-F238E27FC236}">
                <a16:creationId xmlns:a16="http://schemas.microsoft.com/office/drawing/2014/main" id="{DB3230C9-35CC-48A6-9ACC-364F688C6FB7}"/>
              </a:ext>
            </a:extLst>
          </p:cNvPr>
          <p:cNvPicPr/>
          <p:nvPr/>
        </p:nvPicPr>
        <p:blipFill>
          <a:blip r:embed="rId2"/>
          <a:stretch>
            <a:fillRect/>
          </a:stretch>
        </p:blipFill>
        <p:spPr>
          <a:xfrm>
            <a:off x="5247640" y="1485898"/>
            <a:ext cx="3667760" cy="2562225"/>
          </a:xfrm>
          <a:prstGeom prst="rect">
            <a:avLst/>
          </a:prstGeom>
        </p:spPr>
      </p:pic>
      <p:pic>
        <p:nvPicPr>
          <p:cNvPr id="10" name="Picture 9">
            <a:extLst>
              <a:ext uri="{FF2B5EF4-FFF2-40B4-BE49-F238E27FC236}">
                <a16:creationId xmlns:a16="http://schemas.microsoft.com/office/drawing/2014/main" id="{B22B8257-2F9C-45E1-82C2-C91A6A053C36}"/>
              </a:ext>
            </a:extLst>
          </p:cNvPr>
          <p:cNvPicPr>
            <a:picLocks noChangeAspect="1"/>
          </p:cNvPicPr>
          <p:nvPr/>
        </p:nvPicPr>
        <p:blipFill>
          <a:blip r:embed="rId3"/>
          <a:stretch>
            <a:fillRect/>
          </a:stretch>
        </p:blipFill>
        <p:spPr>
          <a:xfrm>
            <a:off x="530352" y="3217519"/>
            <a:ext cx="4041648" cy="3297579"/>
          </a:xfrm>
          <a:prstGeom prst="rect">
            <a:avLst/>
          </a:prstGeom>
        </p:spPr>
      </p:pic>
    </p:spTree>
    <p:extLst>
      <p:ext uri="{BB962C8B-B14F-4D97-AF65-F5344CB8AC3E}">
        <p14:creationId xmlns:p14="http://schemas.microsoft.com/office/powerpoint/2010/main" val="2160551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855BD-46B9-4666-941D-8C61F9E48B30}"/>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6883CDB3-B3B7-4FE5-8A84-8BE5288B77DB}"/>
              </a:ext>
            </a:extLst>
          </p:cNvPr>
          <p:cNvSpPr>
            <a:spLocks noGrp="1"/>
          </p:cNvSpPr>
          <p:nvPr>
            <p:ph sz="quarter" idx="12"/>
          </p:nvPr>
        </p:nvSpPr>
        <p:spPr/>
        <p:txBody>
          <a:bodyPr/>
          <a:lstStyle/>
          <a:p>
            <a:r>
              <a:rPr lang="en-US" dirty="0"/>
              <a:t>Layer the stack:</a:t>
            </a:r>
          </a:p>
          <a:p>
            <a:pPr lvl="1"/>
            <a:r>
              <a:rPr lang="en-US" dirty="0"/>
              <a:t>Custom Boards </a:t>
            </a:r>
          </a:p>
          <a:p>
            <a:pPr lvl="1"/>
            <a:r>
              <a:rPr lang="en-US" dirty="0"/>
              <a:t>Connectors</a:t>
            </a:r>
          </a:p>
          <a:p>
            <a:endParaRPr lang="en-CA" dirty="0"/>
          </a:p>
        </p:txBody>
      </p:sp>
      <p:sp>
        <p:nvSpPr>
          <p:cNvPr id="4" name="Slide Number Placeholder 3">
            <a:extLst>
              <a:ext uri="{FF2B5EF4-FFF2-40B4-BE49-F238E27FC236}">
                <a16:creationId xmlns:a16="http://schemas.microsoft.com/office/drawing/2014/main" id="{F3E7AA94-D90E-43E0-839A-E0413A6ADEC1}"/>
              </a:ext>
            </a:extLst>
          </p:cNvPr>
          <p:cNvSpPr>
            <a:spLocks noGrp="1"/>
          </p:cNvSpPr>
          <p:nvPr>
            <p:ph type="sldNum" sz="quarter" idx="11"/>
          </p:nvPr>
        </p:nvSpPr>
        <p:spPr/>
        <p:txBody>
          <a:bodyPr/>
          <a:lstStyle/>
          <a:p>
            <a:fld id="{1353CB71-703C-495B-86EC-238C102AF19B}" type="slidenum">
              <a:rPr lang="en-US" smtClean="0"/>
              <a:pPr/>
              <a:t>76</a:t>
            </a:fld>
            <a:r>
              <a:rPr lang="en-US"/>
              <a:t>   |</a:t>
            </a:r>
            <a:endParaRPr lang="en-US" dirty="0"/>
          </a:p>
        </p:txBody>
      </p:sp>
      <p:pic>
        <p:nvPicPr>
          <p:cNvPr id="5" name="Picture 4">
            <a:extLst>
              <a:ext uri="{FF2B5EF4-FFF2-40B4-BE49-F238E27FC236}">
                <a16:creationId xmlns:a16="http://schemas.microsoft.com/office/drawing/2014/main" id="{DCB78C2A-18C8-4553-83ED-343EDA7C2BA6}"/>
              </a:ext>
            </a:extLst>
          </p:cNvPr>
          <p:cNvPicPr>
            <a:picLocks noChangeAspect="1"/>
          </p:cNvPicPr>
          <p:nvPr/>
        </p:nvPicPr>
        <p:blipFill>
          <a:blip r:embed="rId2"/>
          <a:stretch>
            <a:fillRect/>
          </a:stretch>
        </p:blipFill>
        <p:spPr>
          <a:xfrm>
            <a:off x="4737100" y="1485898"/>
            <a:ext cx="4178300" cy="2647950"/>
          </a:xfrm>
          <a:prstGeom prst="rect">
            <a:avLst/>
          </a:prstGeom>
        </p:spPr>
      </p:pic>
      <p:pic>
        <p:nvPicPr>
          <p:cNvPr id="6" name="Picture 5">
            <a:extLst>
              <a:ext uri="{FF2B5EF4-FFF2-40B4-BE49-F238E27FC236}">
                <a16:creationId xmlns:a16="http://schemas.microsoft.com/office/drawing/2014/main" id="{1CB99E10-D5B4-4982-A417-ABD253271AD7}"/>
              </a:ext>
            </a:extLst>
          </p:cNvPr>
          <p:cNvPicPr>
            <a:picLocks noChangeAspect="1"/>
          </p:cNvPicPr>
          <p:nvPr/>
        </p:nvPicPr>
        <p:blipFill>
          <a:blip r:embed="rId3"/>
          <a:stretch>
            <a:fillRect/>
          </a:stretch>
        </p:blipFill>
        <p:spPr>
          <a:xfrm>
            <a:off x="590948" y="4133848"/>
            <a:ext cx="4162226" cy="2601391"/>
          </a:xfrm>
          <a:prstGeom prst="rect">
            <a:avLst/>
          </a:prstGeom>
        </p:spPr>
      </p:pic>
    </p:spTree>
    <p:extLst>
      <p:ext uri="{BB962C8B-B14F-4D97-AF65-F5344CB8AC3E}">
        <p14:creationId xmlns:p14="http://schemas.microsoft.com/office/powerpoint/2010/main" val="292512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FE24-F070-43D4-828C-FD3BFA99817D}"/>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A53FB13C-D8CF-4612-A42A-6CA237DC57E5}"/>
              </a:ext>
            </a:extLst>
          </p:cNvPr>
          <p:cNvSpPr>
            <a:spLocks noGrp="1"/>
          </p:cNvSpPr>
          <p:nvPr>
            <p:ph sz="quarter" idx="12"/>
          </p:nvPr>
        </p:nvSpPr>
        <p:spPr/>
        <p:txBody>
          <a:bodyPr/>
          <a:lstStyle/>
          <a:p>
            <a:r>
              <a:rPr lang="en-US" dirty="0"/>
              <a:t>Layer the stack</a:t>
            </a:r>
          </a:p>
          <a:p>
            <a:pPr lvl="1"/>
            <a:r>
              <a:rPr lang="en-US" dirty="0"/>
              <a:t>Camera</a:t>
            </a:r>
          </a:p>
          <a:p>
            <a:pPr lvl="1"/>
            <a:r>
              <a:rPr lang="en-US" dirty="0"/>
              <a:t>Cover plate</a:t>
            </a:r>
            <a:endParaRPr lang="en-CA" dirty="0"/>
          </a:p>
        </p:txBody>
      </p:sp>
      <p:sp>
        <p:nvSpPr>
          <p:cNvPr id="4" name="Slide Number Placeholder 3">
            <a:extLst>
              <a:ext uri="{FF2B5EF4-FFF2-40B4-BE49-F238E27FC236}">
                <a16:creationId xmlns:a16="http://schemas.microsoft.com/office/drawing/2014/main" id="{D9D589D1-8135-4E66-96A6-918234079094}"/>
              </a:ext>
            </a:extLst>
          </p:cNvPr>
          <p:cNvSpPr>
            <a:spLocks noGrp="1"/>
          </p:cNvSpPr>
          <p:nvPr>
            <p:ph type="sldNum" sz="quarter" idx="11"/>
          </p:nvPr>
        </p:nvSpPr>
        <p:spPr/>
        <p:txBody>
          <a:bodyPr/>
          <a:lstStyle/>
          <a:p>
            <a:fld id="{1353CB71-703C-495B-86EC-238C102AF19B}" type="slidenum">
              <a:rPr lang="en-US" smtClean="0"/>
              <a:pPr/>
              <a:t>77</a:t>
            </a:fld>
            <a:r>
              <a:rPr lang="en-US"/>
              <a:t>   |</a:t>
            </a:r>
            <a:endParaRPr lang="en-US" dirty="0"/>
          </a:p>
        </p:txBody>
      </p:sp>
      <p:pic>
        <p:nvPicPr>
          <p:cNvPr id="5" name="Picture 4">
            <a:extLst>
              <a:ext uri="{FF2B5EF4-FFF2-40B4-BE49-F238E27FC236}">
                <a16:creationId xmlns:a16="http://schemas.microsoft.com/office/drawing/2014/main" id="{98525681-03B4-4CA4-AA0D-DBB84BB9429B}"/>
              </a:ext>
            </a:extLst>
          </p:cNvPr>
          <p:cNvPicPr/>
          <p:nvPr/>
        </p:nvPicPr>
        <p:blipFill>
          <a:blip r:embed="rId2"/>
          <a:stretch>
            <a:fillRect/>
          </a:stretch>
        </p:blipFill>
        <p:spPr>
          <a:xfrm>
            <a:off x="5391150" y="1485898"/>
            <a:ext cx="3524250" cy="3098165"/>
          </a:xfrm>
          <a:prstGeom prst="rect">
            <a:avLst/>
          </a:prstGeom>
        </p:spPr>
      </p:pic>
      <p:pic>
        <p:nvPicPr>
          <p:cNvPr id="6" name="Picture 5">
            <a:extLst>
              <a:ext uri="{FF2B5EF4-FFF2-40B4-BE49-F238E27FC236}">
                <a16:creationId xmlns:a16="http://schemas.microsoft.com/office/drawing/2014/main" id="{8AF8FDE0-3F9C-42DF-B401-C2842FFCC613}"/>
              </a:ext>
            </a:extLst>
          </p:cNvPr>
          <p:cNvPicPr/>
          <p:nvPr/>
        </p:nvPicPr>
        <p:blipFill>
          <a:blip r:embed="rId3"/>
          <a:stretch>
            <a:fillRect/>
          </a:stretch>
        </p:blipFill>
        <p:spPr>
          <a:xfrm>
            <a:off x="4600575" y="4731828"/>
            <a:ext cx="4314825" cy="1209675"/>
          </a:xfrm>
          <a:prstGeom prst="rect">
            <a:avLst/>
          </a:prstGeom>
        </p:spPr>
      </p:pic>
    </p:spTree>
    <p:extLst>
      <p:ext uri="{BB962C8B-B14F-4D97-AF65-F5344CB8AC3E}">
        <p14:creationId xmlns:p14="http://schemas.microsoft.com/office/powerpoint/2010/main" val="1182667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71E8-BD9B-41F7-ADEA-97F566D3AB5D}"/>
              </a:ext>
            </a:extLst>
          </p:cNvPr>
          <p:cNvSpPr>
            <a:spLocks noGrp="1"/>
          </p:cNvSpPr>
          <p:nvPr>
            <p:ph type="title"/>
          </p:nvPr>
        </p:nvSpPr>
        <p:spPr/>
        <p:txBody>
          <a:bodyPr/>
          <a:lstStyle/>
          <a:p>
            <a:r>
              <a:rPr lang="en-US" dirty="0"/>
              <a:t>Assembly Strategy</a:t>
            </a:r>
            <a:endParaRPr lang="en-CA" dirty="0"/>
          </a:p>
        </p:txBody>
      </p:sp>
      <p:sp>
        <p:nvSpPr>
          <p:cNvPr id="3" name="Content Placeholder 2">
            <a:extLst>
              <a:ext uri="{FF2B5EF4-FFF2-40B4-BE49-F238E27FC236}">
                <a16:creationId xmlns:a16="http://schemas.microsoft.com/office/drawing/2014/main" id="{0FDF872E-A16D-48CE-A677-D48410DDA006}"/>
              </a:ext>
            </a:extLst>
          </p:cNvPr>
          <p:cNvSpPr>
            <a:spLocks noGrp="1"/>
          </p:cNvSpPr>
          <p:nvPr>
            <p:ph sz="quarter" idx="12"/>
          </p:nvPr>
        </p:nvSpPr>
        <p:spPr/>
        <p:txBody>
          <a:bodyPr/>
          <a:lstStyle/>
          <a:p>
            <a:r>
              <a:rPr lang="en-US" dirty="0"/>
              <a:t>Mount the panels</a:t>
            </a:r>
          </a:p>
          <a:p>
            <a:r>
              <a:rPr lang="en-US" dirty="0"/>
              <a:t>Restrain the antenna</a:t>
            </a:r>
            <a:endParaRPr lang="en-CA" dirty="0"/>
          </a:p>
        </p:txBody>
      </p:sp>
      <p:sp>
        <p:nvSpPr>
          <p:cNvPr id="4" name="Slide Number Placeholder 3">
            <a:extLst>
              <a:ext uri="{FF2B5EF4-FFF2-40B4-BE49-F238E27FC236}">
                <a16:creationId xmlns:a16="http://schemas.microsoft.com/office/drawing/2014/main" id="{8582432B-4328-4D0D-A7EE-87F7B933F8E6}"/>
              </a:ext>
            </a:extLst>
          </p:cNvPr>
          <p:cNvSpPr>
            <a:spLocks noGrp="1"/>
          </p:cNvSpPr>
          <p:nvPr>
            <p:ph type="sldNum" sz="quarter" idx="11"/>
          </p:nvPr>
        </p:nvSpPr>
        <p:spPr/>
        <p:txBody>
          <a:bodyPr/>
          <a:lstStyle/>
          <a:p>
            <a:fld id="{1353CB71-703C-495B-86EC-238C102AF19B}" type="slidenum">
              <a:rPr lang="en-US" smtClean="0"/>
              <a:pPr/>
              <a:t>78</a:t>
            </a:fld>
            <a:r>
              <a:rPr lang="en-US"/>
              <a:t>   |</a:t>
            </a:r>
            <a:endParaRPr lang="en-US" dirty="0"/>
          </a:p>
        </p:txBody>
      </p:sp>
      <p:pic>
        <p:nvPicPr>
          <p:cNvPr id="6" name="Picture 5">
            <a:extLst>
              <a:ext uri="{FF2B5EF4-FFF2-40B4-BE49-F238E27FC236}">
                <a16:creationId xmlns:a16="http://schemas.microsoft.com/office/drawing/2014/main" id="{33B128DD-5446-4A48-A19E-1A3E730E4341}"/>
              </a:ext>
            </a:extLst>
          </p:cNvPr>
          <p:cNvPicPr/>
          <p:nvPr/>
        </p:nvPicPr>
        <p:blipFill>
          <a:blip r:embed="rId2"/>
          <a:stretch>
            <a:fillRect/>
          </a:stretch>
        </p:blipFill>
        <p:spPr>
          <a:xfrm>
            <a:off x="265176" y="2639058"/>
            <a:ext cx="2838450" cy="3876040"/>
          </a:xfrm>
          <a:prstGeom prst="rect">
            <a:avLst/>
          </a:prstGeom>
        </p:spPr>
      </p:pic>
      <p:pic>
        <p:nvPicPr>
          <p:cNvPr id="7" name="Picture 6">
            <a:extLst>
              <a:ext uri="{FF2B5EF4-FFF2-40B4-BE49-F238E27FC236}">
                <a16:creationId xmlns:a16="http://schemas.microsoft.com/office/drawing/2014/main" id="{69996170-0CE1-4C48-A96A-55E5BFCDEEE2}"/>
              </a:ext>
            </a:extLst>
          </p:cNvPr>
          <p:cNvPicPr/>
          <p:nvPr/>
        </p:nvPicPr>
        <p:blipFill>
          <a:blip r:embed="rId3"/>
          <a:stretch>
            <a:fillRect/>
          </a:stretch>
        </p:blipFill>
        <p:spPr>
          <a:xfrm>
            <a:off x="5448300" y="2047873"/>
            <a:ext cx="3467100" cy="4467225"/>
          </a:xfrm>
          <a:prstGeom prst="rect">
            <a:avLst/>
          </a:prstGeom>
        </p:spPr>
      </p:pic>
    </p:spTree>
    <p:extLst>
      <p:ext uri="{BB962C8B-B14F-4D97-AF65-F5344CB8AC3E}">
        <p14:creationId xmlns:p14="http://schemas.microsoft.com/office/powerpoint/2010/main" val="8148051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351AA-DDB9-4016-B365-9AA0D34513E5}"/>
              </a:ext>
            </a:extLst>
          </p:cNvPr>
          <p:cNvSpPr>
            <a:spLocks noGrp="1"/>
          </p:cNvSpPr>
          <p:nvPr>
            <p:ph type="title"/>
          </p:nvPr>
        </p:nvSpPr>
        <p:spPr/>
        <p:txBody>
          <a:bodyPr/>
          <a:lstStyle/>
          <a:p>
            <a:r>
              <a:rPr lang="en-US" dirty="0"/>
              <a:t>Notes on Assembly</a:t>
            </a:r>
            <a:endParaRPr lang="en-CA" dirty="0"/>
          </a:p>
        </p:txBody>
      </p:sp>
      <p:sp>
        <p:nvSpPr>
          <p:cNvPr id="3" name="Content Placeholder 2">
            <a:extLst>
              <a:ext uri="{FF2B5EF4-FFF2-40B4-BE49-F238E27FC236}">
                <a16:creationId xmlns:a16="http://schemas.microsoft.com/office/drawing/2014/main" id="{A673F44A-B62A-427D-B382-D4AD26D9C580}"/>
              </a:ext>
            </a:extLst>
          </p:cNvPr>
          <p:cNvSpPr>
            <a:spLocks noGrp="1"/>
          </p:cNvSpPr>
          <p:nvPr>
            <p:ph sz="quarter" idx="12"/>
          </p:nvPr>
        </p:nvSpPr>
        <p:spPr/>
        <p:txBody>
          <a:bodyPr/>
          <a:lstStyle/>
          <a:p>
            <a:r>
              <a:rPr lang="en-US" dirty="0"/>
              <a:t>Cover plates to be revised to place GPS antenna cutout at same end as antenna</a:t>
            </a:r>
          </a:p>
          <a:p>
            <a:r>
              <a:rPr lang="en-US" dirty="0"/>
              <a:t>Actual antenna are longer for 2U</a:t>
            </a:r>
          </a:p>
          <a:p>
            <a:pPr lvl="1"/>
            <a:r>
              <a:rPr lang="en-US" dirty="0"/>
              <a:t>CAD files from 1U antenna</a:t>
            </a:r>
            <a:endParaRPr lang="en-CA" dirty="0"/>
          </a:p>
        </p:txBody>
      </p:sp>
      <p:sp>
        <p:nvSpPr>
          <p:cNvPr id="4" name="Slide Number Placeholder 3">
            <a:extLst>
              <a:ext uri="{FF2B5EF4-FFF2-40B4-BE49-F238E27FC236}">
                <a16:creationId xmlns:a16="http://schemas.microsoft.com/office/drawing/2014/main" id="{7986AC2B-4BA9-4479-8686-9F49AD890D69}"/>
              </a:ext>
            </a:extLst>
          </p:cNvPr>
          <p:cNvSpPr>
            <a:spLocks noGrp="1"/>
          </p:cNvSpPr>
          <p:nvPr>
            <p:ph type="sldNum" sz="quarter" idx="11"/>
          </p:nvPr>
        </p:nvSpPr>
        <p:spPr/>
        <p:txBody>
          <a:bodyPr/>
          <a:lstStyle/>
          <a:p>
            <a:fld id="{1353CB71-703C-495B-86EC-238C102AF19B}" type="slidenum">
              <a:rPr lang="en-US" smtClean="0"/>
              <a:pPr/>
              <a:t>79</a:t>
            </a:fld>
            <a:r>
              <a:rPr lang="en-US"/>
              <a:t>   |</a:t>
            </a:r>
            <a:endParaRPr lang="en-US" dirty="0"/>
          </a:p>
        </p:txBody>
      </p:sp>
    </p:spTree>
    <p:extLst>
      <p:ext uri="{BB962C8B-B14F-4D97-AF65-F5344CB8AC3E}">
        <p14:creationId xmlns:p14="http://schemas.microsoft.com/office/powerpoint/2010/main" val="211856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7106-0652-4394-ADE9-6AB63460B3C7}"/>
              </a:ext>
            </a:extLst>
          </p:cNvPr>
          <p:cNvSpPr>
            <a:spLocks noGrp="1"/>
          </p:cNvSpPr>
          <p:nvPr>
            <p:ph type="title"/>
          </p:nvPr>
        </p:nvSpPr>
        <p:spPr/>
        <p:txBody>
          <a:bodyPr/>
          <a:lstStyle/>
          <a:p>
            <a:r>
              <a:rPr lang="en-US" dirty="0"/>
              <a:t>Mission Requirements</a:t>
            </a:r>
            <a:endParaRPr lang="en-CA" dirty="0"/>
          </a:p>
        </p:txBody>
      </p:sp>
      <p:graphicFrame>
        <p:nvGraphicFramePr>
          <p:cNvPr id="5" name="Content Placeholder 4">
            <a:extLst>
              <a:ext uri="{FF2B5EF4-FFF2-40B4-BE49-F238E27FC236}">
                <a16:creationId xmlns:a16="http://schemas.microsoft.com/office/drawing/2014/main" id="{6DEBF54D-1196-4064-A85C-4EDDCD8B6FA3}"/>
              </a:ext>
            </a:extLst>
          </p:cNvPr>
          <p:cNvGraphicFramePr>
            <a:graphicFrameLocks noGrp="1"/>
          </p:cNvGraphicFramePr>
          <p:nvPr>
            <p:ph sz="quarter" idx="12"/>
            <p:extLst>
              <p:ext uri="{D42A27DB-BD31-4B8C-83A1-F6EECF244321}">
                <p14:modId xmlns:p14="http://schemas.microsoft.com/office/powerpoint/2010/main" val="3801432124"/>
              </p:ext>
            </p:extLst>
          </p:nvPr>
        </p:nvGraphicFramePr>
        <p:xfrm>
          <a:off x="-1" y="1303857"/>
          <a:ext cx="9143999" cy="5273730"/>
        </p:xfrm>
        <a:graphic>
          <a:graphicData uri="http://schemas.openxmlformats.org/drawingml/2006/table">
            <a:tbl>
              <a:tblPr>
                <a:tableStyleId>{5C22544A-7EE6-4342-B048-85BDC9FD1C3A}</a:tableStyleId>
              </a:tblPr>
              <a:tblGrid>
                <a:gridCol w="1393795">
                  <a:extLst>
                    <a:ext uri="{9D8B030D-6E8A-4147-A177-3AD203B41FA5}">
                      <a16:colId xmlns:a16="http://schemas.microsoft.com/office/drawing/2014/main" val="561526789"/>
                    </a:ext>
                  </a:extLst>
                </a:gridCol>
                <a:gridCol w="7750204">
                  <a:extLst>
                    <a:ext uri="{9D8B030D-6E8A-4147-A177-3AD203B41FA5}">
                      <a16:colId xmlns:a16="http://schemas.microsoft.com/office/drawing/2014/main" val="3786692701"/>
                    </a:ext>
                  </a:extLst>
                </a:gridCol>
              </a:tblGrid>
              <a:tr h="376695">
                <a:tc>
                  <a:txBody>
                    <a:bodyPr/>
                    <a:lstStyle/>
                    <a:p>
                      <a:pPr algn="ctr" fontAlgn="ctr"/>
                      <a:r>
                        <a:rPr lang="en-CA" sz="1200" u="none" strike="noStrike" dirty="0">
                          <a:effectLst/>
                          <a:latin typeface="+mn-lt"/>
                        </a:rPr>
                        <a:t>ID</a:t>
                      </a:r>
                      <a:endParaRPr lang="en-CA" sz="1200" b="0" i="0" u="none" strike="noStrike" dirty="0">
                        <a:solidFill>
                          <a:srgbClr val="000000"/>
                        </a:solidFill>
                        <a:effectLst/>
                        <a:latin typeface="+mn-lt"/>
                      </a:endParaRPr>
                    </a:p>
                  </a:txBody>
                  <a:tcPr marL="7620" marR="7620" marT="762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CA" sz="1200" u="none" strike="noStrike" dirty="0">
                          <a:effectLst/>
                          <a:latin typeface="+mn-lt"/>
                        </a:rPr>
                        <a:t>Science and Outreach Requirements </a:t>
                      </a:r>
                      <a:endParaRPr lang="en-CA" sz="12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4217198133"/>
                  </a:ext>
                </a:extLst>
              </a:tr>
              <a:tr h="376695">
                <a:tc>
                  <a:txBody>
                    <a:bodyPr/>
                    <a:lstStyle/>
                    <a:p>
                      <a:pPr algn="ctr" fontAlgn="ctr"/>
                      <a:r>
                        <a:rPr lang="en-CA" sz="1200" u="none" strike="noStrike" dirty="0">
                          <a:effectLst/>
                          <a:latin typeface="+mn-lt"/>
                        </a:rPr>
                        <a:t>MR-SC01</a:t>
                      </a:r>
                      <a:endParaRPr lang="en-CA" sz="1200" b="0" i="0" u="none" strike="noStrike" dirty="0">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shall integrate an immersive VR camera as a primary science and outreach payload</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3438427744"/>
                  </a:ext>
                </a:extLst>
              </a:tr>
              <a:tr h="376695">
                <a:tc>
                  <a:txBody>
                    <a:bodyPr/>
                    <a:lstStyle/>
                    <a:p>
                      <a:pPr algn="ctr" fontAlgn="ctr"/>
                      <a:r>
                        <a:rPr lang="en-CA" sz="1200" u="none" strike="noStrike">
                          <a:effectLst/>
                          <a:latin typeface="+mn-lt"/>
                        </a:rPr>
                        <a:t>MR-SC02</a:t>
                      </a:r>
                      <a:endParaRPr lang="en-CA" sz="1200" b="0" i="0" u="none" strike="noStrike">
                        <a:solidFill>
                          <a:srgbClr val="FFFFFF"/>
                        </a:solidFill>
                        <a:effectLst/>
                        <a:latin typeface="+mn-lt"/>
                      </a:endParaRPr>
                    </a:p>
                  </a:txBody>
                  <a:tcPr marL="7620" marR="7620" marT="7620" marB="0" anchor="ctr"/>
                </a:tc>
                <a:tc>
                  <a:txBody>
                    <a:bodyPr/>
                    <a:lstStyle/>
                    <a:p>
                      <a:pPr algn="l" fontAlgn="ctr"/>
                      <a:r>
                        <a:rPr lang="en-US" sz="1200" u="none" strike="noStrike">
                          <a:effectLst/>
                          <a:latin typeface="+mn-lt"/>
                        </a:rPr>
                        <a:t>The CubeSat may integrate an accelerometer as a secondary payload for space weather events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992198063"/>
                  </a:ext>
                </a:extLst>
              </a:tr>
              <a:tr h="376695">
                <a:tc>
                  <a:txBody>
                    <a:bodyPr/>
                    <a:lstStyle/>
                    <a:p>
                      <a:pPr algn="ctr" fontAlgn="ctr"/>
                      <a:r>
                        <a:rPr lang="en-CA" sz="1200" u="none" strike="noStrike">
                          <a:effectLst/>
                          <a:latin typeface="+mn-lt"/>
                        </a:rPr>
                        <a:t>MR-SC03</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shall acquire and return to ground at minimum 5 images of either scientific or outreach interest from the VR camera</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4204496989"/>
                  </a:ext>
                </a:extLst>
              </a:tr>
              <a:tr h="376695">
                <a:tc>
                  <a:txBody>
                    <a:bodyPr/>
                    <a:lstStyle/>
                    <a:p>
                      <a:pPr algn="ctr" fontAlgn="ctr"/>
                      <a:r>
                        <a:rPr lang="en-CA" sz="1200" u="none" strike="noStrike">
                          <a:effectLst/>
                          <a:latin typeface="+mn-lt"/>
                        </a:rPr>
                        <a:t>MR-SC04</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dirty="0">
                          <a:effectLst/>
                          <a:latin typeface="+mn-lt"/>
                        </a:rPr>
                        <a:t>The CubeSat may solicit public input for image target selection as a goal</a:t>
                      </a:r>
                      <a:endParaRPr lang="en-US" sz="12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71858680"/>
                  </a:ext>
                </a:extLst>
              </a:tr>
              <a:tr h="376695">
                <a:tc>
                  <a:txBody>
                    <a:bodyPr/>
                    <a:lstStyle/>
                    <a:p>
                      <a:pPr algn="ctr" fontAlgn="ctr"/>
                      <a:r>
                        <a:rPr lang="en-CA" sz="1200" u="none" strike="noStrike">
                          <a:effectLst/>
                          <a:latin typeface="+mn-lt"/>
                        </a:rPr>
                        <a:t>MR-SC05</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acquired VR images shall be made publicly available</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3349392550"/>
                  </a:ext>
                </a:extLst>
              </a:tr>
              <a:tr h="376695">
                <a:tc>
                  <a:txBody>
                    <a:bodyPr/>
                    <a:lstStyle/>
                    <a:p>
                      <a:pPr algn="ctr" fontAlgn="ctr"/>
                      <a:r>
                        <a:rPr lang="en-CA" sz="1200" u="none" strike="noStrike">
                          <a:effectLst/>
                          <a:latin typeface="+mn-lt"/>
                        </a:rPr>
                        <a:t>MR-SC06</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acquired VR images and video shall me viewable with an Oculus Rift</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1836942715"/>
                  </a:ext>
                </a:extLst>
              </a:tr>
              <a:tr h="376695">
                <a:tc>
                  <a:txBody>
                    <a:bodyPr/>
                    <a:lstStyle/>
                    <a:p>
                      <a:pPr algn="ctr" fontAlgn="ctr"/>
                      <a:r>
                        <a:rPr lang="en-CA" sz="1200" u="none" strike="noStrike">
                          <a:effectLst/>
                          <a:latin typeface="+mn-lt"/>
                        </a:rPr>
                        <a:t>MR-SC07</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acquired VR images may be viewable with other VR headsets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785267624"/>
                  </a:ext>
                </a:extLst>
              </a:tr>
              <a:tr h="376695">
                <a:tc>
                  <a:txBody>
                    <a:bodyPr/>
                    <a:lstStyle/>
                    <a:p>
                      <a:pPr algn="ctr" fontAlgn="ctr"/>
                      <a:r>
                        <a:rPr lang="en-CA" sz="1200" u="none" strike="noStrike">
                          <a:effectLst/>
                          <a:latin typeface="+mn-lt"/>
                        </a:rPr>
                        <a:t>MR-SC08</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may acquire images at a rate of 5 per week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3091065223"/>
                  </a:ext>
                </a:extLst>
              </a:tr>
              <a:tr h="376695">
                <a:tc>
                  <a:txBody>
                    <a:bodyPr/>
                    <a:lstStyle/>
                    <a:p>
                      <a:pPr algn="ctr" fontAlgn="ctr"/>
                      <a:r>
                        <a:rPr lang="en-CA" sz="1200" u="none" strike="noStrike">
                          <a:effectLst/>
                          <a:latin typeface="+mn-lt"/>
                        </a:rPr>
                        <a:t>MR-SC09</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may acquire 1 VR video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1432185844"/>
                  </a:ext>
                </a:extLst>
              </a:tr>
              <a:tr h="376695">
                <a:tc>
                  <a:txBody>
                    <a:bodyPr/>
                    <a:lstStyle/>
                    <a:p>
                      <a:pPr algn="ctr" fontAlgn="ctr"/>
                      <a:r>
                        <a:rPr lang="en-CA" sz="1200" u="none" strike="noStrike">
                          <a:effectLst/>
                          <a:latin typeface="+mn-lt"/>
                        </a:rPr>
                        <a:t>MR-SC10</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dirty="0">
                          <a:effectLst/>
                          <a:latin typeface="+mn-lt"/>
                        </a:rPr>
                        <a:t>The CubeSat may image the moon as a goal</a:t>
                      </a:r>
                      <a:endParaRPr lang="en-US" sz="12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1364120943"/>
                  </a:ext>
                </a:extLst>
              </a:tr>
              <a:tr h="376695">
                <a:tc>
                  <a:txBody>
                    <a:bodyPr/>
                    <a:lstStyle/>
                    <a:p>
                      <a:pPr algn="ctr" fontAlgn="ctr"/>
                      <a:r>
                        <a:rPr lang="en-CA" sz="1200" u="none" strike="noStrike">
                          <a:effectLst/>
                          <a:latin typeface="+mn-lt"/>
                        </a:rPr>
                        <a:t>MR-SC11</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may image the Northern Canada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3927582636"/>
                  </a:ext>
                </a:extLst>
              </a:tr>
              <a:tr h="376695">
                <a:tc>
                  <a:txBody>
                    <a:bodyPr/>
                    <a:lstStyle/>
                    <a:p>
                      <a:pPr algn="ctr" fontAlgn="ctr"/>
                      <a:r>
                        <a:rPr lang="en-CA" sz="1200" u="none" strike="noStrike">
                          <a:effectLst/>
                          <a:latin typeface="+mn-lt"/>
                        </a:rPr>
                        <a:t>MR-SC12</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a:effectLst/>
                          <a:latin typeface="+mn-lt"/>
                        </a:rPr>
                        <a:t>The CubeSat may image the limb of the Earth as a goal</a:t>
                      </a:r>
                      <a:endParaRPr lang="en-US" sz="1200" b="0" i="0" u="none" strike="noStrike">
                        <a:solidFill>
                          <a:srgbClr val="000000"/>
                        </a:solidFill>
                        <a:effectLst/>
                        <a:latin typeface="+mn-lt"/>
                      </a:endParaRPr>
                    </a:p>
                  </a:txBody>
                  <a:tcPr marL="7620" marR="7620" marT="7620" marB="0" anchor="ctr"/>
                </a:tc>
                <a:extLst>
                  <a:ext uri="{0D108BD9-81ED-4DB2-BD59-A6C34878D82A}">
                    <a16:rowId xmlns:a16="http://schemas.microsoft.com/office/drawing/2014/main" val="1532210361"/>
                  </a:ext>
                </a:extLst>
              </a:tr>
              <a:tr h="376695">
                <a:tc>
                  <a:txBody>
                    <a:bodyPr/>
                    <a:lstStyle/>
                    <a:p>
                      <a:pPr algn="ctr" fontAlgn="ctr"/>
                      <a:r>
                        <a:rPr lang="en-CA" sz="1200" u="none" strike="noStrike">
                          <a:effectLst/>
                          <a:latin typeface="+mn-lt"/>
                        </a:rPr>
                        <a:t>MR-SC13</a:t>
                      </a:r>
                      <a:endParaRPr lang="en-CA" sz="1200" b="0" i="0" u="none" strike="noStrike">
                        <a:solidFill>
                          <a:srgbClr val="000000"/>
                        </a:solidFill>
                        <a:effectLst/>
                        <a:latin typeface="+mn-lt"/>
                      </a:endParaRPr>
                    </a:p>
                  </a:txBody>
                  <a:tcPr marL="7620" marR="7620" marT="7620" marB="0" anchor="ctr"/>
                </a:tc>
                <a:tc>
                  <a:txBody>
                    <a:bodyPr/>
                    <a:lstStyle/>
                    <a:p>
                      <a:pPr algn="l" fontAlgn="ctr"/>
                      <a:r>
                        <a:rPr lang="en-US" sz="1200" u="none" strike="noStrike" dirty="0">
                          <a:effectLst/>
                          <a:latin typeface="+mn-lt"/>
                        </a:rPr>
                        <a:t>The CubeSat may image the atmosphere as a goal</a:t>
                      </a:r>
                      <a:endParaRPr lang="en-US" sz="1200" b="0" i="0" u="none" strike="noStrike" dirty="0">
                        <a:solidFill>
                          <a:srgbClr val="000000"/>
                        </a:solidFill>
                        <a:effectLst/>
                        <a:latin typeface="+mn-lt"/>
                      </a:endParaRPr>
                    </a:p>
                  </a:txBody>
                  <a:tcPr marL="7620" marR="7620" marT="7620" marB="0" anchor="ctr"/>
                </a:tc>
                <a:extLst>
                  <a:ext uri="{0D108BD9-81ED-4DB2-BD59-A6C34878D82A}">
                    <a16:rowId xmlns:a16="http://schemas.microsoft.com/office/drawing/2014/main" val="3785682931"/>
                  </a:ext>
                </a:extLst>
              </a:tr>
            </a:tbl>
          </a:graphicData>
        </a:graphic>
      </p:graphicFrame>
      <p:sp>
        <p:nvSpPr>
          <p:cNvPr id="4" name="Slide Number Placeholder 3">
            <a:extLst>
              <a:ext uri="{FF2B5EF4-FFF2-40B4-BE49-F238E27FC236}">
                <a16:creationId xmlns:a16="http://schemas.microsoft.com/office/drawing/2014/main" id="{E5CEF08A-5AD6-40E3-96E1-176F8835BCAF}"/>
              </a:ext>
            </a:extLst>
          </p:cNvPr>
          <p:cNvSpPr>
            <a:spLocks noGrp="1"/>
          </p:cNvSpPr>
          <p:nvPr>
            <p:ph type="sldNum" sz="quarter" idx="11"/>
          </p:nvPr>
        </p:nvSpPr>
        <p:spPr/>
        <p:txBody>
          <a:bodyPr/>
          <a:lstStyle/>
          <a:p>
            <a:fld id="{1353CB71-703C-495B-86EC-238C102AF19B}" type="slidenum">
              <a:rPr lang="en-US" smtClean="0"/>
              <a:pPr/>
              <a:t>8</a:t>
            </a:fld>
            <a:r>
              <a:rPr lang="en-US"/>
              <a:t>   |</a:t>
            </a:r>
            <a:endParaRPr lang="en-US" dirty="0"/>
          </a:p>
        </p:txBody>
      </p:sp>
    </p:spTree>
    <p:extLst>
      <p:ext uri="{BB962C8B-B14F-4D97-AF65-F5344CB8AC3E}">
        <p14:creationId xmlns:p14="http://schemas.microsoft.com/office/powerpoint/2010/main" val="41586518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D68E-ECBB-4332-8EE5-8474944206B9}"/>
              </a:ext>
            </a:extLst>
          </p:cNvPr>
          <p:cNvSpPr>
            <a:spLocks noGrp="1"/>
          </p:cNvSpPr>
          <p:nvPr>
            <p:ph type="title"/>
          </p:nvPr>
        </p:nvSpPr>
        <p:spPr/>
        <p:txBody>
          <a:bodyPr/>
          <a:lstStyle/>
          <a:p>
            <a:r>
              <a:rPr lang="en-US" dirty="0"/>
              <a:t>Thermal Analysis</a:t>
            </a:r>
            <a:endParaRPr lang="en-CA" dirty="0"/>
          </a:p>
        </p:txBody>
      </p:sp>
      <p:sp>
        <p:nvSpPr>
          <p:cNvPr id="3" name="Content Placeholder 2">
            <a:extLst>
              <a:ext uri="{FF2B5EF4-FFF2-40B4-BE49-F238E27FC236}">
                <a16:creationId xmlns:a16="http://schemas.microsoft.com/office/drawing/2014/main" id="{84ABF383-119A-4DCC-8333-02D69FD4C7E8}"/>
              </a:ext>
            </a:extLst>
          </p:cNvPr>
          <p:cNvSpPr>
            <a:spLocks noGrp="1"/>
          </p:cNvSpPr>
          <p:nvPr>
            <p:ph sz="quarter" idx="12"/>
          </p:nvPr>
        </p:nvSpPr>
        <p:spPr/>
        <p:txBody>
          <a:bodyPr/>
          <a:lstStyle/>
          <a:p>
            <a:r>
              <a:rPr lang="en-US" dirty="0"/>
              <a:t>Detailed thermal analysis and testing on this most recent model is subject of a Mechanical and Materials Engineering capstone project</a:t>
            </a:r>
          </a:p>
          <a:p>
            <a:r>
              <a:rPr lang="en-US" dirty="0"/>
              <a:t>Detailed simulation and testing results expected by March 2020</a:t>
            </a:r>
          </a:p>
        </p:txBody>
      </p:sp>
      <p:sp>
        <p:nvSpPr>
          <p:cNvPr id="4" name="Slide Number Placeholder 3">
            <a:extLst>
              <a:ext uri="{FF2B5EF4-FFF2-40B4-BE49-F238E27FC236}">
                <a16:creationId xmlns:a16="http://schemas.microsoft.com/office/drawing/2014/main" id="{2C7C2C18-C7AC-4BF6-9EDB-597B99460DEB}"/>
              </a:ext>
            </a:extLst>
          </p:cNvPr>
          <p:cNvSpPr>
            <a:spLocks noGrp="1"/>
          </p:cNvSpPr>
          <p:nvPr>
            <p:ph type="sldNum" sz="quarter" idx="11"/>
          </p:nvPr>
        </p:nvSpPr>
        <p:spPr/>
        <p:txBody>
          <a:bodyPr/>
          <a:lstStyle/>
          <a:p>
            <a:fld id="{1353CB71-703C-495B-86EC-238C102AF19B}" type="slidenum">
              <a:rPr lang="en-US" smtClean="0"/>
              <a:pPr/>
              <a:t>80</a:t>
            </a:fld>
            <a:r>
              <a:rPr lang="en-US"/>
              <a:t>   |</a:t>
            </a:r>
            <a:endParaRPr lang="en-US" dirty="0"/>
          </a:p>
        </p:txBody>
      </p:sp>
    </p:spTree>
    <p:extLst>
      <p:ext uri="{BB962C8B-B14F-4D97-AF65-F5344CB8AC3E}">
        <p14:creationId xmlns:p14="http://schemas.microsoft.com/office/powerpoint/2010/main" val="1760127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8A9CA-0B12-4283-82C8-D384028A6573}"/>
              </a:ext>
            </a:extLst>
          </p:cNvPr>
          <p:cNvSpPr>
            <a:spLocks noGrp="1"/>
          </p:cNvSpPr>
          <p:nvPr>
            <p:ph type="title"/>
          </p:nvPr>
        </p:nvSpPr>
        <p:spPr/>
        <p:txBody>
          <a:bodyPr/>
          <a:lstStyle/>
          <a:p>
            <a:r>
              <a:rPr lang="en-US" dirty="0"/>
              <a:t>Break For Lunch</a:t>
            </a:r>
            <a:endParaRPr lang="en-CA" dirty="0"/>
          </a:p>
        </p:txBody>
      </p:sp>
      <p:sp>
        <p:nvSpPr>
          <p:cNvPr id="6" name="Content Placeholder 5">
            <a:extLst>
              <a:ext uri="{FF2B5EF4-FFF2-40B4-BE49-F238E27FC236}">
                <a16:creationId xmlns:a16="http://schemas.microsoft.com/office/drawing/2014/main" id="{D9D857F8-F4E6-4305-83EC-0B1AB27251A8}"/>
              </a:ext>
            </a:extLst>
          </p:cNvPr>
          <p:cNvSpPr>
            <a:spLocks noGrp="1"/>
          </p:cNvSpPr>
          <p:nvPr>
            <p:ph sz="quarter" idx="12"/>
          </p:nvPr>
        </p:nvSpPr>
        <p:spPr/>
        <p:txBody>
          <a:bodyPr/>
          <a:lstStyle/>
          <a:p>
            <a:endParaRPr lang="en-CA" dirty="0"/>
          </a:p>
        </p:txBody>
      </p:sp>
      <p:sp>
        <p:nvSpPr>
          <p:cNvPr id="4" name="Slide Number Placeholder 3">
            <a:extLst>
              <a:ext uri="{FF2B5EF4-FFF2-40B4-BE49-F238E27FC236}">
                <a16:creationId xmlns:a16="http://schemas.microsoft.com/office/drawing/2014/main" id="{47FC31F3-4510-43CB-B572-4390421EF574}"/>
              </a:ext>
            </a:extLst>
          </p:cNvPr>
          <p:cNvSpPr>
            <a:spLocks noGrp="1"/>
          </p:cNvSpPr>
          <p:nvPr>
            <p:ph type="sldNum" sz="quarter" idx="4294967295"/>
          </p:nvPr>
        </p:nvSpPr>
        <p:spPr>
          <a:xfrm>
            <a:off x="0" y="6577013"/>
            <a:ext cx="530225" cy="265112"/>
          </a:xfrm>
        </p:spPr>
        <p:txBody>
          <a:bodyPr/>
          <a:lstStyle/>
          <a:p>
            <a:fld id="{1353CB71-703C-495B-86EC-238C102AF19B}" type="slidenum">
              <a:rPr lang="en-US" smtClean="0"/>
              <a:pPr/>
              <a:t>81</a:t>
            </a:fld>
            <a:r>
              <a:rPr lang="en-US"/>
              <a:t>   |</a:t>
            </a:r>
            <a:endParaRPr lang="en-US" dirty="0"/>
          </a:p>
        </p:txBody>
      </p:sp>
    </p:spTree>
    <p:extLst>
      <p:ext uri="{BB962C8B-B14F-4D97-AF65-F5344CB8AC3E}">
        <p14:creationId xmlns:p14="http://schemas.microsoft.com/office/powerpoint/2010/main" val="3390813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Electrical Power System</a:t>
            </a:r>
            <a:endParaRPr lang="en-US" strike="sngStrike" dirty="0"/>
          </a:p>
        </p:txBody>
      </p:sp>
      <p:sp>
        <p:nvSpPr>
          <p:cNvPr id="5" name="Content Placeholder 4"/>
          <p:cNvSpPr>
            <a:spLocks noGrp="1"/>
          </p:cNvSpPr>
          <p:nvPr>
            <p:ph sz="quarter" idx="12"/>
          </p:nvPr>
        </p:nvSpPr>
        <p:spPr/>
        <p:txBody>
          <a:bodyPr anchor="ctr">
            <a:normAutofit/>
          </a:bodyPr>
          <a:lstStyle/>
          <a:p>
            <a:pPr>
              <a:lnSpc>
                <a:spcPct val="120000"/>
              </a:lnSpc>
            </a:pPr>
            <a:r>
              <a:rPr lang="en-US" sz="1800" dirty="0"/>
              <a:t>Work performed by Stephen Amey, Bryan Southwell, 2018/2019 Capstone Teams</a:t>
            </a:r>
          </a:p>
          <a:p>
            <a:pPr>
              <a:lnSpc>
                <a:spcPct val="120000"/>
              </a:lnSpc>
            </a:pPr>
            <a:endParaRPr lang="en-US" sz="1800" dirty="0"/>
          </a:p>
          <a:p>
            <a:pPr>
              <a:lnSpc>
                <a:spcPct val="120000"/>
              </a:lnSpc>
            </a:pPr>
            <a:r>
              <a:rPr lang="en-US" sz="1800" dirty="0"/>
              <a:t>Presented by Stephen Amey</a:t>
            </a:r>
            <a:endParaRPr lang="en-US" sz="2000" dirty="0"/>
          </a:p>
        </p:txBody>
      </p:sp>
    </p:spTree>
    <p:extLst>
      <p:ext uri="{BB962C8B-B14F-4D97-AF65-F5344CB8AC3E}">
        <p14:creationId xmlns:p14="http://schemas.microsoft.com/office/powerpoint/2010/main" val="869455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1B08-D688-4D3F-B703-2AE620CDB8CA}"/>
              </a:ext>
            </a:extLst>
          </p:cNvPr>
          <p:cNvSpPr>
            <a:spLocks noGrp="1"/>
          </p:cNvSpPr>
          <p:nvPr>
            <p:ph type="title"/>
          </p:nvPr>
        </p:nvSpPr>
        <p:spPr/>
        <p:txBody>
          <a:bodyPr/>
          <a:lstStyle/>
          <a:p>
            <a:r>
              <a:rPr lang="en-US" dirty="0" err="1"/>
              <a:t>EnduroSat</a:t>
            </a:r>
            <a:r>
              <a:rPr lang="en-US" dirty="0"/>
              <a:t> EPS + Batteries</a:t>
            </a:r>
            <a:endParaRPr lang="en-CA" dirty="0"/>
          </a:p>
        </p:txBody>
      </p:sp>
      <p:pic>
        <p:nvPicPr>
          <p:cNvPr id="5" name="Content Placeholder 4">
            <a:extLst>
              <a:ext uri="{FF2B5EF4-FFF2-40B4-BE49-F238E27FC236}">
                <a16:creationId xmlns:a16="http://schemas.microsoft.com/office/drawing/2014/main" id="{8D230FCF-45E0-4259-AD3A-EA915E6A5E1E}"/>
              </a:ext>
            </a:extLst>
          </p:cNvPr>
          <p:cNvPicPr>
            <a:picLocks noGrp="1" noChangeAspect="1"/>
          </p:cNvPicPr>
          <p:nvPr>
            <p:ph sz="quarter" idx="12"/>
          </p:nvPr>
        </p:nvPicPr>
        <p:blipFill>
          <a:blip r:embed="rId2"/>
          <a:stretch>
            <a:fillRect/>
          </a:stretch>
        </p:blipFill>
        <p:spPr>
          <a:xfrm>
            <a:off x="805160" y="1485900"/>
            <a:ext cx="7533680" cy="5029200"/>
          </a:xfrm>
          <a:prstGeom prst="rect">
            <a:avLst/>
          </a:prstGeom>
        </p:spPr>
      </p:pic>
      <p:sp>
        <p:nvSpPr>
          <p:cNvPr id="4" name="Slide Number Placeholder 3">
            <a:extLst>
              <a:ext uri="{FF2B5EF4-FFF2-40B4-BE49-F238E27FC236}">
                <a16:creationId xmlns:a16="http://schemas.microsoft.com/office/drawing/2014/main" id="{CD198CEA-DC44-4C65-A276-A652C61C61F2}"/>
              </a:ext>
            </a:extLst>
          </p:cNvPr>
          <p:cNvSpPr>
            <a:spLocks noGrp="1"/>
          </p:cNvSpPr>
          <p:nvPr>
            <p:ph type="sldNum" sz="quarter" idx="11"/>
          </p:nvPr>
        </p:nvSpPr>
        <p:spPr/>
        <p:txBody>
          <a:bodyPr/>
          <a:lstStyle/>
          <a:p>
            <a:fld id="{1353CB71-703C-495B-86EC-238C102AF19B}" type="slidenum">
              <a:rPr lang="en-US" smtClean="0"/>
              <a:pPr/>
              <a:t>83</a:t>
            </a:fld>
            <a:r>
              <a:rPr lang="en-US"/>
              <a:t>   |</a:t>
            </a:r>
            <a:endParaRPr lang="en-US" dirty="0"/>
          </a:p>
        </p:txBody>
      </p:sp>
    </p:spTree>
    <p:extLst>
      <p:ext uri="{BB962C8B-B14F-4D97-AF65-F5344CB8AC3E}">
        <p14:creationId xmlns:p14="http://schemas.microsoft.com/office/powerpoint/2010/main" val="21680781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2F6F6-1883-4771-B354-0A4BAE04E583}"/>
              </a:ext>
            </a:extLst>
          </p:cNvPr>
          <p:cNvSpPr>
            <a:spLocks noGrp="1"/>
          </p:cNvSpPr>
          <p:nvPr>
            <p:ph type="title"/>
          </p:nvPr>
        </p:nvSpPr>
        <p:spPr/>
        <p:txBody>
          <a:bodyPr/>
          <a:lstStyle/>
          <a:p>
            <a:r>
              <a:rPr lang="en-US" dirty="0"/>
              <a:t>Power Interfaces</a:t>
            </a:r>
            <a:endParaRPr lang="en-CA" dirty="0"/>
          </a:p>
        </p:txBody>
      </p:sp>
      <p:pic>
        <p:nvPicPr>
          <p:cNvPr id="5" name="Content Placeholder 4">
            <a:extLst>
              <a:ext uri="{FF2B5EF4-FFF2-40B4-BE49-F238E27FC236}">
                <a16:creationId xmlns:a16="http://schemas.microsoft.com/office/drawing/2014/main" id="{4344A3D4-DC10-4B87-B744-AE040F4BDFD1}"/>
              </a:ext>
            </a:extLst>
          </p:cNvPr>
          <p:cNvPicPr>
            <a:picLocks noGrp="1"/>
          </p:cNvPicPr>
          <p:nvPr>
            <p:ph sz="quarter" idx="12"/>
          </p:nvPr>
        </p:nvPicPr>
        <p:blipFill>
          <a:blip r:embed="rId2">
            <a:extLst>
              <a:ext uri="{28A0092B-C50C-407E-A947-70E740481C1C}">
                <a14:useLocalDpi xmlns:a14="http://schemas.microsoft.com/office/drawing/2010/main" val="0"/>
              </a:ext>
            </a:extLst>
          </a:blip>
          <a:stretch>
            <a:fillRect/>
          </a:stretch>
        </p:blipFill>
        <p:spPr bwMode="auto">
          <a:xfrm>
            <a:off x="1311746" y="1485900"/>
            <a:ext cx="6520508" cy="5029200"/>
          </a:xfrm>
          <a:prstGeom prst="rect">
            <a:avLst/>
          </a:prstGeom>
          <a:noFill/>
          <a:ln>
            <a:noFill/>
          </a:ln>
        </p:spPr>
      </p:pic>
      <p:sp>
        <p:nvSpPr>
          <p:cNvPr id="4" name="Slide Number Placeholder 3">
            <a:extLst>
              <a:ext uri="{FF2B5EF4-FFF2-40B4-BE49-F238E27FC236}">
                <a16:creationId xmlns:a16="http://schemas.microsoft.com/office/drawing/2014/main" id="{0F4C7F7A-B2E1-41F4-B026-367B66B9048F}"/>
              </a:ext>
            </a:extLst>
          </p:cNvPr>
          <p:cNvSpPr>
            <a:spLocks noGrp="1"/>
          </p:cNvSpPr>
          <p:nvPr>
            <p:ph type="sldNum" sz="quarter" idx="11"/>
          </p:nvPr>
        </p:nvSpPr>
        <p:spPr/>
        <p:txBody>
          <a:bodyPr/>
          <a:lstStyle/>
          <a:p>
            <a:fld id="{1353CB71-703C-495B-86EC-238C102AF19B}" type="slidenum">
              <a:rPr lang="en-US" smtClean="0"/>
              <a:pPr/>
              <a:t>84</a:t>
            </a:fld>
            <a:r>
              <a:rPr lang="en-US"/>
              <a:t>   |</a:t>
            </a:r>
            <a:endParaRPr lang="en-US" dirty="0"/>
          </a:p>
        </p:txBody>
      </p:sp>
    </p:spTree>
    <p:extLst>
      <p:ext uri="{BB962C8B-B14F-4D97-AF65-F5344CB8AC3E}">
        <p14:creationId xmlns:p14="http://schemas.microsoft.com/office/powerpoint/2010/main" val="3557566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Power generation subsystems</a:t>
            </a:r>
          </a:p>
        </p:txBody>
      </p:sp>
      <p:sp>
        <p:nvSpPr>
          <p:cNvPr id="3" name="Content Placeholder 2"/>
          <p:cNvSpPr>
            <a:spLocks noGrp="1"/>
          </p:cNvSpPr>
          <p:nvPr>
            <p:ph sz="quarter" idx="12"/>
          </p:nvPr>
        </p:nvSpPr>
        <p:spPr/>
        <p:txBody>
          <a:bodyPr/>
          <a:lstStyle/>
          <a:p>
            <a:r>
              <a:rPr lang="en-US" dirty="0">
                <a:solidFill>
                  <a:schemeClr val="tx2"/>
                </a:solidFill>
              </a:rPr>
              <a:t>The Endurosat EPS provides Maximum Power Point Tracking (MPPT) via dedicated solar panel connectors.</a:t>
            </a:r>
          </a:p>
          <a:p>
            <a:r>
              <a:rPr lang="en-US" dirty="0">
                <a:solidFill>
                  <a:schemeClr val="tx2"/>
                </a:solidFill>
              </a:rPr>
              <a:t>The Endurosat EPS also provides monitoring and status readouts of each solar panel connected via its USB connector.</a:t>
            </a:r>
          </a:p>
          <a:p>
            <a:r>
              <a:rPr lang="en-CA" dirty="0">
                <a:solidFill>
                  <a:schemeClr val="tx2"/>
                </a:solidFill>
              </a:rPr>
              <a:t>The </a:t>
            </a:r>
            <a:r>
              <a:rPr lang="en-CA" dirty="0" err="1">
                <a:solidFill>
                  <a:schemeClr val="tx2"/>
                </a:solidFill>
              </a:rPr>
              <a:t>Cubesat</a:t>
            </a:r>
            <a:r>
              <a:rPr lang="en-CA" dirty="0">
                <a:solidFill>
                  <a:schemeClr val="tx2"/>
                </a:solidFill>
              </a:rPr>
              <a:t> batteries are integrated within the </a:t>
            </a:r>
            <a:r>
              <a:rPr lang="en-CA" dirty="0" err="1">
                <a:solidFill>
                  <a:schemeClr val="tx2"/>
                </a:solidFill>
              </a:rPr>
              <a:t>Endurosat</a:t>
            </a:r>
            <a:r>
              <a:rPr lang="en-CA" dirty="0">
                <a:solidFill>
                  <a:schemeClr val="tx2"/>
                </a:solidFill>
              </a:rPr>
              <a:t> EPS.</a:t>
            </a:r>
          </a:p>
          <a:p>
            <a:endParaRPr lang="en-US" dirty="0"/>
          </a:p>
        </p:txBody>
      </p:sp>
      <p:sp>
        <p:nvSpPr>
          <p:cNvPr id="4" name="Slide Number Placeholder 3"/>
          <p:cNvSpPr>
            <a:spLocks noGrp="1"/>
          </p:cNvSpPr>
          <p:nvPr>
            <p:ph type="sldNum" sz="quarter" idx="11"/>
          </p:nvPr>
        </p:nvSpPr>
        <p:spPr/>
        <p:txBody>
          <a:bodyPr/>
          <a:lstStyle/>
          <a:p>
            <a:fld id="{1353CB71-703C-495B-86EC-238C102AF19B}" type="slidenum">
              <a:rPr lang="en-US" smtClean="0"/>
              <a:pPr/>
              <a:t>85</a:t>
            </a:fld>
            <a:r>
              <a:rPr lang="en-US"/>
              <a:t>   |</a:t>
            </a:r>
            <a:endParaRPr lang="en-US" dirty="0"/>
          </a:p>
        </p:txBody>
      </p:sp>
    </p:spTree>
    <p:extLst>
      <p:ext uri="{BB962C8B-B14F-4D97-AF65-F5344CB8AC3E}">
        <p14:creationId xmlns:p14="http://schemas.microsoft.com/office/powerpoint/2010/main" val="1454895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92F-F5C2-4CA8-973D-50E72414FA65}"/>
              </a:ext>
            </a:extLst>
          </p:cNvPr>
          <p:cNvSpPr>
            <a:spLocks noGrp="1"/>
          </p:cNvSpPr>
          <p:nvPr>
            <p:ph type="title"/>
          </p:nvPr>
        </p:nvSpPr>
        <p:spPr/>
        <p:txBody>
          <a:bodyPr/>
          <a:lstStyle/>
          <a:p>
            <a:r>
              <a:rPr lang="en-US" dirty="0"/>
              <a:t>Nominal Power Budget</a:t>
            </a:r>
            <a:endParaRPr lang="en-CA" dirty="0"/>
          </a:p>
        </p:txBody>
      </p:sp>
      <p:graphicFrame>
        <p:nvGraphicFramePr>
          <p:cNvPr id="6" name="Content Placeholder 5">
            <a:extLst>
              <a:ext uri="{FF2B5EF4-FFF2-40B4-BE49-F238E27FC236}">
                <a16:creationId xmlns:a16="http://schemas.microsoft.com/office/drawing/2014/main" id="{2A9FD1F8-A246-497F-82FA-96BE32AEA9E2}"/>
              </a:ext>
            </a:extLst>
          </p:cNvPr>
          <p:cNvGraphicFramePr>
            <a:graphicFrameLocks noGrp="1"/>
          </p:cNvGraphicFramePr>
          <p:nvPr>
            <p:ph sz="quarter" idx="12"/>
          </p:nvPr>
        </p:nvGraphicFramePr>
        <p:xfrm>
          <a:off x="228600" y="1485900"/>
          <a:ext cx="8686800" cy="5132529"/>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279757477"/>
                    </a:ext>
                  </a:extLst>
                </a:gridCol>
                <a:gridCol w="1737360">
                  <a:extLst>
                    <a:ext uri="{9D8B030D-6E8A-4147-A177-3AD203B41FA5}">
                      <a16:colId xmlns:a16="http://schemas.microsoft.com/office/drawing/2014/main" val="645690743"/>
                    </a:ext>
                  </a:extLst>
                </a:gridCol>
                <a:gridCol w="1737360">
                  <a:extLst>
                    <a:ext uri="{9D8B030D-6E8A-4147-A177-3AD203B41FA5}">
                      <a16:colId xmlns:a16="http://schemas.microsoft.com/office/drawing/2014/main" val="1476089974"/>
                    </a:ext>
                  </a:extLst>
                </a:gridCol>
                <a:gridCol w="1737360">
                  <a:extLst>
                    <a:ext uri="{9D8B030D-6E8A-4147-A177-3AD203B41FA5}">
                      <a16:colId xmlns:a16="http://schemas.microsoft.com/office/drawing/2014/main" val="614254466"/>
                    </a:ext>
                  </a:extLst>
                </a:gridCol>
                <a:gridCol w="1737360">
                  <a:extLst>
                    <a:ext uri="{9D8B030D-6E8A-4147-A177-3AD203B41FA5}">
                      <a16:colId xmlns:a16="http://schemas.microsoft.com/office/drawing/2014/main" val="3827243332"/>
                    </a:ext>
                  </a:extLst>
                </a:gridCol>
              </a:tblGrid>
              <a:tr h="545062">
                <a:tc>
                  <a:txBody>
                    <a:bodyPr/>
                    <a:lstStyle/>
                    <a:p>
                      <a:pPr algn="ctr" fontAlgn="b"/>
                      <a:r>
                        <a:rPr lang="en-CA" sz="1800" b="1" i="0" u="none" strike="noStrike" dirty="0">
                          <a:solidFill>
                            <a:srgbClr val="000000"/>
                          </a:solidFill>
                          <a:effectLst/>
                          <a:latin typeface="+mn-lt"/>
                        </a:rPr>
                        <a:t>Subsystem</a:t>
                      </a:r>
                    </a:p>
                  </a:txBody>
                  <a:tcPr marL="7621" marR="7621" marT="7620" marB="0" anchor="ctr"/>
                </a:tc>
                <a:tc>
                  <a:txBody>
                    <a:bodyPr/>
                    <a:lstStyle/>
                    <a:p>
                      <a:pPr algn="ctr" fontAlgn="b"/>
                      <a:r>
                        <a:rPr lang="en-CA" sz="1800" b="1" i="0" u="none" strike="noStrike">
                          <a:solidFill>
                            <a:srgbClr val="000000"/>
                          </a:solidFill>
                          <a:effectLst/>
                          <a:latin typeface="+mn-lt"/>
                        </a:rPr>
                        <a:t>Component </a:t>
                      </a:r>
                    </a:p>
                  </a:txBody>
                  <a:tcPr marL="7621" marR="7621" marT="7620" marB="0" anchor="ctr"/>
                </a:tc>
                <a:tc>
                  <a:txBody>
                    <a:bodyPr/>
                    <a:lstStyle/>
                    <a:p>
                      <a:pPr algn="ctr" fontAlgn="b"/>
                      <a:r>
                        <a:rPr lang="en-CA" sz="1800" b="1" i="0" u="none" strike="noStrike">
                          <a:solidFill>
                            <a:srgbClr val="000000"/>
                          </a:solidFill>
                          <a:effectLst/>
                          <a:latin typeface="+mn-lt"/>
                        </a:rPr>
                        <a:t>Power [mW]</a:t>
                      </a:r>
                    </a:p>
                  </a:txBody>
                  <a:tcPr marL="7621" marR="7621" marT="7620" marB="0" anchor="ctr"/>
                </a:tc>
                <a:tc>
                  <a:txBody>
                    <a:bodyPr/>
                    <a:lstStyle/>
                    <a:p>
                      <a:pPr algn="ctr" fontAlgn="b"/>
                      <a:r>
                        <a:rPr lang="en-CA" sz="1800" b="1" i="0" u="none" strike="noStrike">
                          <a:solidFill>
                            <a:srgbClr val="000000"/>
                          </a:solidFill>
                          <a:effectLst/>
                          <a:latin typeface="+mn-lt"/>
                        </a:rPr>
                        <a:t>Time [h]</a:t>
                      </a:r>
                    </a:p>
                  </a:txBody>
                  <a:tcPr marL="7621" marR="7621" marT="7620" marB="0" anchor="ctr"/>
                </a:tc>
                <a:tc>
                  <a:txBody>
                    <a:bodyPr/>
                    <a:lstStyle/>
                    <a:p>
                      <a:pPr algn="ctr" fontAlgn="b"/>
                      <a:r>
                        <a:rPr lang="en-CA" sz="1800" b="1" i="0" u="none" strike="noStrike" dirty="0">
                          <a:solidFill>
                            <a:srgbClr val="000000"/>
                          </a:solidFill>
                          <a:effectLst/>
                          <a:latin typeface="+mn-lt"/>
                        </a:rPr>
                        <a:t>Energy [</a:t>
                      </a:r>
                      <a:r>
                        <a:rPr lang="en-CA" sz="1800" b="1" i="0" u="none" strike="noStrike" dirty="0" err="1">
                          <a:solidFill>
                            <a:srgbClr val="000000"/>
                          </a:solidFill>
                          <a:effectLst/>
                          <a:latin typeface="+mn-lt"/>
                        </a:rPr>
                        <a:t>mWh</a:t>
                      </a:r>
                      <a:r>
                        <a:rPr lang="en-CA" sz="1800" b="1" i="0" u="none" strike="noStrike" dirty="0">
                          <a:solidFill>
                            <a:srgbClr val="000000"/>
                          </a:solidFill>
                          <a:effectLst/>
                          <a:latin typeface="+mn-lt"/>
                        </a:rPr>
                        <a:t>]</a:t>
                      </a:r>
                    </a:p>
                  </a:txBody>
                  <a:tcPr marL="7621" marR="7621" marT="7620" marB="0" anchor="ctr"/>
                </a:tc>
                <a:extLst>
                  <a:ext uri="{0D108BD9-81ED-4DB2-BD59-A6C34878D82A}">
                    <a16:rowId xmlns:a16="http://schemas.microsoft.com/office/drawing/2014/main" val="1950773748"/>
                  </a:ext>
                </a:extLst>
              </a:tr>
              <a:tr h="406647">
                <a:tc>
                  <a:txBody>
                    <a:bodyPr/>
                    <a:lstStyle/>
                    <a:p>
                      <a:pPr algn="ctr" fontAlgn="b"/>
                      <a:r>
                        <a:rPr lang="en-CA" sz="1800" b="1" i="0" u="none" strike="noStrike">
                          <a:solidFill>
                            <a:srgbClr val="000000"/>
                          </a:solidFill>
                          <a:effectLst/>
                          <a:latin typeface="+mn-lt"/>
                        </a:rPr>
                        <a:t>COMMS</a:t>
                      </a:r>
                    </a:p>
                  </a:txBody>
                  <a:tcPr marL="7621" marR="7621" marT="7620" marB="0" anchor="b"/>
                </a:tc>
                <a:tc>
                  <a:txBody>
                    <a:bodyPr/>
                    <a:lstStyle/>
                    <a:p>
                      <a:pPr algn="ctr" fontAlgn="b"/>
                      <a:r>
                        <a:rPr lang="en-CA" sz="1800" b="0" i="0" u="none" strike="noStrike">
                          <a:solidFill>
                            <a:srgbClr val="000000"/>
                          </a:solidFill>
                          <a:effectLst/>
                          <a:latin typeface="+mn-lt"/>
                        </a:rPr>
                        <a:t>Transceiver </a:t>
                      </a:r>
                    </a:p>
                  </a:txBody>
                  <a:tcPr marL="7621" marR="7621" marT="7620" marB="0" anchor="b"/>
                </a:tc>
                <a:tc>
                  <a:txBody>
                    <a:bodyPr/>
                    <a:lstStyle/>
                    <a:p>
                      <a:pPr algn="ctr" fontAlgn="b"/>
                      <a:r>
                        <a:rPr lang="en-CA" sz="1800" b="0" i="0" u="none" strike="noStrike">
                          <a:solidFill>
                            <a:srgbClr val="000000"/>
                          </a:solidFill>
                          <a:effectLst/>
                          <a:latin typeface="+mn-lt"/>
                        </a:rPr>
                        <a:t>82.5</a:t>
                      </a:r>
                    </a:p>
                  </a:txBody>
                  <a:tcPr marL="7621" marR="7621" marT="7620" marB="0" anchor="b"/>
                </a:tc>
                <a:tc>
                  <a:txBody>
                    <a:bodyPr/>
                    <a:lstStyle/>
                    <a:p>
                      <a:pPr algn="ctr" fontAlgn="b"/>
                      <a:r>
                        <a:rPr lang="en-CA" sz="1800" b="0" i="0" u="none" strike="noStrike">
                          <a:solidFill>
                            <a:srgbClr val="000000"/>
                          </a:solidFill>
                          <a:effectLst/>
                          <a:latin typeface="+mn-lt"/>
                        </a:rPr>
                        <a:t>0.85</a:t>
                      </a:r>
                    </a:p>
                  </a:txBody>
                  <a:tcPr marL="7621" marR="7621" marT="7620" marB="0" anchor="b"/>
                </a:tc>
                <a:tc>
                  <a:txBody>
                    <a:bodyPr/>
                    <a:lstStyle/>
                    <a:p>
                      <a:pPr algn="ctr" fontAlgn="b"/>
                      <a:r>
                        <a:rPr lang="en-CA" sz="1800" b="0" i="0" u="none" strike="noStrike">
                          <a:solidFill>
                            <a:srgbClr val="000000"/>
                          </a:solidFill>
                          <a:effectLst/>
                          <a:latin typeface="+mn-lt"/>
                        </a:rPr>
                        <a:t>70</a:t>
                      </a:r>
                    </a:p>
                  </a:txBody>
                  <a:tcPr marL="7621" marR="7621" marT="7620" marB="0" anchor="b"/>
                </a:tc>
                <a:extLst>
                  <a:ext uri="{0D108BD9-81ED-4DB2-BD59-A6C34878D82A}">
                    <a16:rowId xmlns:a16="http://schemas.microsoft.com/office/drawing/2014/main" val="1339916381"/>
                  </a:ext>
                </a:extLst>
              </a:tr>
              <a:tr h="545062">
                <a:tc>
                  <a:txBody>
                    <a:bodyPr/>
                    <a:lstStyle/>
                    <a:p>
                      <a:pPr algn="ctr" fontAlgn="b"/>
                      <a:r>
                        <a:rPr lang="en-CA" sz="1800" b="1" i="0" u="none" strike="noStrike" dirty="0">
                          <a:solidFill>
                            <a:srgbClr val="000000"/>
                          </a:solidFill>
                          <a:effectLst/>
                          <a:latin typeface="+mn-lt"/>
                        </a:rPr>
                        <a:t>OBC</a:t>
                      </a:r>
                    </a:p>
                  </a:txBody>
                  <a:tcPr marL="7621" marR="7621" marT="7620" marB="0" anchor="b"/>
                </a:tc>
                <a:tc>
                  <a:txBody>
                    <a:bodyPr/>
                    <a:lstStyle/>
                    <a:p>
                      <a:pPr algn="ctr" fontAlgn="b"/>
                      <a:r>
                        <a:rPr lang="en-CA" sz="1800" b="0" i="0" u="none" strike="noStrike">
                          <a:solidFill>
                            <a:srgbClr val="000000"/>
                          </a:solidFill>
                          <a:effectLst/>
                          <a:latin typeface="+mn-lt"/>
                        </a:rPr>
                        <a:t>On-Board Computer </a:t>
                      </a:r>
                    </a:p>
                  </a:txBody>
                  <a:tcPr marL="7621" marR="7621" marT="7620" marB="0" anchor="b"/>
                </a:tc>
                <a:tc>
                  <a:txBody>
                    <a:bodyPr/>
                    <a:lstStyle/>
                    <a:p>
                      <a:pPr algn="ctr" fontAlgn="b"/>
                      <a:r>
                        <a:rPr lang="en-CA" sz="1800" b="0" i="0" u="none" strike="noStrike">
                          <a:solidFill>
                            <a:srgbClr val="000000"/>
                          </a:solidFill>
                          <a:effectLst/>
                          <a:latin typeface="+mn-lt"/>
                        </a:rPr>
                        <a:t>700</a:t>
                      </a:r>
                    </a:p>
                  </a:txBody>
                  <a:tcPr marL="7621" marR="7621" marT="7620" marB="0" anchor="b"/>
                </a:tc>
                <a:tc>
                  <a:txBody>
                    <a:bodyPr/>
                    <a:lstStyle/>
                    <a:p>
                      <a:pPr algn="ctr" fontAlgn="b"/>
                      <a:r>
                        <a:rPr lang="en-CA" sz="1800" b="0" i="0" u="none" strike="noStrike">
                          <a:solidFill>
                            <a:srgbClr val="000000"/>
                          </a:solidFill>
                          <a:effectLst/>
                          <a:latin typeface="+mn-lt"/>
                        </a:rPr>
                        <a:t>0.85</a:t>
                      </a:r>
                    </a:p>
                  </a:txBody>
                  <a:tcPr marL="7621" marR="7621" marT="7620" marB="0" anchor="b"/>
                </a:tc>
                <a:tc>
                  <a:txBody>
                    <a:bodyPr/>
                    <a:lstStyle/>
                    <a:p>
                      <a:pPr algn="ctr" fontAlgn="b"/>
                      <a:r>
                        <a:rPr lang="en-CA" sz="1800" b="0" i="0" u="none" strike="noStrike">
                          <a:solidFill>
                            <a:srgbClr val="000000"/>
                          </a:solidFill>
                          <a:effectLst/>
                          <a:latin typeface="+mn-lt"/>
                        </a:rPr>
                        <a:t>594</a:t>
                      </a:r>
                    </a:p>
                  </a:txBody>
                  <a:tcPr marL="7621" marR="7621" marT="7620" marB="0" anchor="b"/>
                </a:tc>
                <a:extLst>
                  <a:ext uri="{0D108BD9-81ED-4DB2-BD59-A6C34878D82A}">
                    <a16:rowId xmlns:a16="http://schemas.microsoft.com/office/drawing/2014/main" val="90333793"/>
                  </a:ext>
                </a:extLst>
              </a:tr>
              <a:tr h="545062">
                <a:tc>
                  <a:txBody>
                    <a:bodyPr/>
                    <a:lstStyle/>
                    <a:p>
                      <a:pPr algn="ctr" fontAlgn="b"/>
                      <a:r>
                        <a:rPr lang="en-CA" sz="1800" b="1" i="0" u="none" strike="noStrike">
                          <a:solidFill>
                            <a:srgbClr val="000000"/>
                          </a:solidFill>
                          <a:effectLst/>
                          <a:latin typeface="+mn-lt"/>
                        </a:rPr>
                        <a:t>ADCS</a:t>
                      </a:r>
                    </a:p>
                  </a:txBody>
                  <a:tcPr marL="7621" marR="7621" marT="7620" marB="0" anchor="b"/>
                </a:tc>
                <a:tc>
                  <a:txBody>
                    <a:bodyPr/>
                    <a:lstStyle/>
                    <a:p>
                      <a:pPr algn="ctr" fontAlgn="b"/>
                      <a:r>
                        <a:rPr lang="en-CA" sz="1800" b="0" i="0" u="none" strike="noStrike">
                          <a:solidFill>
                            <a:srgbClr val="000000"/>
                          </a:solidFill>
                          <a:effectLst/>
                          <a:latin typeface="+mn-lt"/>
                        </a:rPr>
                        <a:t>Magnetorquer x3</a:t>
                      </a:r>
                    </a:p>
                  </a:txBody>
                  <a:tcPr marL="7621" marR="7621" marT="7620" marB="0" anchor="b"/>
                </a:tc>
                <a:tc>
                  <a:txBody>
                    <a:bodyPr/>
                    <a:lstStyle/>
                    <a:p>
                      <a:pPr algn="ctr" fontAlgn="b"/>
                      <a:r>
                        <a:rPr lang="en-CA" sz="1800" b="0" i="0" u="none" strike="noStrike">
                          <a:solidFill>
                            <a:srgbClr val="000000"/>
                          </a:solidFill>
                          <a:effectLst/>
                          <a:latin typeface="+mn-lt"/>
                        </a:rPr>
                        <a:t>600</a:t>
                      </a:r>
                    </a:p>
                  </a:txBody>
                  <a:tcPr marL="7621" marR="7621" marT="7620" marB="0" anchor="b"/>
                </a:tc>
                <a:tc>
                  <a:txBody>
                    <a:bodyPr/>
                    <a:lstStyle/>
                    <a:p>
                      <a:pPr algn="ctr" fontAlgn="b"/>
                      <a:r>
                        <a:rPr lang="en-CA" sz="1800" b="0" i="0" u="none" strike="noStrike">
                          <a:solidFill>
                            <a:srgbClr val="000000"/>
                          </a:solidFill>
                          <a:effectLst/>
                          <a:latin typeface="+mn-lt"/>
                        </a:rPr>
                        <a:t>0.85</a:t>
                      </a:r>
                    </a:p>
                  </a:txBody>
                  <a:tcPr marL="7621" marR="7621" marT="7620" marB="0" anchor="b"/>
                </a:tc>
                <a:tc>
                  <a:txBody>
                    <a:bodyPr/>
                    <a:lstStyle/>
                    <a:p>
                      <a:pPr algn="ctr" fontAlgn="b"/>
                      <a:r>
                        <a:rPr lang="en-CA" sz="1800" b="0" i="0" u="none" strike="noStrike">
                          <a:solidFill>
                            <a:srgbClr val="000000"/>
                          </a:solidFill>
                          <a:effectLst/>
                          <a:latin typeface="+mn-lt"/>
                        </a:rPr>
                        <a:t>509</a:t>
                      </a:r>
                    </a:p>
                  </a:txBody>
                  <a:tcPr marL="7621" marR="7621" marT="7620" marB="0" anchor="b"/>
                </a:tc>
                <a:extLst>
                  <a:ext uri="{0D108BD9-81ED-4DB2-BD59-A6C34878D82A}">
                    <a16:rowId xmlns:a16="http://schemas.microsoft.com/office/drawing/2014/main" val="2625225318"/>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ctr" fontAlgn="b"/>
                      <a:r>
                        <a:rPr lang="en-CA" sz="1800" b="0" i="0" u="none" strike="noStrike" dirty="0">
                          <a:solidFill>
                            <a:srgbClr val="000000"/>
                          </a:solidFill>
                          <a:effectLst/>
                          <a:latin typeface="+mn-lt"/>
                        </a:rPr>
                        <a:t>Gyroscope x3</a:t>
                      </a:r>
                    </a:p>
                  </a:txBody>
                  <a:tcPr marL="7621" marR="7621" marT="7620" marB="0" anchor="b"/>
                </a:tc>
                <a:tc>
                  <a:txBody>
                    <a:bodyPr/>
                    <a:lstStyle/>
                    <a:p>
                      <a:pPr algn="ctr" fontAlgn="b"/>
                      <a:r>
                        <a:rPr lang="en-CA" sz="1800" b="0" i="0" u="none" strike="noStrike" dirty="0">
                          <a:solidFill>
                            <a:srgbClr val="000000"/>
                          </a:solidFill>
                          <a:effectLst/>
                          <a:latin typeface="+mn-lt"/>
                        </a:rPr>
                        <a:t>12</a:t>
                      </a:r>
                    </a:p>
                  </a:txBody>
                  <a:tcPr marL="7621" marR="7621" marT="7620" marB="0" anchor="b"/>
                </a:tc>
                <a:tc>
                  <a:txBody>
                    <a:bodyPr/>
                    <a:lstStyle/>
                    <a:p>
                      <a:pPr algn="ctr" fontAlgn="b"/>
                      <a:r>
                        <a:rPr lang="en-CA" sz="1800" b="0" i="0" u="none" strike="noStrike" dirty="0">
                          <a:solidFill>
                            <a:srgbClr val="000000"/>
                          </a:solidFill>
                          <a:effectLst/>
                          <a:latin typeface="+mn-lt"/>
                        </a:rPr>
                        <a:t>0.85</a:t>
                      </a:r>
                    </a:p>
                  </a:txBody>
                  <a:tcPr marL="7621" marR="7621" marT="7620" marB="0" anchor="b"/>
                </a:tc>
                <a:tc>
                  <a:txBody>
                    <a:bodyPr/>
                    <a:lstStyle/>
                    <a:p>
                      <a:pPr algn="ctr" fontAlgn="b"/>
                      <a:r>
                        <a:rPr lang="en-CA" sz="1800" b="0" i="0" u="none" strike="noStrike" dirty="0">
                          <a:solidFill>
                            <a:srgbClr val="000000"/>
                          </a:solidFill>
                          <a:effectLst/>
                          <a:latin typeface="+mn-lt"/>
                        </a:rPr>
                        <a:t>10</a:t>
                      </a:r>
                    </a:p>
                  </a:txBody>
                  <a:tcPr marL="7621" marR="7621" marT="7620" marB="0" anchor="b"/>
                </a:tc>
                <a:extLst>
                  <a:ext uri="{0D108BD9-81ED-4DB2-BD59-A6C34878D82A}">
                    <a16:rowId xmlns:a16="http://schemas.microsoft.com/office/drawing/2014/main" val="216943829"/>
                  </a:ext>
                </a:extLst>
              </a:tr>
              <a:tr h="406647">
                <a:tc>
                  <a:txBody>
                    <a:bodyPr/>
                    <a:lstStyle/>
                    <a:p>
                      <a:pPr algn="ctr" fontAlgn="b"/>
                      <a:r>
                        <a:rPr lang="en-CA" sz="1800" b="1" i="0" u="none" strike="noStrike" dirty="0">
                          <a:solidFill>
                            <a:srgbClr val="000000"/>
                          </a:solidFill>
                          <a:effectLst/>
                          <a:latin typeface="+mn-lt"/>
                        </a:rPr>
                        <a:t>Payload </a:t>
                      </a:r>
                    </a:p>
                  </a:txBody>
                  <a:tcPr marL="7621" marR="7621" marT="7620" marB="0" anchor="b"/>
                </a:tc>
                <a:tc>
                  <a:txBody>
                    <a:bodyPr/>
                    <a:lstStyle/>
                    <a:p>
                      <a:pPr algn="ctr" fontAlgn="b"/>
                      <a:r>
                        <a:rPr lang="en-CA" sz="1800" b="0" i="0" u="none" strike="noStrike">
                          <a:solidFill>
                            <a:srgbClr val="000000"/>
                          </a:solidFill>
                          <a:effectLst/>
                          <a:latin typeface="+mn-lt"/>
                        </a:rPr>
                        <a:t>camera x2 </a:t>
                      </a:r>
                    </a:p>
                  </a:txBody>
                  <a:tcPr marL="7621" marR="7621" marT="7620" marB="0" anchor="b"/>
                </a:tc>
                <a:tc>
                  <a:txBody>
                    <a:bodyPr/>
                    <a:lstStyle/>
                    <a:p>
                      <a:pPr algn="ctr" fontAlgn="b"/>
                      <a:r>
                        <a:rPr lang="en-CA" sz="1800" b="0" i="0" u="none" strike="noStrike">
                          <a:solidFill>
                            <a:srgbClr val="000000"/>
                          </a:solidFill>
                          <a:effectLst/>
                          <a:latin typeface="+mn-lt"/>
                        </a:rPr>
                        <a:t>3000</a:t>
                      </a:r>
                    </a:p>
                  </a:txBody>
                  <a:tcPr marL="7621" marR="7621" marT="7620" marB="0" anchor="b"/>
                </a:tc>
                <a:tc>
                  <a:txBody>
                    <a:bodyPr/>
                    <a:lstStyle/>
                    <a:p>
                      <a:pPr algn="ctr" fontAlgn="b"/>
                      <a:r>
                        <a:rPr lang="en-CA" sz="1800" b="0" i="0" u="none" strike="noStrike">
                          <a:solidFill>
                            <a:srgbClr val="000000"/>
                          </a:solidFill>
                          <a:effectLst/>
                          <a:latin typeface="+mn-lt"/>
                        </a:rPr>
                        <a:t>0.00</a:t>
                      </a:r>
                    </a:p>
                  </a:txBody>
                  <a:tcPr marL="7621" marR="7621" marT="7620" marB="0" anchor="b"/>
                </a:tc>
                <a:tc>
                  <a:txBody>
                    <a:bodyPr/>
                    <a:lstStyle/>
                    <a:p>
                      <a:pPr algn="ctr" fontAlgn="b"/>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3460968996"/>
                  </a:ext>
                </a:extLst>
              </a:tr>
              <a:tr h="406647">
                <a:tc>
                  <a:txBody>
                    <a:bodyPr/>
                    <a:lstStyle/>
                    <a:p>
                      <a:pPr algn="ctr" fontAlgn="b"/>
                      <a:r>
                        <a:rPr lang="en-CA" sz="1800" b="1" i="0" u="none" strike="noStrike" dirty="0">
                          <a:solidFill>
                            <a:srgbClr val="000000"/>
                          </a:solidFill>
                          <a:effectLst/>
                          <a:latin typeface="+mn-lt"/>
                        </a:rPr>
                        <a:t>EPS</a:t>
                      </a:r>
                    </a:p>
                  </a:txBody>
                  <a:tcPr marL="7621" marR="7621" marT="7620" marB="0" anchor="b"/>
                </a:tc>
                <a:tc>
                  <a:txBody>
                    <a:bodyPr/>
                    <a:lstStyle/>
                    <a:p>
                      <a:pPr algn="ctr" fontAlgn="b"/>
                      <a:r>
                        <a:rPr lang="en-CA" sz="1800" b="0" i="0" u="none" strike="noStrike" dirty="0">
                          <a:solidFill>
                            <a:srgbClr val="000000"/>
                          </a:solidFill>
                          <a:effectLst/>
                          <a:latin typeface="+mn-lt"/>
                        </a:rPr>
                        <a:t>EPS Board</a:t>
                      </a:r>
                    </a:p>
                  </a:txBody>
                  <a:tcPr marL="7621" marR="7621" marT="7620" marB="0" anchor="b"/>
                </a:tc>
                <a:tc>
                  <a:txBody>
                    <a:bodyPr/>
                    <a:lstStyle/>
                    <a:p>
                      <a:pPr algn="ctr" fontAlgn="b"/>
                      <a:r>
                        <a:rPr lang="en-CA" sz="1800" b="0" i="0" u="none" strike="noStrike">
                          <a:solidFill>
                            <a:srgbClr val="000000"/>
                          </a:solidFill>
                          <a:effectLst/>
                          <a:latin typeface="+mn-lt"/>
                        </a:rPr>
                        <a:t>75</a:t>
                      </a:r>
                    </a:p>
                  </a:txBody>
                  <a:tcPr marL="7621" marR="7621" marT="7620" marB="0" anchor="b"/>
                </a:tc>
                <a:tc>
                  <a:txBody>
                    <a:bodyPr/>
                    <a:lstStyle/>
                    <a:p>
                      <a:pPr algn="ctr" fontAlgn="b"/>
                      <a:r>
                        <a:rPr lang="en-CA" sz="1800" b="0" i="0" u="none" strike="noStrike">
                          <a:solidFill>
                            <a:srgbClr val="000000"/>
                          </a:solidFill>
                          <a:effectLst/>
                          <a:latin typeface="+mn-lt"/>
                        </a:rPr>
                        <a:t>0.85</a:t>
                      </a:r>
                    </a:p>
                  </a:txBody>
                  <a:tcPr marL="7621" marR="7621" marT="7620" marB="0" anchor="b"/>
                </a:tc>
                <a:tc>
                  <a:txBody>
                    <a:bodyPr/>
                    <a:lstStyle/>
                    <a:p>
                      <a:pPr algn="ctr" fontAlgn="b"/>
                      <a:r>
                        <a:rPr lang="en-CA" sz="1800" b="0" i="0" u="none" strike="noStrike" dirty="0">
                          <a:solidFill>
                            <a:srgbClr val="000000"/>
                          </a:solidFill>
                          <a:effectLst/>
                          <a:latin typeface="+mn-lt"/>
                        </a:rPr>
                        <a:t>64</a:t>
                      </a:r>
                    </a:p>
                  </a:txBody>
                  <a:tcPr marL="7621" marR="7621" marT="7620" marB="0" anchor="b"/>
                </a:tc>
                <a:extLst>
                  <a:ext uri="{0D108BD9-81ED-4DB2-BD59-A6C34878D82A}">
                    <a16:rowId xmlns:a16="http://schemas.microsoft.com/office/drawing/2014/main" val="3321640095"/>
                  </a:ext>
                </a:extLst>
              </a:tr>
              <a:tr h="406647">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extLst>
                  <a:ext uri="{0D108BD9-81ED-4DB2-BD59-A6C34878D82A}">
                    <a16:rowId xmlns:a16="http://schemas.microsoft.com/office/drawing/2014/main" val="746957407"/>
                  </a:ext>
                </a:extLst>
              </a:tr>
              <a:tr h="609971">
                <a:tc>
                  <a:txBody>
                    <a:bodyPr/>
                    <a:lstStyle/>
                    <a:p>
                      <a:pPr algn="ctr"/>
                      <a:r>
                        <a:rPr lang="en-US" sz="1800" b="1" i="0" u="none" strike="noStrike" dirty="0">
                          <a:solidFill>
                            <a:srgbClr val="000000"/>
                          </a:solidFill>
                          <a:effectLst/>
                          <a:latin typeface="+mn-lt"/>
                        </a:rPr>
                        <a:t>P</a:t>
                      </a:r>
                      <a:r>
                        <a:rPr lang="en-CA" sz="1800" b="1" i="0" u="none" strike="noStrike" dirty="0" err="1">
                          <a:solidFill>
                            <a:srgbClr val="000000"/>
                          </a:solidFill>
                          <a:effectLst/>
                          <a:latin typeface="+mn-lt"/>
                        </a:rPr>
                        <a:t>ower</a:t>
                      </a:r>
                      <a:r>
                        <a:rPr lang="en-CA" sz="1800" b="1" i="0" u="none" strike="noStrike" dirty="0">
                          <a:solidFill>
                            <a:srgbClr val="000000"/>
                          </a:solidFill>
                          <a:effectLst/>
                          <a:latin typeface="+mn-lt"/>
                        </a:rPr>
                        <a:t> Production</a:t>
                      </a:r>
                      <a:endParaRPr lang="en-CA" sz="1800" dirty="0">
                        <a:latin typeface="+mn-lt"/>
                      </a:endParaRPr>
                    </a:p>
                  </a:txBody>
                  <a:tcPr marL="7621" marR="7621" marT="7620" marB="0" anchor="b"/>
                </a:tc>
                <a:tc>
                  <a:txBody>
                    <a:bodyPr/>
                    <a:lstStyle/>
                    <a:p>
                      <a:pPr algn="ctr" fontAlgn="b"/>
                      <a:r>
                        <a:rPr lang="en-CA" sz="2000" b="0" i="0" u="none" strike="noStrike" dirty="0">
                          <a:solidFill>
                            <a:srgbClr val="000000"/>
                          </a:solidFill>
                          <a:effectLst/>
                          <a:latin typeface="+mn-lt"/>
                        </a:rPr>
                        <a:t>Solar Panels (Production)</a:t>
                      </a:r>
                    </a:p>
                  </a:txBody>
                  <a:tcPr marL="7621" marR="7621" marT="7620" marB="0" anchor="b"/>
                </a:tc>
                <a:tc>
                  <a:txBody>
                    <a:bodyPr/>
                    <a:lstStyle/>
                    <a:p>
                      <a:pPr algn="ctr" fontAlgn="b"/>
                      <a:r>
                        <a:rPr lang="en-CA" sz="1800" b="0" i="0" u="none" strike="noStrike" dirty="0">
                          <a:solidFill>
                            <a:srgbClr val="000000"/>
                          </a:solidFill>
                          <a:effectLst/>
                          <a:latin typeface="+mn-lt"/>
                        </a:rPr>
                        <a:t>5631</a:t>
                      </a:r>
                    </a:p>
                  </a:txBody>
                  <a:tcPr marL="7621" marR="7621" marT="7620" marB="0" anchor="b"/>
                </a:tc>
                <a:tc>
                  <a:txBody>
                    <a:bodyPr/>
                    <a:lstStyle/>
                    <a:p>
                      <a:pPr algn="ctr" fontAlgn="b"/>
                      <a:r>
                        <a:rPr lang="en-CA" sz="1800" b="0" i="0" u="none" strike="noStrike" dirty="0">
                          <a:solidFill>
                            <a:srgbClr val="000000"/>
                          </a:solidFill>
                          <a:effectLst/>
                          <a:latin typeface="+mn-lt"/>
                        </a:rPr>
                        <a:t>0.85</a:t>
                      </a:r>
                    </a:p>
                  </a:txBody>
                  <a:tcPr marL="7621" marR="7621" marT="7620" marB="0" anchor="b"/>
                </a:tc>
                <a:tc>
                  <a:txBody>
                    <a:bodyPr/>
                    <a:lstStyle/>
                    <a:p>
                      <a:pPr algn="ctr" fontAlgn="b"/>
                      <a:r>
                        <a:rPr lang="en-CA" sz="1800" b="0" i="0" u="none" strike="noStrike" dirty="0">
                          <a:solidFill>
                            <a:srgbClr val="000000"/>
                          </a:solidFill>
                          <a:effectLst/>
                          <a:latin typeface="+mn-lt"/>
                        </a:rPr>
                        <a:t>4786</a:t>
                      </a:r>
                    </a:p>
                  </a:txBody>
                  <a:tcPr marL="7621" marR="7621" marT="7620" marB="0" anchor="b"/>
                </a:tc>
                <a:extLst>
                  <a:ext uri="{0D108BD9-81ED-4DB2-BD59-A6C34878D82A}">
                    <a16:rowId xmlns:a16="http://schemas.microsoft.com/office/drawing/2014/main" val="2792639753"/>
                  </a:ext>
                </a:extLst>
              </a:tr>
              <a:tr h="406647">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Consumed</a:t>
                      </a:r>
                    </a:p>
                  </a:txBody>
                  <a:tcPr marL="7621" marR="7621" marT="7620" marB="0" anchor="b"/>
                </a:tc>
                <a:tc>
                  <a:txBody>
                    <a:bodyPr/>
                    <a:lstStyle/>
                    <a:p>
                      <a:pPr algn="ctr"/>
                      <a:r>
                        <a:rPr lang="en-US" b="1" dirty="0">
                          <a:solidFill>
                            <a:schemeClr val="tx2"/>
                          </a:solidFill>
                        </a:rPr>
                        <a:t>+ 20%</a:t>
                      </a:r>
                      <a:endParaRPr lang="en-CA" b="1" dirty="0">
                        <a:solidFill>
                          <a:schemeClr val="tx2"/>
                        </a:solidFill>
                      </a:endParaRPr>
                    </a:p>
                  </a:txBody>
                  <a:tcPr marL="7621" marR="7621" marT="7620" marB="0" anchor="b"/>
                </a:tc>
                <a:tc>
                  <a:txBody>
                    <a:bodyPr/>
                    <a:lstStyle/>
                    <a:p>
                      <a:pPr algn="ctr" fontAlgn="b"/>
                      <a:r>
                        <a:rPr lang="en-CA" sz="1800" b="1" i="0" u="none" strike="noStrike" dirty="0">
                          <a:solidFill>
                            <a:srgbClr val="000000"/>
                          </a:solidFill>
                          <a:effectLst/>
                          <a:latin typeface="+mn-lt"/>
                        </a:rPr>
                        <a:t>1500</a:t>
                      </a:r>
                    </a:p>
                  </a:txBody>
                  <a:tcPr marL="7621" marR="7621" marT="7620" marB="0" anchor="b"/>
                </a:tc>
                <a:extLst>
                  <a:ext uri="{0D108BD9-81ED-4DB2-BD59-A6C34878D82A}">
                    <a16:rowId xmlns:a16="http://schemas.microsoft.com/office/drawing/2014/main" val="1489367923"/>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Produced</a:t>
                      </a:r>
                    </a:p>
                  </a:txBody>
                  <a:tcPr marL="7621" marR="7621" marT="7620" marB="0" anchor="b"/>
                </a:tc>
                <a:tc>
                  <a:txBody>
                    <a:bodyPr/>
                    <a:lstStyle/>
                    <a:p>
                      <a:pPr algn="ctr"/>
                      <a:r>
                        <a:rPr lang="en-US" b="1" dirty="0">
                          <a:solidFill>
                            <a:schemeClr val="tx2"/>
                          </a:solidFill>
                        </a:rPr>
                        <a:t>- 30%</a:t>
                      </a:r>
                      <a:endParaRPr lang="en-CA" b="1" dirty="0">
                        <a:solidFill>
                          <a:schemeClr val="tx2"/>
                        </a:solidFill>
                      </a:endParaRPr>
                    </a:p>
                  </a:txBody>
                  <a:tcPr marL="7621" marR="7621" marT="7620" marB="0" anchor="b"/>
                </a:tc>
                <a:tc>
                  <a:txBody>
                    <a:bodyPr/>
                    <a:lstStyle/>
                    <a:p>
                      <a:pPr algn="ctr" fontAlgn="b"/>
                      <a:r>
                        <a:rPr lang="en-CA" sz="1800" b="1" i="0" u="none" strike="noStrike" dirty="0">
                          <a:solidFill>
                            <a:srgbClr val="000000"/>
                          </a:solidFill>
                          <a:effectLst/>
                          <a:latin typeface="+mn-lt"/>
                        </a:rPr>
                        <a:t>3350</a:t>
                      </a:r>
                    </a:p>
                  </a:txBody>
                  <a:tcPr marL="7621" marR="7621" marT="7620" marB="0" anchor="b"/>
                </a:tc>
                <a:extLst>
                  <a:ext uri="{0D108BD9-81ED-4DB2-BD59-A6C34878D82A}">
                    <a16:rowId xmlns:a16="http://schemas.microsoft.com/office/drawing/2014/main" val="2561866223"/>
                  </a:ext>
                </a:extLst>
              </a:tr>
            </a:tbl>
          </a:graphicData>
        </a:graphic>
      </p:graphicFrame>
      <p:sp>
        <p:nvSpPr>
          <p:cNvPr id="4" name="Slide Number Placeholder 3">
            <a:extLst>
              <a:ext uri="{FF2B5EF4-FFF2-40B4-BE49-F238E27FC236}">
                <a16:creationId xmlns:a16="http://schemas.microsoft.com/office/drawing/2014/main" id="{44A3FF79-25A2-40DE-9C63-ACBA02B54D0F}"/>
              </a:ext>
            </a:extLst>
          </p:cNvPr>
          <p:cNvSpPr>
            <a:spLocks noGrp="1"/>
          </p:cNvSpPr>
          <p:nvPr>
            <p:ph type="sldNum" sz="quarter" idx="11"/>
          </p:nvPr>
        </p:nvSpPr>
        <p:spPr/>
        <p:txBody>
          <a:bodyPr/>
          <a:lstStyle/>
          <a:p>
            <a:fld id="{1353CB71-703C-495B-86EC-238C102AF19B}" type="slidenum">
              <a:rPr lang="en-US" smtClean="0"/>
              <a:pPr/>
              <a:t>86</a:t>
            </a:fld>
            <a:r>
              <a:rPr lang="en-US"/>
              <a:t>   |</a:t>
            </a:r>
            <a:endParaRPr lang="en-US" dirty="0"/>
          </a:p>
        </p:txBody>
      </p:sp>
    </p:spTree>
    <p:extLst>
      <p:ext uri="{BB962C8B-B14F-4D97-AF65-F5344CB8AC3E}">
        <p14:creationId xmlns:p14="http://schemas.microsoft.com/office/powerpoint/2010/main" val="3202079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92F-F5C2-4CA8-973D-50E72414FA65}"/>
              </a:ext>
            </a:extLst>
          </p:cNvPr>
          <p:cNvSpPr>
            <a:spLocks noGrp="1"/>
          </p:cNvSpPr>
          <p:nvPr>
            <p:ph type="title"/>
          </p:nvPr>
        </p:nvSpPr>
        <p:spPr/>
        <p:txBody>
          <a:bodyPr/>
          <a:lstStyle/>
          <a:p>
            <a:r>
              <a:rPr lang="en-US" dirty="0"/>
              <a:t>Transmitting Mode Power Budget</a:t>
            </a:r>
            <a:endParaRPr lang="en-CA" dirty="0"/>
          </a:p>
        </p:txBody>
      </p:sp>
      <p:graphicFrame>
        <p:nvGraphicFramePr>
          <p:cNvPr id="6" name="Content Placeholder 5">
            <a:extLst>
              <a:ext uri="{FF2B5EF4-FFF2-40B4-BE49-F238E27FC236}">
                <a16:creationId xmlns:a16="http://schemas.microsoft.com/office/drawing/2014/main" id="{2A9FD1F8-A246-497F-82FA-96BE32AEA9E2}"/>
              </a:ext>
            </a:extLst>
          </p:cNvPr>
          <p:cNvGraphicFramePr>
            <a:graphicFrameLocks noGrp="1"/>
          </p:cNvGraphicFramePr>
          <p:nvPr>
            <p:ph sz="quarter" idx="12"/>
            <p:extLst>
              <p:ext uri="{D42A27DB-BD31-4B8C-83A1-F6EECF244321}">
                <p14:modId xmlns:p14="http://schemas.microsoft.com/office/powerpoint/2010/main" val="4207990958"/>
              </p:ext>
            </p:extLst>
          </p:nvPr>
        </p:nvGraphicFramePr>
        <p:xfrm>
          <a:off x="228600" y="1485900"/>
          <a:ext cx="8686800" cy="5132529"/>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279757477"/>
                    </a:ext>
                  </a:extLst>
                </a:gridCol>
                <a:gridCol w="1737360">
                  <a:extLst>
                    <a:ext uri="{9D8B030D-6E8A-4147-A177-3AD203B41FA5}">
                      <a16:colId xmlns:a16="http://schemas.microsoft.com/office/drawing/2014/main" val="645690743"/>
                    </a:ext>
                  </a:extLst>
                </a:gridCol>
                <a:gridCol w="1737360">
                  <a:extLst>
                    <a:ext uri="{9D8B030D-6E8A-4147-A177-3AD203B41FA5}">
                      <a16:colId xmlns:a16="http://schemas.microsoft.com/office/drawing/2014/main" val="1476089974"/>
                    </a:ext>
                  </a:extLst>
                </a:gridCol>
                <a:gridCol w="1737360">
                  <a:extLst>
                    <a:ext uri="{9D8B030D-6E8A-4147-A177-3AD203B41FA5}">
                      <a16:colId xmlns:a16="http://schemas.microsoft.com/office/drawing/2014/main" val="614254466"/>
                    </a:ext>
                  </a:extLst>
                </a:gridCol>
                <a:gridCol w="1737360">
                  <a:extLst>
                    <a:ext uri="{9D8B030D-6E8A-4147-A177-3AD203B41FA5}">
                      <a16:colId xmlns:a16="http://schemas.microsoft.com/office/drawing/2014/main" val="3827243332"/>
                    </a:ext>
                  </a:extLst>
                </a:gridCol>
              </a:tblGrid>
              <a:tr h="545062">
                <a:tc>
                  <a:txBody>
                    <a:bodyPr/>
                    <a:lstStyle/>
                    <a:p>
                      <a:pPr algn="ctr" fontAlgn="b"/>
                      <a:r>
                        <a:rPr lang="en-CA" sz="1800" b="1" i="0" u="none" strike="noStrike" dirty="0">
                          <a:solidFill>
                            <a:srgbClr val="000000"/>
                          </a:solidFill>
                          <a:effectLst/>
                          <a:latin typeface="+mn-lt"/>
                        </a:rPr>
                        <a:t>Subsystem</a:t>
                      </a:r>
                    </a:p>
                  </a:txBody>
                  <a:tcPr marL="7621" marR="7621" marT="7620" marB="0" anchor="ctr"/>
                </a:tc>
                <a:tc>
                  <a:txBody>
                    <a:bodyPr/>
                    <a:lstStyle/>
                    <a:p>
                      <a:pPr algn="ctr" fontAlgn="b"/>
                      <a:r>
                        <a:rPr lang="en-CA" sz="1800" b="1" i="0" u="none" strike="noStrike">
                          <a:solidFill>
                            <a:srgbClr val="000000"/>
                          </a:solidFill>
                          <a:effectLst/>
                          <a:latin typeface="+mn-lt"/>
                        </a:rPr>
                        <a:t>Component </a:t>
                      </a:r>
                    </a:p>
                  </a:txBody>
                  <a:tcPr marL="7621" marR="7621" marT="7620" marB="0" anchor="ctr"/>
                </a:tc>
                <a:tc>
                  <a:txBody>
                    <a:bodyPr/>
                    <a:lstStyle/>
                    <a:p>
                      <a:pPr algn="ctr" fontAlgn="b"/>
                      <a:r>
                        <a:rPr lang="en-CA" sz="1800" b="1" i="0" u="none" strike="noStrike">
                          <a:solidFill>
                            <a:srgbClr val="000000"/>
                          </a:solidFill>
                          <a:effectLst/>
                          <a:latin typeface="+mn-lt"/>
                        </a:rPr>
                        <a:t>Power [mW]</a:t>
                      </a:r>
                    </a:p>
                  </a:txBody>
                  <a:tcPr marL="7621" marR="7621" marT="7620" marB="0" anchor="ctr"/>
                </a:tc>
                <a:tc>
                  <a:txBody>
                    <a:bodyPr/>
                    <a:lstStyle/>
                    <a:p>
                      <a:pPr algn="ctr" fontAlgn="b"/>
                      <a:r>
                        <a:rPr lang="en-CA" sz="1800" b="1" i="0" u="none" strike="noStrike">
                          <a:solidFill>
                            <a:srgbClr val="000000"/>
                          </a:solidFill>
                          <a:effectLst/>
                          <a:latin typeface="+mn-lt"/>
                        </a:rPr>
                        <a:t>Time [h]</a:t>
                      </a:r>
                    </a:p>
                  </a:txBody>
                  <a:tcPr marL="7621" marR="7621" marT="7620" marB="0" anchor="ctr"/>
                </a:tc>
                <a:tc>
                  <a:txBody>
                    <a:bodyPr/>
                    <a:lstStyle/>
                    <a:p>
                      <a:pPr algn="ctr" fontAlgn="b"/>
                      <a:r>
                        <a:rPr lang="en-CA" sz="1800" b="1" i="0" u="none" strike="noStrike" dirty="0">
                          <a:solidFill>
                            <a:srgbClr val="000000"/>
                          </a:solidFill>
                          <a:effectLst/>
                          <a:latin typeface="+mn-lt"/>
                        </a:rPr>
                        <a:t>Energy [</a:t>
                      </a:r>
                      <a:r>
                        <a:rPr lang="en-CA" sz="1800" b="1" i="0" u="none" strike="noStrike" dirty="0" err="1">
                          <a:solidFill>
                            <a:srgbClr val="000000"/>
                          </a:solidFill>
                          <a:effectLst/>
                          <a:latin typeface="+mn-lt"/>
                        </a:rPr>
                        <a:t>mWh</a:t>
                      </a:r>
                      <a:r>
                        <a:rPr lang="en-CA" sz="1800" b="1" i="0" u="none" strike="noStrike" dirty="0">
                          <a:solidFill>
                            <a:srgbClr val="000000"/>
                          </a:solidFill>
                          <a:effectLst/>
                          <a:latin typeface="+mn-lt"/>
                        </a:rPr>
                        <a:t>]</a:t>
                      </a:r>
                    </a:p>
                  </a:txBody>
                  <a:tcPr marL="7621" marR="7621" marT="7620" marB="0" anchor="ctr"/>
                </a:tc>
                <a:extLst>
                  <a:ext uri="{0D108BD9-81ED-4DB2-BD59-A6C34878D82A}">
                    <a16:rowId xmlns:a16="http://schemas.microsoft.com/office/drawing/2014/main" val="1950773748"/>
                  </a:ext>
                </a:extLst>
              </a:tr>
              <a:tr h="406647">
                <a:tc>
                  <a:txBody>
                    <a:bodyPr/>
                    <a:lstStyle/>
                    <a:p>
                      <a:pPr algn="ctr" fontAlgn="b"/>
                      <a:r>
                        <a:rPr lang="en-CA" sz="1800" b="1" i="0" u="none" strike="noStrike">
                          <a:solidFill>
                            <a:srgbClr val="000000"/>
                          </a:solidFill>
                          <a:effectLst/>
                          <a:latin typeface="+mn-lt"/>
                        </a:rPr>
                        <a:t>COMMS</a:t>
                      </a:r>
                    </a:p>
                  </a:txBody>
                  <a:tcPr marL="7621" marR="7621" marT="7620" marB="0" anchor="b"/>
                </a:tc>
                <a:tc>
                  <a:txBody>
                    <a:bodyPr/>
                    <a:lstStyle/>
                    <a:p>
                      <a:pPr algn="ctr" fontAlgn="b"/>
                      <a:r>
                        <a:rPr lang="en-CA" sz="1800" b="0" i="0" u="none" strike="noStrike">
                          <a:solidFill>
                            <a:srgbClr val="000000"/>
                          </a:solidFill>
                          <a:effectLst/>
                          <a:latin typeface="+mn-lt"/>
                        </a:rPr>
                        <a:t>Transceiver </a:t>
                      </a:r>
                    </a:p>
                  </a:txBody>
                  <a:tcPr marL="7621" marR="7621" marT="7620" marB="0" anchor="b"/>
                </a:tc>
                <a:tc>
                  <a:txBody>
                    <a:bodyPr/>
                    <a:lstStyle/>
                    <a:p>
                      <a:pPr algn="ctr" fontAlgn="b"/>
                      <a:r>
                        <a:rPr lang="en-US" sz="1800" b="0" i="0" u="none" strike="noStrike" dirty="0">
                          <a:solidFill>
                            <a:srgbClr val="000000"/>
                          </a:solidFill>
                          <a:effectLst/>
                          <a:latin typeface="+mn-lt"/>
                        </a:rPr>
                        <a:t>1</a:t>
                      </a:r>
                      <a:r>
                        <a:rPr lang="en-CA" sz="1800" b="0" i="0" u="none" strike="noStrike" dirty="0">
                          <a:solidFill>
                            <a:srgbClr val="000000"/>
                          </a:solidFill>
                          <a:effectLst/>
                          <a:latin typeface="+mn-lt"/>
                        </a:rPr>
                        <a:t>362</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1</a:t>
                      </a:r>
                      <a:r>
                        <a:rPr lang="en-CA" sz="1800" b="0" i="0" u="none" strike="noStrike" dirty="0">
                          <a:solidFill>
                            <a:srgbClr val="000000"/>
                          </a:solidFill>
                          <a:effectLst/>
                          <a:latin typeface="+mn-lt"/>
                        </a:rPr>
                        <a:t>73</a:t>
                      </a:r>
                    </a:p>
                  </a:txBody>
                  <a:tcPr marL="7621" marR="7621" marT="7620" marB="0" anchor="b"/>
                </a:tc>
                <a:extLst>
                  <a:ext uri="{0D108BD9-81ED-4DB2-BD59-A6C34878D82A}">
                    <a16:rowId xmlns:a16="http://schemas.microsoft.com/office/drawing/2014/main" val="1339916381"/>
                  </a:ext>
                </a:extLst>
              </a:tr>
              <a:tr h="545062">
                <a:tc>
                  <a:txBody>
                    <a:bodyPr/>
                    <a:lstStyle/>
                    <a:p>
                      <a:pPr algn="ctr" fontAlgn="b"/>
                      <a:r>
                        <a:rPr lang="en-CA" sz="1800" b="1" i="0" u="none" strike="noStrike" dirty="0">
                          <a:solidFill>
                            <a:srgbClr val="000000"/>
                          </a:solidFill>
                          <a:effectLst/>
                          <a:latin typeface="+mn-lt"/>
                        </a:rPr>
                        <a:t>OBC</a:t>
                      </a:r>
                    </a:p>
                  </a:txBody>
                  <a:tcPr marL="7621" marR="7621" marT="7620" marB="0" anchor="b"/>
                </a:tc>
                <a:tc>
                  <a:txBody>
                    <a:bodyPr/>
                    <a:lstStyle/>
                    <a:p>
                      <a:pPr algn="ctr" fontAlgn="b"/>
                      <a:r>
                        <a:rPr lang="en-CA" sz="1800" b="0" i="0" u="none" strike="noStrike">
                          <a:solidFill>
                            <a:srgbClr val="000000"/>
                          </a:solidFill>
                          <a:effectLst/>
                          <a:latin typeface="+mn-lt"/>
                        </a:rPr>
                        <a:t>On-Board Computer </a:t>
                      </a:r>
                    </a:p>
                  </a:txBody>
                  <a:tcPr marL="7621" marR="7621" marT="7620" marB="0" anchor="b"/>
                </a:tc>
                <a:tc>
                  <a:txBody>
                    <a:bodyPr/>
                    <a:lstStyle/>
                    <a:p>
                      <a:pPr algn="ctr" fontAlgn="b"/>
                      <a:r>
                        <a:rPr lang="en-CA" sz="1800" b="0" i="0" u="none" strike="noStrike">
                          <a:solidFill>
                            <a:srgbClr val="000000"/>
                          </a:solidFill>
                          <a:effectLst/>
                          <a:latin typeface="+mn-lt"/>
                        </a:rPr>
                        <a:t>700</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1</a:t>
                      </a:r>
                      <a:r>
                        <a:rPr lang="en-CA" sz="1800" b="0" i="0" u="none" strike="noStrike" dirty="0">
                          <a:solidFill>
                            <a:srgbClr val="000000"/>
                          </a:solidFill>
                          <a:effectLst/>
                          <a:latin typeface="+mn-lt"/>
                        </a:rPr>
                        <a:t>05</a:t>
                      </a:r>
                    </a:p>
                  </a:txBody>
                  <a:tcPr marL="7621" marR="7621" marT="7620" marB="0" anchor="b"/>
                </a:tc>
                <a:extLst>
                  <a:ext uri="{0D108BD9-81ED-4DB2-BD59-A6C34878D82A}">
                    <a16:rowId xmlns:a16="http://schemas.microsoft.com/office/drawing/2014/main" val="90333793"/>
                  </a:ext>
                </a:extLst>
              </a:tr>
              <a:tr h="545062">
                <a:tc>
                  <a:txBody>
                    <a:bodyPr/>
                    <a:lstStyle/>
                    <a:p>
                      <a:pPr algn="ctr" fontAlgn="b"/>
                      <a:r>
                        <a:rPr lang="en-CA" sz="1800" b="1" i="0" u="none" strike="noStrike">
                          <a:solidFill>
                            <a:srgbClr val="000000"/>
                          </a:solidFill>
                          <a:effectLst/>
                          <a:latin typeface="+mn-lt"/>
                        </a:rPr>
                        <a:t>ADCS</a:t>
                      </a:r>
                    </a:p>
                  </a:txBody>
                  <a:tcPr marL="7621" marR="7621" marT="7620" marB="0" anchor="b"/>
                </a:tc>
                <a:tc>
                  <a:txBody>
                    <a:bodyPr/>
                    <a:lstStyle/>
                    <a:p>
                      <a:pPr algn="ctr" fontAlgn="b"/>
                      <a:r>
                        <a:rPr lang="en-CA" sz="1800" b="0" i="0" u="none" strike="noStrike">
                          <a:solidFill>
                            <a:srgbClr val="000000"/>
                          </a:solidFill>
                          <a:effectLst/>
                          <a:latin typeface="+mn-lt"/>
                        </a:rPr>
                        <a:t>Magnetorquer x3</a:t>
                      </a:r>
                    </a:p>
                  </a:txBody>
                  <a:tcPr marL="7621" marR="7621" marT="7620" marB="0" anchor="b"/>
                </a:tc>
                <a:tc>
                  <a:txBody>
                    <a:bodyPr/>
                    <a:lstStyle/>
                    <a:p>
                      <a:pPr algn="ctr" fontAlgn="b"/>
                      <a:r>
                        <a:rPr lang="en-CA" sz="1800" b="0" i="0" u="none" strike="noStrike">
                          <a:solidFill>
                            <a:srgbClr val="000000"/>
                          </a:solidFill>
                          <a:effectLst/>
                          <a:latin typeface="+mn-lt"/>
                        </a:rPr>
                        <a:t>600</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9</a:t>
                      </a:r>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2625225318"/>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ctr" fontAlgn="b"/>
                      <a:r>
                        <a:rPr lang="en-CA" sz="1800" b="0" i="0" u="none" strike="noStrike" dirty="0">
                          <a:solidFill>
                            <a:srgbClr val="000000"/>
                          </a:solidFill>
                          <a:effectLst/>
                          <a:latin typeface="+mn-lt"/>
                        </a:rPr>
                        <a:t>Gyroscope x3</a:t>
                      </a:r>
                    </a:p>
                  </a:txBody>
                  <a:tcPr marL="7621" marR="7621" marT="7620" marB="0" anchor="b"/>
                </a:tc>
                <a:tc>
                  <a:txBody>
                    <a:bodyPr/>
                    <a:lstStyle/>
                    <a:p>
                      <a:pPr algn="ctr" fontAlgn="b"/>
                      <a:r>
                        <a:rPr lang="en-CA" sz="1800" b="0" i="0" u="none" strike="noStrike" dirty="0">
                          <a:solidFill>
                            <a:srgbClr val="000000"/>
                          </a:solidFill>
                          <a:effectLst/>
                          <a:latin typeface="+mn-lt"/>
                        </a:rPr>
                        <a:t>12</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2</a:t>
                      </a:r>
                      <a:endParaRPr lang="en-CA" sz="1800" b="0" i="0" u="none" strike="noStrike" dirty="0">
                        <a:solidFill>
                          <a:srgbClr val="000000"/>
                        </a:solidFill>
                        <a:effectLst/>
                        <a:latin typeface="+mn-lt"/>
                      </a:endParaRPr>
                    </a:p>
                  </a:txBody>
                  <a:tcPr marL="7621" marR="7621" marT="7620" marB="0" anchor="b"/>
                </a:tc>
                <a:extLst>
                  <a:ext uri="{0D108BD9-81ED-4DB2-BD59-A6C34878D82A}">
                    <a16:rowId xmlns:a16="http://schemas.microsoft.com/office/drawing/2014/main" val="216943829"/>
                  </a:ext>
                </a:extLst>
              </a:tr>
              <a:tr h="406647">
                <a:tc>
                  <a:txBody>
                    <a:bodyPr/>
                    <a:lstStyle/>
                    <a:p>
                      <a:pPr algn="ctr" fontAlgn="b"/>
                      <a:r>
                        <a:rPr lang="en-CA" sz="1800" b="1" i="0" u="none" strike="noStrike" dirty="0">
                          <a:solidFill>
                            <a:srgbClr val="000000"/>
                          </a:solidFill>
                          <a:effectLst/>
                          <a:latin typeface="+mn-lt"/>
                        </a:rPr>
                        <a:t>Payload </a:t>
                      </a:r>
                    </a:p>
                  </a:txBody>
                  <a:tcPr marL="7621" marR="7621" marT="7620" marB="0" anchor="b"/>
                </a:tc>
                <a:tc>
                  <a:txBody>
                    <a:bodyPr/>
                    <a:lstStyle/>
                    <a:p>
                      <a:pPr algn="ctr" fontAlgn="b"/>
                      <a:r>
                        <a:rPr lang="en-CA" sz="1800" b="0" i="0" u="none" strike="noStrike">
                          <a:solidFill>
                            <a:srgbClr val="000000"/>
                          </a:solidFill>
                          <a:effectLst/>
                          <a:latin typeface="+mn-lt"/>
                        </a:rPr>
                        <a:t>camera x2 </a:t>
                      </a:r>
                    </a:p>
                  </a:txBody>
                  <a:tcPr marL="7621" marR="7621" marT="7620" marB="0" anchor="b"/>
                </a:tc>
                <a:tc>
                  <a:txBody>
                    <a:bodyPr/>
                    <a:lstStyle/>
                    <a:p>
                      <a:pPr algn="ctr" fontAlgn="b"/>
                      <a:r>
                        <a:rPr lang="en-CA" sz="1800" b="0" i="0" u="none" strike="noStrike">
                          <a:solidFill>
                            <a:srgbClr val="000000"/>
                          </a:solidFill>
                          <a:effectLst/>
                          <a:latin typeface="+mn-lt"/>
                        </a:rPr>
                        <a:t>3000</a:t>
                      </a:r>
                    </a:p>
                  </a:txBody>
                  <a:tcPr marL="7621" marR="7621" marT="7620" marB="0" anchor="b"/>
                </a:tc>
                <a:tc>
                  <a:txBody>
                    <a:bodyPr/>
                    <a:lstStyle/>
                    <a:p>
                      <a:pPr algn="ctr" fontAlgn="b"/>
                      <a:r>
                        <a:rPr lang="en-CA" sz="1800" b="0" i="0" u="none" strike="noStrike" dirty="0">
                          <a:solidFill>
                            <a:srgbClr val="000000"/>
                          </a:solidFill>
                          <a:effectLst/>
                          <a:latin typeface="+mn-lt"/>
                        </a:rPr>
                        <a:t>0.00</a:t>
                      </a:r>
                    </a:p>
                  </a:txBody>
                  <a:tcPr marL="7621" marR="7621" marT="7620" marB="0" anchor="b"/>
                </a:tc>
                <a:tc>
                  <a:txBody>
                    <a:bodyPr/>
                    <a:lstStyle/>
                    <a:p>
                      <a:pPr algn="ctr" fontAlgn="b"/>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3460968996"/>
                  </a:ext>
                </a:extLst>
              </a:tr>
              <a:tr h="406647">
                <a:tc>
                  <a:txBody>
                    <a:bodyPr/>
                    <a:lstStyle/>
                    <a:p>
                      <a:pPr algn="ctr" fontAlgn="b"/>
                      <a:r>
                        <a:rPr lang="en-CA" sz="1800" b="1" i="0" u="none" strike="noStrike" dirty="0">
                          <a:solidFill>
                            <a:srgbClr val="000000"/>
                          </a:solidFill>
                          <a:effectLst/>
                          <a:latin typeface="+mn-lt"/>
                        </a:rPr>
                        <a:t>EPS</a:t>
                      </a:r>
                    </a:p>
                  </a:txBody>
                  <a:tcPr marL="7621" marR="7621" marT="7620" marB="0" anchor="b"/>
                </a:tc>
                <a:tc>
                  <a:txBody>
                    <a:bodyPr/>
                    <a:lstStyle/>
                    <a:p>
                      <a:pPr algn="ctr" fontAlgn="b"/>
                      <a:r>
                        <a:rPr lang="en-CA" sz="1800" b="0" i="0" u="none" strike="noStrike" dirty="0">
                          <a:solidFill>
                            <a:srgbClr val="000000"/>
                          </a:solidFill>
                          <a:effectLst/>
                          <a:latin typeface="+mn-lt"/>
                        </a:rPr>
                        <a:t>EPS Board</a:t>
                      </a:r>
                    </a:p>
                  </a:txBody>
                  <a:tcPr marL="7621" marR="7621" marT="7620" marB="0" anchor="b"/>
                </a:tc>
                <a:tc>
                  <a:txBody>
                    <a:bodyPr/>
                    <a:lstStyle/>
                    <a:p>
                      <a:pPr algn="ctr" fontAlgn="b"/>
                      <a:r>
                        <a:rPr lang="en-CA" sz="1800" b="0" i="0" u="none" strike="noStrike">
                          <a:solidFill>
                            <a:srgbClr val="000000"/>
                          </a:solidFill>
                          <a:effectLst/>
                          <a:latin typeface="+mn-lt"/>
                        </a:rPr>
                        <a:t>75</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1</a:t>
                      </a:r>
                      <a:r>
                        <a:rPr lang="en-CA" sz="1800" b="0" i="0" u="none" strike="noStrike" dirty="0">
                          <a:solidFill>
                            <a:srgbClr val="000000"/>
                          </a:solidFill>
                          <a:effectLst/>
                          <a:latin typeface="+mn-lt"/>
                        </a:rPr>
                        <a:t>1</a:t>
                      </a:r>
                    </a:p>
                  </a:txBody>
                  <a:tcPr marL="7621" marR="7621" marT="7620" marB="0" anchor="b"/>
                </a:tc>
                <a:extLst>
                  <a:ext uri="{0D108BD9-81ED-4DB2-BD59-A6C34878D82A}">
                    <a16:rowId xmlns:a16="http://schemas.microsoft.com/office/drawing/2014/main" val="3321640095"/>
                  </a:ext>
                </a:extLst>
              </a:tr>
              <a:tr h="406647">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dirty="0">
                        <a:latin typeface="+mn-lt"/>
                      </a:endParaRPr>
                    </a:p>
                  </a:txBody>
                  <a:tcPr marL="7621" marR="7621" marT="7620" marB="0" anchor="b"/>
                </a:tc>
                <a:tc>
                  <a:txBody>
                    <a:bodyPr/>
                    <a:lstStyle/>
                    <a:p>
                      <a:endParaRPr lang="en-CA" sz="2000" dirty="0">
                        <a:latin typeface="+mn-lt"/>
                      </a:endParaRPr>
                    </a:p>
                  </a:txBody>
                  <a:tcPr marL="7621" marR="7621" marT="7620" marB="0" anchor="b"/>
                </a:tc>
                <a:extLst>
                  <a:ext uri="{0D108BD9-81ED-4DB2-BD59-A6C34878D82A}">
                    <a16:rowId xmlns:a16="http://schemas.microsoft.com/office/drawing/2014/main" val="746957407"/>
                  </a:ext>
                </a:extLst>
              </a:tr>
              <a:tr h="609971">
                <a:tc>
                  <a:txBody>
                    <a:bodyPr/>
                    <a:lstStyle/>
                    <a:p>
                      <a:pPr algn="ctr"/>
                      <a:r>
                        <a:rPr lang="en-US" sz="1800" b="1" i="0" u="none" strike="noStrike" dirty="0">
                          <a:solidFill>
                            <a:srgbClr val="000000"/>
                          </a:solidFill>
                          <a:effectLst/>
                          <a:latin typeface="+mn-lt"/>
                        </a:rPr>
                        <a:t>P</a:t>
                      </a:r>
                      <a:r>
                        <a:rPr lang="en-CA" sz="1800" b="1" i="0" u="none" strike="noStrike" dirty="0" err="1">
                          <a:solidFill>
                            <a:srgbClr val="000000"/>
                          </a:solidFill>
                          <a:effectLst/>
                          <a:latin typeface="+mn-lt"/>
                        </a:rPr>
                        <a:t>ower</a:t>
                      </a:r>
                      <a:r>
                        <a:rPr lang="en-CA" sz="1800" b="1" i="0" u="none" strike="noStrike" dirty="0">
                          <a:solidFill>
                            <a:srgbClr val="000000"/>
                          </a:solidFill>
                          <a:effectLst/>
                          <a:latin typeface="+mn-lt"/>
                        </a:rPr>
                        <a:t> Production</a:t>
                      </a:r>
                      <a:endParaRPr lang="en-CA" sz="1800" dirty="0">
                        <a:latin typeface="+mn-lt"/>
                      </a:endParaRPr>
                    </a:p>
                  </a:txBody>
                  <a:tcPr marL="7621" marR="7621" marT="7620" marB="0" anchor="b"/>
                </a:tc>
                <a:tc>
                  <a:txBody>
                    <a:bodyPr/>
                    <a:lstStyle/>
                    <a:p>
                      <a:pPr algn="ctr" fontAlgn="b"/>
                      <a:r>
                        <a:rPr lang="en-CA" sz="2000" b="0" i="0" u="none" strike="noStrike" dirty="0">
                          <a:solidFill>
                            <a:srgbClr val="000000"/>
                          </a:solidFill>
                          <a:effectLst/>
                          <a:latin typeface="+mn-lt"/>
                        </a:rPr>
                        <a:t>Solar Panels (Production)</a:t>
                      </a:r>
                    </a:p>
                  </a:txBody>
                  <a:tcPr marL="7621" marR="7621" marT="7620" marB="0" anchor="b"/>
                </a:tc>
                <a:tc>
                  <a:txBody>
                    <a:bodyPr/>
                    <a:lstStyle/>
                    <a:p>
                      <a:pPr algn="ctr" fontAlgn="b"/>
                      <a:r>
                        <a:rPr lang="en-US" sz="1800" b="0" i="0" u="none" strike="noStrike" dirty="0">
                          <a:solidFill>
                            <a:srgbClr val="000000"/>
                          </a:solidFill>
                          <a:effectLst/>
                          <a:latin typeface="+mn-lt"/>
                        </a:rPr>
                        <a:t>3</a:t>
                      </a:r>
                      <a:r>
                        <a:rPr lang="en-CA" sz="1800" b="0" i="0" u="none" strike="noStrike" dirty="0">
                          <a:solidFill>
                            <a:srgbClr val="000000"/>
                          </a:solidFill>
                          <a:effectLst/>
                          <a:latin typeface="+mn-lt"/>
                        </a:rPr>
                        <a:t>940</a:t>
                      </a:r>
                    </a:p>
                  </a:txBody>
                  <a:tcPr marL="7621" marR="7621" marT="7620" marB="0" anchor="b"/>
                </a:tc>
                <a:tc>
                  <a:txBody>
                    <a:bodyPr/>
                    <a:lstStyle/>
                    <a:p>
                      <a:pPr algn="ctr" fontAlgn="b"/>
                      <a:r>
                        <a:rPr lang="en-CA" sz="1800" b="0" i="0" u="none" strike="noStrike" dirty="0">
                          <a:solidFill>
                            <a:srgbClr val="000000"/>
                          </a:solidFill>
                          <a:effectLst/>
                          <a:latin typeface="+mn-lt"/>
                        </a:rPr>
                        <a:t>0.15</a:t>
                      </a:r>
                    </a:p>
                  </a:txBody>
                  <a:tcPr marL="7621" marR="7621" marT="7620" marB="0" anchor="b"/>
                </a:tc>
                <a:tc>
                  <a:txBody>
                    <a:bodyPr/>
                    <a:lstStyle/>
                    <a:p>
                      <a:pPr algn="ctr" fontAlgn="b"/>
                      <a:r>
                        <a:rPr lang="en-US" sz="1800" b="0" i="0" u="none" strike="noStrike" dirty="0">
                          <a:solidFill>
                            <a:srgbClr val="000000"/>
                          </a:solidFill>
                          <a:effectLst/>
                          <a:latin typeface="+mn-lt"/>
                        </a:rPr>
                        <a:t>5</a:t>
                      </a:r>
                      <a:r>
                        <a:rPr lang="en-CA" sz="1800" b="0" i="0" u="none" strike="noStrike" dirty="0">
                          <a:solidFill>
                            <a:srgbClr val="000000"/>
                          </a:solidFill>
                          <a:effectLst/>
                          <a:latin typeface="+mn-lt"/>
                        </a:rPr>
                        <a:t>90</a:t>
                      </a:r>
                    </a:p>
                  </a:txBody>
                  <a:tcPr marL="7621" marR="7621" marT="7620" marB="0" anchor="b"/>
                </a:tc>
                <a:extLst>
                  <a:ext uri="{0D108BD9-81ED-4DB2-BD59-A6C34878D82A}">
                    <a16:rowId xmlns:a16="http://schemas.microsoft.com/office/drawing/2014/main" val="2792639753"/>
                  </a:ext>
                </a:extLst>
              </a:tr>
              <a:tr h="406647">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Consumed</a:t>
                      </a:r>
                    </a:p>
                  </a:txBody>
                  <a:tcPr marL="7621" marR="7621" marT="7620" marB="0" anchor="b"/>
                </a:tc>
                <a:tc>
                  <a:txBody>
                    <a:bodyPr/>
                    <a:lstStyle/>
                    <a:p>
                      <a:pPr algn="ctr"/>
                      <a:r>
                        <a:rPr lang="en-US" b="1" dirty="0">
                          <a:solidFill>
                            <a:schemeClr val="tx2"/>
                          </a:solidFill>
                        </a:rPr>
                        <a:t>+ 20%</a:t>
                      </a:r>
                      <a:endParaRPr lang="en-CA" b="1" dirty="0">
                        <a:solidFill>
                          <a:schemeClr val="tx2"/>
                        </a:solidFill>
                      </a:endParaRPr>
                    </a:p>
                  </a:txBody>
                  <a:tcPr marL="7621" marR="7621" marT="7620" marB="0" anchor="b"/>
                </a:tc>
                <a:tc>
                  <a:txBody>
                    <a:bodyPr/>
                    <a:lstStyle/>
                    <a:p>
                      <a:pPr algn="ctr" fontAlgn="b"/>
                      <a:r>
                        <a:rPr lang="en-US" sz="1800" b="1" i="0" u="none" strike="noStrike" dirty="0">
                          <a:solidFill>
                            <a:srgbClr val="000000"/>
                          </a:solidFill>
                          <a:effectLst/>
                          <a:latin typeface="+mn-lt"/>
                        </a:rPr>
                        <a:t>4</a:t>
                      </a:r>
                      <a:r>
                        <a:rPr lang="en-CA" sz="1800" b="1" i="0" u="none" strike="noStrike" dirty="0">
                          <a:solidFill>
                            <a:srgbClr val="000000"/>
                          </a:solidFill>
                          <a:effectLst/>
                          <a:latin typeface="+mn-lt"/>
                        </a:rPr>
                        <a:t>57</a:t>
                      </a:r>
                    </a:p>
                  </a:txBody>
                  <a:tcPr marL="7621" marR="7621" marT="7620" marB="0" anchor="b"/>
                </a:tc>
                <a:extLst>
                  <a:ext uri="{0D108BD9-81ED-4DB2-BD59-A6C34878D82A}">
                    <a16:rowId xmlns:a16="http://schemas.microsoft.com/office/drawing/2014/main" val="1489367923"/>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Produced</a:t>
                      </a:r>
                    </a:p>
                  </a:txBody>
                  <a:tcPr marL="7621" marR="7621" marT="7620" marB="0" anchor="b"/>
                </a:tc>
                <a:tc>
                  <a:txBody>
                    <a:bodyPr/>
                    <a:lstStyle/>
                    <a:p>
                      <a:pPr algn="ctr"/>
                      <a:r>
                        <a:rPr lang="en-US" b="1" dirty="0">
                          <a:solidFill>
                            <a:schemeClr val="tx2"/>
                          </a:solidFill>
                        </a:rPr>
                        <a:t>- 30%</a:t>
                      </a:r>
                      <a:endParaRPr lang="en-CA" b="1" dirty="0">
                        <a:solidFill>
                          <a:schemeClr val="tx2"/>
                        </a:solidFill>
                      </a:endParaRPr>
                    </a:p>
                  </a:txBody>
                  <a:tcPr marL="7621" marR="7621" marT="7620" marB="0" anchor="b"/>
                </a:tc>
                <a:tc>
                  <a:txBody>
                    <a:bodyPr/>
                    <a:lstStyle/>
                    <a:p>
                      <a:pPr algn="ctr" fontAlgn="b"/>
                      <a:r>
                        <a:rPr lang="en-US" sz="1800" b="1" i="0" u="none" strike="noStrike" dirty="0">
                          <a:solidFill>
                            <a:srgbClr val="000000"/>
                          </a:solidFill>
                          <a:effectLst/>
                          <a:latin typeface="+mn-lt"/>
                        </a:rPr>
                        <a:t>4</a:t>
                      </a:r>
                      <a:r>
                        <a:rPr lang="en-CA" sz="1800" b="1" i="0" u="none" strike="noStrike" dirty="0">
                          <a:solidFill>
                            <a:srgbClr val="000000"/>
                          </a:solidFill>
                          <a:effectLst/>
                          <a:latin typeface="+mn-lt"/>
                        </a:rPr>
                        <a:t>13</a:t>
                      </a:r>
                    </a:p>
                  </a:txBody>
                  <a:tcPr marL="7621" marR="7621" marT="7620" marB="0" anchor="b"/>
                </a:tc>
                <a:extLst>
                  <a:ext uri="{0D108BD9-81ED-4DB2-BD59-A6C34878D82A}">
                    <a16:rowId xmlns:a16="http://schemas.microsoft.com/office/drawing/2014/main" val="2561866223"/>
                  </a:ext>
                </a:extLst>
              </a:tr>
            </a:tbl>
          </a:graphicData>
        </a:graphic>
      </p:graphicFrame>
      <p:sp>
        <p:nvSpPr>
          <p:cNvPr id="4" name="Slide Number Placeholder 3">
            <a:extLst>
              <a:ext uri="{FF2B5EF4-FFF2-40B4-BE49-F238E27FC236}">
                <a16:creationId xmlns:a16="http://schemas.microsoft.com/office/drawing/2014/main" id="{44A3FF79-25A2-40DE-9C63-ACBA02B54D0F}"/>
              </a:ext>
            </a:extLst>
          </p:cNvPr>
          <p:cNvSpPr>
            <a:spLocks noGrp="1"/>
          </p:cNvSpPr>
          <p:nvPr>
            <p:ph type="sldNum" sz="quarter" idx="11"/>
          </p:nvPr>
        </p:nvSpPr>
        <p:spPr/>
        <p:txBody>
          <a:bodyPr/>
          <a:lstStyle/>
          <a:p>
            <a:fld id="{1353CB71-703C-495B-86EC-238C102AF19B}" type="slidenum">
              <a:rPr lang="en-US" smtClean="0"/>
              <a:pPr/>
              <a:t>87</a:t>
            </a:fld>
            <a:r>
              <a:rPr lang="en-US"/>
              <a:t>   |</a:t>
            </a:r>
            <a:endParaRPr lang="en-US" dirty="0"/>
          </a:p>
        </p:txBody>
      </p:sp>
    </p:spTree>
    <p:extLst>
      <p:ext uri="{BB962C8B-B14F-4D97-AF65-F5344CB8AC3E}">
        <p14:creationId xmlns:p14="http://schemas.microsoft.com/office/powerpoint/2010/main" val="10077243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92F-F5C2-4CA8-973D-50E72414FA65}"/>
              </a:ext>
            </a:extLst>
          </p:cNvPr>
          <p:cNvSpPr>
            <a:spLocks noGrp="1"/>
          </p:cNvSpPr>
          <p:nvPr>
            <p:ph type="title"/>
          </p:nvPr>
        </p:nvSpPr>
        <p:spPr/>
        <p:txBody>
          <a:bodyPr/>
          <a:lstStyle/>
          <a:p>
            <a:r>
              <a:rPr lang="en-US" dirty="0"/>
              <a:t>Imaging Mode Power Budget</a:t>
            </a:r>
            <a:endParaRPr lang="en-CA" dirty="0"/>
          </a:p>
        </p:txBody>
      </p:sp>
      <p:graphicFrame>
        <p:nvGraphicFramePr>
          <p:cNvPr id="6" name="Content Placeholder 5">
            <a:extLst>
              <a:ext uri="{FF2B5EF4-FFF2-40B4-BE49-F238E27FC236}">
                <a16:creationId xmlns:a16="http://schemas.microsoft.com/office/drawing/2014/main" id="{2A9FD1F8-A246-497F-82FA-96BE32AEA9E2}"/>
              </a:ext>
            </a:extLst>
          </p:cNvPr>
          <p:cNvGraphicFramePr>
            <a:graphicFrameLocks noGrp="1"/>
          </p:cNvGraphicFramePr>
          <p:nvPr>
            <p:ph sz="quarter" idx="12"/>
            <p:extLst>
              <p:ext uri="{D42A27DB-BD31-4B8C-83A1-F6EECF244321}">
                <p14:modId xmlns:p14="http://schemas.microsoft.com/office/powerpoint/2010/main" val="1815673403"/>
              </p:ext>
            </p:extLst>
          </p:nvPr>
        </p:nvGraphicFramePr>
        <p:xfrm>
          <a:off x="228600" y="1485900"/>
          <a:ext cx="8686800" cy="5132529"/>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279757477"/>
                    </a:ext>
                  </a:extLst>
                </a:gridCol>
                <a:gridCol w="1737360">
                  <a:extLst>
                    <a:ext uri="{9D8B030D-6E8A-4147-A177-3AD203B41FA5}">
                      <a16:colId xmlns:a16="http://schemas.microsoft.com/office/drawing/2014/main" val="645690743"/>
                    </a:ext>
                  </a:extLst>
                </a:gridCol>
                <a:gridCol w="1737360">
                  <a:extLst>
                    <a:ext uri="{9D8B030D-6E8A-4147-A177-3AD203B41FA5}">
                      <a16:colId xmlns:a16="http://schemas.microsoft.com/office/drawing/2014/main" val="1476089974"/>
                    </a:ext>
                  </a:extLst>
                </a:gridCol>
                <a:gridCol w="1737360">
                  <a:extLst>
                    <a:ext uri="{9D8B030D-6E8A-4147-A177-3AD203B41FA5}">
                      <a16:colId xmlns:a16="http://schemas.microsoft.com/office/drawing/2014/main" val="614254466"/>
                    </a:ext>
                  </a:extLst>
                </a:gridCol>
                <a:gridCol w="1737360">
                  <a:extLst>
                    <a:ext uri="{9D8B030D-6E8A-4147-A177-3AD203B41FA5}">
                      <a16:colId xmlns:a16="http://schemas.microsoft.com/office/drawing/2014/main" val="3827243332"/>
                    </a:ext>
                  </a:extLst>
                </a:gridCol>
              </a:tblGrid>
              <a:tr h="545062">
                <a:tc>
                  <a:txBody>
                    <a:bodyPr/>
                    <a:lstStyle/>
                    <a:p>
                      <a:pPr algn="ctr" fontAlgn="b"/>
                      <a:r>
                        <a:rPr lang="en-CA" sz="1800" b="1" i="0" u="none" strike="noStrike" dirty="0">
                          <a:solidFill>
                            <a:srgbClr val="000000"/>
                          </a:solidFill>
                          <a:effectLst/>
                          <a:latin typeface="+mn-lt"/>
                        </a:rPr>
                        <a:t>Subsystem</a:t>
                      </a:r>
                    </a:p>
                  </a:txBody>
                  <a:tcPr marL="7621" marR="7621" marT="7620" marB="0" anchor="ctr"/>
                </a:tc>
                <a:tc>
                  <a:txBody>
                    <a:bodyPr/>
                    <a:lstStyle/>
                    <a:p>
                      <a:pPr algn="ctr" fontAlgn="b"/>
                      <a:r>
                        <a:rPr lang="en-CA" sz="1800" b="1" i="0" u="none" strike="noStrike">
                          <a:solidFill>
                            <a:srgbClr val="000000"/>
                          </a:solidFill>
                          <a:effectLst/>
                          <a:latin typeface="+mn-lt"/>
                        </a:rPr>
                        <a:t>Component </a:t>
                      </a:r>
                    </a:p>
                  </a:txBody>
                  <a:tcPr marL="7621" marR="7621" marT="7620" marB="0" anchor="ctr"/>
                </a:tc>
                <a:tc>
                  <a:txBody>
                    <a:bodyPr/>
                    <a:lstStyle/>
                    <a:p>
                      <a:pPr algn="ctr" fontAlgn="b"/>
                      <a:r>
                        <a:rPr lang="en-CA" sz="1800" b="1" i="0" u="none" strike="noStrike">
                          <a:solidFill>
                            <a:srgbClr val="000000"/>
                          </a:solidFill>
                          <a:effectLst/>
                          <a:latin typeface="+mn-lt"/>
                        </a:rPr>
                        <a:t>Power [mW]</a:t>
                      </a:r>
                    </a:p>
                  </a:txBody>
                  <a:tcPr marL="7621" marR="7621" marT="7620" marB="0" anchor="ctr"/>
                </a:tc>
                <a:tc>
                  <a:txBody>
                    <a:bodyPr/>
                    <a:lstStyle/>
                    <a:p>
                      <a:pPr algn="ctr" fontAlgn="b"/>
                      <a:r>
                        <a:rPr lang="en-CA" sz="1800" b="1" i="0" u="none" strike="noStrike">
                          <a:solidFill>
                            <a:srgbClr val="000000"/>
                          </a:solidFill>
                          <a:effectLst/>
                          <a:latin typeface="+mn-lt"/>
                        </a:rPr>
                        <a:t>Time [h]</a:t>
                      </a:r>
                    </a:p>
                  </a:txBody>
                  <a:tcPr marL="7621" marR="7621" marT="7620" marB="0" anchor="ctr"/>
                </a:tc>
                <a:tc>
                  <a:txBody>
                    <a:bodyPr/>
                    <a:lstStyle/>
                    <a:p>
                      <a:pPr algn="ctr" fontAlgn="b"/>
                      <a:r>
                        <a:rPr lang="en-CA" sz="1800" b="1" i="0" u="none" strike="noStrike" dirty="0">
                          <a:solidFill>
                            <a:srgbClr val="000000"/>
                          </a:solidFill>
                          <a:effectLst/>
                          <a:latin typeface="+mn-lt"/>
                        </a:rPr>
                        <a:t>Energy [</a:t>
                      </a:r>
                      <a:r>
                        <a:rPr lang="en-CA" sz="1800" b="1" i="0" u="none" strike="noStrike" dirty="0" err="1">
                          <a:solidFill>
                            <a:srgbClr val="000000"/>
                          </a:solidFill>
                          <a:effectLst/>
                          <a:latin typeface="+mn-lt"/>
                        </a:rPr>
                        <a:t>mWh</a:t>
                      </a:r>
                      <a:r>
                        <a:rPr lang="en-CA" sz="1800" b="1" i="0" u="none" strike="noStrike" dirty="0">
                          <a:solidFill>
                            <a:srgbClr val="000000"/>
                          </a:solidFill>
                          <a:effectLst/>
                          <a:latin typeface="+mn-lt"/>
                        </a:rPr>
                        <a:t>]</a:t>
                      </a:r>
                    </a:p>
                  </a:txBody>
                  <a:tcPr marL="7621" marR="7621" marT="7620" marB="0" anchor="ctr"/>
                </a:tc>
                <a:extLst>
                  <a:ext uri="{0D108BD9-81ED-4DB2-BD59-A6C34878D82A}">
                    <a16:rowId xmlns:a16="http://schemas.microsoft.com/office/drawing/2014/main" val="1950773748"/>
                  </a:ext>
                </a:extLst>
              </a:tr>
              <a:tr h="406647">
                <a:tc>
                  <a:txBody>
                    <a:bodyPr/>
                    <a:lstStyle/>
                    <a:p>
                      <a:pPr algn="ctr" fontAlgn="b"/>
                      <a:r>
                        <a:rPr lang="en-CA" sz="1800" b="1" i="0" u="none" strike="noStrike">
                          <a:solidFill>
                            <a:srgbClr val="000000"/>
                          </a:solidFill>
                          <a:effectLst/>
                          <a:latin typeface="+mn-lt"/>
                        </a:rPr>
                        <a:t>COMMS</a:t>
                      </a:r>
                    </a:p>
                  </a:txBody>
                  <a:tcPr marL="7621" marR="7621" marT="7620" marB="0" anchor="b"/>
                </a:tc>
                <a:tc>
                  <a:txBody>
                    <a:bodyPr/>
                    <a:lstStyle/>
                    <a:p>
                      <a:pPr algn="ctr" fontAlgn="b"/>
                      <a:r>
                        <a:rPr lang="en-CA" sz="1800" b="0" i="0" u="none" strike="noStrike">
                          <a:solidFill>
                            <a:srgbClr val="000000"/>
                          </a:solidFill>
                          <a:effectLst/>
                          <a:latin typeface="+mn-lt"/>
                        </a:rPr>
                        <a:t>Transceiver </a:t>
                      </a:r>
                    </a:p>
                  </a:txBody>
                  <a:tcPr marL="7621" marR="7621" marT="7620" marB="0" anchor="b"/>
                </a:tc>
                <a:tc>
                  <a:txBody>
                    <a:bodyPr/>
                    <a:lstStyle/>
                    <a:p>
                      <a:pPr algn="ctr" fontAlgn="b"/>
                      <a:r>
                        <a:rPr lang="en-CA" sz="1800" b="0" i="0" u="none" strike="noStrike">
                          <a:solidFill>
                            <a:srgbClr val="000000"/>
                          </a:solidFill>
                          <a:effectLst/>
                          <a:latin typeface="+mn-lt"/>
                        </a:rPr>
                        <a:t>82.5</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a:t>
                      </a:r>
                      <a:r>
                        <a:rPr lang="en-CA" sz="1800" b="0" i="0" u="none" strike="noStrike" dirty="0">
                          <a:solidFill>
                            <a:srgbClr val="000000"/>
                          </a:solidFill>
                          <a:effectLst/>
                          <a:latin typeface="+mn-lt"/>
                        </a:rPr>
                        <a:t>1</a:t>
                      </a:r>
                    </a:p>
                  </a:txBody>
                  <a:tcPr marL="7621" marR="7621" marT="7620" marB="0" anchor="b"/>
                </a:tc>
                <a:extLst>
                  <a:ext uri="{0D108BD9-81ED-4DB2-BD59-A6C34878D82A}">
                    <a16:rowId xmlns:a16="http://schemas.microsoft.com/office/drawing/2014/main" val="1339916381"/>
                  </a:ext>
                </a:extLst>
              </a:tr>
              <a:tr h="545062">
                <a:tc>
                  <a:txBody>
                    <a:bodyPr/>
                    <a:lstStyle/>
                    <a:p>
                      <a:pPr algn="ctr" fontAlgn="b"/>
                      <a:r>
                        <a:rPr lang="en-CA" sz="1800" b="1" i="0" u="none" strike="noStrike" dirty="0">
                          <a:solidFill>
                            <a:srgbClr val="000000"/>
                          </a:solidFill>
                          <a:effectLst/>
                          <a:latin typeface="+mn-lt"/>
                        </a:rPr>
                        <a:t>OBC</a:t>
                      </a:r>
                    </a:p>
                  </a:txBody>
                  <a:tcPr marL="7621" marR="7621" marT="7620" marB="0" anchor="b"/>
                </a:tc>
                <a:tc>
                  <a:txBody>
                    <a:bodyPr/>
                    <a:lstStyle/>
                    <a:p>
                      <a:pPr algn="ctr" fontAlgn="b"/>
                      <a:r>
                        <a:rPr lang="en-CA" sz="1800" b="0" i="0" u="none" strike="noStrike">
                          <a:solidFill>
                            <a:srgbClr val="000000"/>
                          </a:solidFill>
                          <a:effectLst/>
                          <a:latin typeface="+mn-lt"/>
                        </a:rPr>
                        <a:t>On-Board Computer </a:t>
                      </a:r>
                    </a:p>
                  </a:txBody>
                  <a:tcPr marL="7621" marR="7621" marT="7620" marB="0" anchor="b"/>
                </a:tc>
                <a:tc>
                  <a:txBody>
                    <a:bodyPr/>
                    <a:lstStyle/>
                    <a:p>
                      <a:pPr algn="ctr" fontAlgn="b"/>
                      <a:r>
                        <a:rPr lang="en-CA" sz="1800" b="0" i="0" u="none" strike="noStrike">
                          <a:solidFill>
                            <a:srgbClr val="000000"/>
                          </a:solidFill>
                          <a:effectLst/>
                          <a:latin typeface="+mn-lt"/>
                        </a:rPr>
                        <a:t>700</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a:t>
                      </a:r>
                      <a:r>
                        <a:rPr lang="en-CA" sz="1800" b="0" i="0" u="none" strike="noStrike" dirty="0">
                          <a:solidFill>
                            <a:srgbClr val="000000"/>
                          </a:solidFill>
                          <a:effectLst/>
                          <a:latin typeface="+mn-lt"/>
                        </a:rPr>
                        <a:t>1</a:t>
                      </a:r>
                    </a:p>
                  </a:txBody>
                  <a:tcPr marL="7621" marR="7621" marT="7620" marB="0" anchor="b"/>
                </a:tc>
                <a:extLst>
                  <a:ext uri="{0D108BD9-81ED-4DB2-BD59-A6C34878D82A}">
                    <a16:rowId xmlns:a16="http://schemas.microsoft.com/office/drawing/2014/main" val="90333793"/>
                  </a:ext>
                </a:extLst>
              </a:tr>
              <a:tr h="545062">
                <a:tc>
                  <a:txBody>
                    <a:bodyPr/>
                    <a:lstStyle/>
                    <a:p>
                      <a:pPr algn="ctr" fontAlgn="b"/>
                      <a:r>
                        <a:rPr lang="en-CA" sz="1800" b="1" i="0" u="none" strike="noStrike">
                          <a:solidFill>
                            <a:srgbClr val="000000"/>
                          </a:solidFill>
                          <a:effectLst/>
                          <a:latin typeface="+mn-lt"/>
                        </a:rPr>
                        <a:t>ADCS</a:t>
                      </a:r>
                    </a:p>
                  </a:txBody>
                  <a:tcPr marL="7621" marR="7621" marT="7620" marB="0" anchor="b"/>
                </a:tc>
                <a:tc>
                  <a:txBody>
                    <a:bodyPr/>
                    <a:lstStyle/>
                    <a:p>
                      <a:pPr algn="ctr" fontAlgn="b"/>
                      <a:r>
                        <a:rPr lang="en-CA" sz="1800" b="0" i="0" u="none" strike="noStrike">
                          <a:solidFill>
                            <a:srgbClr val="000000"/>
                          </a:solidFill>
                          <a:effectLst/>
                          <a:latin typeface="+mn-lt"/>
                        </a:rPr>
                        <a:t>Magnetorquer x3</a:t>
                      </a:r>
                    </a:p>
                  </a:txBody>
                  <a:tcPr marL="7621" marR="7621" marT="7620" marB="0" anchor="b"/>
                </a:tc>
                <a:tc>
                  <a:txBody>
                    <a:bodyPr/>
                    <a:lstStyle/>
                    <a:p>
                      <a:pPr algn="ctr" fontAlgn="b"/>
                      <a:r>
                        <a:rPr lang="en-CA" sz="1800" b="0" i="0" u="none" strike="noStrike">
                          <a:solidFill>
                            <a:srgbClr val="000000"/>
                          </a:solidFill>
                          <a:effectLst/>
                          <a:latin typeface="+mn-lt"/>
                        </a:rPr>
                        <a:t>600</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~1</a:t>
                      </a:r>
                      <a:endParaRPr lang="en-CA" sz="1800" b="0" i="0" u="none" strike="noStrike" dirty="0">
                        <a:solidFill>
                          <a:srgbClr val="000000"/>
                        </a:solidFill>
                        <a:effectLst/>
                        <a:latin typeface="+mn-lt"/>
                      </a:endParaRPr>
                    </a:p>
                  </a:txBody>
                  <a:tcPr marL="7621" marR="7621" marT="7620" marB="0" anchor="b"/>
                </a:tc>
                <a:extLst>
                  <a:ext uri="{0D108BD9-81ED-4DB2-BD59-A6C34878D82A}">
                    <a16:rowId xmlns:a16="http://schemas.microsoft.com/office/drawing/2014/main" val="2625225318"/>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ctr" fontAlgn="b"/>
                      <a:r>
                        <a:rPr lang="en-CA" sz="1800" b="0" i="0" u="none" strike="noStrike" dirty="0">
                          <a:solidFill>
                            <a:srgbClr val="000000"/>
                          </a:solidFill>
                          <a:effectLst/>
                          <a:latin typeface="+mn-lt"/>
                        </a:rPr>
                        <a:t>Gyroscope x3</a:t>
                      </a:r>
                    </a:p>
                  </a:txBody>
                  <a:tcPr marL="7621" marR="7621" marT="7620" marB="0" anchor="b"/>
                </a:tc>
                <a:tc>
                  <a:txBody>
                    <a:bodyPr/>
                    <a:lstStyle/>
                    <a:p>
                      <a:pPr algn="ctr" fontAlgn="b"/>
                      <a:r>
                        <a:rPr lang="en-CA" sz="1800" b="0" i="0" u="none" strike="noStrike" dirty="0">
                          <a:solidFill>
                            <a:srgbClr val="000000"/>
                          </a:solidFill>
                          <a:effectLst/>
                          <a:latin typeface="+mn-lt"/>
                        </a:rPr>
                        <a:t>12</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a:t>
                      </a:r>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216943829"/>
                  </a:ext>
                </a:extLst>
              </a:tr>
              <a:tr h="406647">
                <a:tc>
                  <a:txBody>
                    <a:bodyPr/>
                    <a:lstStyle/>
                    <a:p>
                      <a:pPr algn="ctr" fontAlgn="b"/>
                      <a:r>
                        <a:rPr lang="en-CA" sz="1800" b="1" i="0" u="none" strike="noStrike" dirty="0">
                          <a:solidFill>
                            <a:srgbClr val="000000"/>
                          </a:solidFill>
                          <a:effectLst/>
                          <a:latin typeface="+mn-lt"/>
                        </a:rPr>
                        <a:t>Payload </a:t>
                      </a:r>
                    </a:p>
                  </a:txBody>
                  <a:tcPr marL="7621" marR="7621" marT="7620" marB="0" anchor="b"/>
                </a:tc>
                <a:tc>
                  <a:txBody>
                    <a:bodyPr/>
                    <a:lstStyle/>
                    <a:p>
                      <a:pPr algn="ctr" fontAlgn="b"/>
                      <a:r>
                        <a:rPr lang="en-CA" sz="1800" b="0" i="0" u="none" strike="noStrike">
                          <a:solidFill>
                            <a:srgbClr val="000000"/>
                          </a:solidFill>
                          <a:effectLst/>
                          <a:latin typeface="+mn-lt"/>
                        </a:rPr>
                        <a:t>camera x2 </a:t>
                      </a:r>
                    </a:p>
                  </a:txBody>
                  <a:tcPr marL="7621" marR="7621" marT="7620" marB="0" anchor="b"/>
                </a:tc>
                <a:tc>
                  <a:txBody>
                    <a:bodyPr/>
                    <a:lstStyle/>
                    <a:p>
                      <a:pPr algn="ctr" fontAlgn="b"/>
                      <a:r>
                        <a:rPr lang="en-CA" sz="1800" b="0" i="0" u="none" strike="noStrike">
                          <a:solidFill>
                            <a:srgbClr val="000000"/>
                          </a:solidFill>
                          <a:effectLst/>
                          <a:latin typeface="+mn-lt"/>
                        </a:rPr>
                        <a:t>3000</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3</a:t>
                      </a:r>
                      <a:endParaRPr lang="en-CA" sz="1800" b="0" i="0" u="none" strike="noStrike" dirty="0">
                        <a:solidFill>
                          <a:srgbClr val="000000"/>
                        </a:solidFill>
                        <a:effectLst/>
                        <a:latin typeface="+mn-lt"/>
                      </a:endParaRPr>
                    </a:p>
                  </a:txBody>
                  <a:tcPr marL="7621" marR="7621" marT="7620" marB="0" anchor="b"/>
                </a:tc>
                <a:extLst>
                  <a:ext uri="{0D108BD9-81ED-4DB2-BD59-A6C34878D82A}">
                    <a16:rowId xmlns:a16="http://schemas.microsoft.com/office/drawing/2014/main" val="3460968996"/>
                  </a:ext>
                </a:extLst>
              </a:tr>
              <a:tr h="406647">
                <a:tc>
                  <a:txBody>
                    <a:bodyPr/>
                    <a:lstStyle/>
                    <a:p>
                      <a:pPr algn="ctr" fontAlgn="b"/>
                      <a:r>
                        <a:rPr lang="en-CA" sz="1800" b="1" i="0" u="none" strike="noStrike" dirty="0">
                          <a:solidFill>
                            <a:srgbClr val="000000"/>
                          </a:solidFill>
                          <a:effectLst/>
                          <a:latin typeface="+mn-lt"/>
                        </a:rPr>
                        <a:t>EPS</a:t>
                      </a:r>
                    </a:p>
                  </a:txBody>
                  <a:tcPr marL="7621" marR="7621" marT="7620" marB="0" anchor="b"/>
                </a:tc>
                <a:tc>
                  <a:txBody>
                    <a:bodyPr/>
                    <a:lstStyle/>
                    <a:p>
                      <a:pPr algn="ctr" fontAlgn="b"/>
                      <a:r>
                        <a:rPr lang="en-CA" sz="1800" b="0" i="0" u="none" strike="noStrike" dirty="0">
                          <a:solidFill>
                            <a:srgbClr val="000000"/>
                          </a:solidFill>
                          <a:effectLst/>
                          <a:latin typeface="+mn-lt"/>
                        </a:rPr>
                        <a:t>EPS Board</a:t>
                      </a:r>
                    </a:p>
                  </a:txBody>
                  <a:tcPr marL="7621" marR="7621" marT="7620" marB="0" anchor="b"/>
                </a:tc>
                <a:tc>
                  <a:txBody>
                    <a:bodyPr/>
                    <a:lstStyle/>
                    <a:p>
                      <a:pPr algn="ctr" fontAlgn="b"/>
                      <a:r>
                        <a:rPr lang="en-CA" sz="1800" b="0" i="0" u="none" strike="noStrike">
                          <a:solidFill>
                            <a:srgbClr val="000000"/>
                          </a:solidFill>
                          <a:effectLst/>
                          <a:latin typeface="+mn-lt"/>
                        </a:rPr>
                        <a:t>75</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US" sz="1800" b="0" i="0" u="none" strike="noStrike" dirty="0">
                          <a:solidFill>
                            <a:srgbClr val="000000"/>
                          </a:solidFill>
                          <a:effectLst/>
                          <a:latin typeface="+mn-lt"/>
                        </a:rPr>
                        <a:t>~</a:t>
                      </a:r>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3321640095"/>
                  </a:ext>
                </a:extLst>
              </a:tr>
              <a:tr h="406647">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dirty="0">
                        <a:latin typeface="+mn-lt"/>
                      </a:endParaRPr>
                    </a:p>
                  </a:txBody>
                  <a:tcPr marL="7621" marR="7621" marT="7620" marB="0" anchor="b"/>
                </a:tc>
                <a:extLst>
                  <a:ext uri="{0D108BD9-81ED-4DB2-BD59-A6C34878D82A}">
                    <a16:rowId xmlns:a16="http://schemas.microsoft.com/office/drawing/2014/main" val="746957407"/>
                  </a:ext>
                </a:extLst>
              </a:tr>
              <a:tr h="609971">
                <a:tc>
                  <a:txBody>
                    <a:bodyPr/>
                    <a:lstStyle/>
                    <a:p>
                      <a:pPr algn="ctr"/>
                      <a:r>
                        <a:rPr lang="en-US" sz="1800" b="1" i="0" u="none" strike="noStrike" dirty="0">
                          <a:solidFill>
                            <a:srgbClr val="000000"/>
                          </a:solidFill>
                          <a:effectLst/>
                          <a:latin typeface="+mn-lt"/>
                        </a:rPr>
                        <a:t>P</a:t>
                      </a:r>
                      <a:r>
                        <a:rPr lang="en-CA" sz="1800" b="1" i="0" u="none" strike="noStrike" dirty="0" err="1">
                          <a:solidFill>
                            <a:srgbClr val="000000"/>
                          </a:solidFill>
                          <a:effectLst/>
                          <a:latin typeface="+mn-lt"/>
                        </a:rPr>
                        <a:t>ower</a:t>
                      </a:r>
                      <a:r>
                        <a:rPr lang="en-CA" sz="1800" b="1" i="0" u="none" strike="noStrike" dirty="0">
                          <a:solidFill>
                            <a:srgbClr val="000000"/>
                          </a:solidFill>
                          <a:effectLst/>
                          <a:latin typeface="+mn-lt"/>
                        </a:rPr>
                        <a:t> Production</a:t>
                      </a:r>
                      <a:endParaRPr lang="en-CA" sz="1800" dirty="0">
                        <a:latin typeface="+mn-lt"/>
                      </a:endParaRPr>
                    </a:p>
                  </a:txBody>
                  <a:tcPr marL="7621" marR="7621" marT="7620" marB="0" anchor="b"/>
                </a:tc>
                <a:tc>
                  <a:txBody>
                    <a:bodyPr/>
                    <a:lstStyle/>
                    <a:p>
                      <a:pPr algn="ctr" fontAlgn="b"/>
                      <a:r>
                        <a:rPr lang="en-CA" sz="2000" b="0" i="0" u="none" strike="noStrike" dirty="0">
                          <a:solidFill>
                            <a:srgbClr val="000000"/>
                          </a:solidFill>
                          <a:effectLst/>
                          <a:latin typeface="+mn-lt"/>
                        </a:rPr>
                        <a:t>Solar Panels (Production)</a:t>
                      </a:r>
                    </a:p>
                  </a:txBody>
                  <a:tcPr marL="7621" marR="7621" marT="7620" marB="0" anchor="b"/>
                </a:tc>
                <a:tc>
                  <a:txBody>
                    <a:bodyPr/>
                    <a:lstStyle/>
                    <a:p>
                      <a:pPr algn="ctr" fontAlgn="b"/>
                      <a:r>
                        <a:rPr lang="en-CA" sz="1800" b="0" i="0" u="none" strike="noStrike" dirty="0">
                          <a:solidFill>
                            <a:srgbClr val="000000"/>
                          </a:solidFill>
                          <a:effectLst/>
                          <a:latin typeface="+mn-lt"/>
                        </a:rPr>
                        <a:t>5631</a:t>
                      </a:r>
                    </a:p>
                  </a:txBody>
                  <a:tcPr marL="7621" marR="7621" marT="7620" marB="0" anchor="b"/>
                </a:tc>
                <a:tc>
                  <a:txBody>
                    <a:bodyPr/>
                    <a:lstStyle/>
                    <a:p>
                      <a:pPr algn="ctr" fontAlgn="b"/>
                      <a:r>
                        <a:rPr lang="en-CA" sz="1800" b="0" i="0" u="none" strike="noStrike" dirty="0">
                          <a:solidFill>
                            <a:srgbClr val="000000"/>
                          </a:solidFill>
                          <a:effectLst/>
                          <a:latin typeface="+mn-lt"/>
                        </a:rPr>
                        <a:t>0.001</a:t>
                      </a:r>
                    </a:p>
                  </a:txBody>
                  <a:tcPr marL="7621" marR="7621" marT="7620" marB="0" anchor="b"/>
                </a:tc>
                <a:tc>
                  <a:txBody>
                    <a:bodyPr/>
                    <a:lstStyle/>
                    <a:p>
                      <a:pPr algn="ctr" fontAlgn="b"/>
                      <a:r>
                        <a:rPr lang="en-CA" sz="1800" b="0" i="0" u="none" strike="noStrike" dirty="0">
                          <a:solidFill>
                            <a:srgbClr val="000000"/>
                          </a:solidFill>
                          <a:effectLst/>
                          <a:latin typeface="+mn-lt"/>
                        </a:rPr>
                        <a:t>5.6</a:t>
                      </a:r>
                    </a:p>
                  </a:txBody>
                  <a:tcPr marL="7621" marR="7621" marT="7620" marB="0" anchor="b"/>
                </a:tc>
                <a:extLst>
                  <a:ext uri="{0D108BD9-81ED-4DB2-BD59-A6C34878D82A}">
                    <a16:rowId xmlns:a16="http://schemas.microsoft.com/office/drawing/2014/main" val="2792639753"/>
                  </a:ext>
                </a:extLst>
              </a:tr>
              <a:tr h="406647">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Consumed</a:t>
                      </a:r>
                    </a:p>
                  </a:txBody>
                  <a:tcPr marL="7621" marR="7621" marT="7620" marB="0" anchor="b"/>
                </a:tc>
                <a:tc>
                  <a:txBody>
                    <a:bodyPr/>
                    <a:lstStyle/>
                    <a:p>
                      <a:pPr algn="ctr"/>
                      <a:r>
                        <a:rPr lang="en-US" b="1" dirty="0">
                          <a:solidFill>
                            <a:schemeClr val="tx2"/>
                          </a:solidFill>
                        </a:rPr>
                        <a:t>+ 20%</a:t>
                      </a:r>
                      <a:endParaRPr lang="en-CA" b="1" dirty="0">
                        <a:solidFill>
                          <a:schemeClr val="tx2"/>
                        </a:solidFill>
                      </a:endParaRPr>
                    </a:p>
                  </a:txBody>
                  <a:tcPr marL="7621" marR="7621" marT="7620" marB="0" anchor="b"/>
                </a:tc>
                <a:tc>
                  <a:txBody>
                    <a:bodyPr/>
                    <a:lstStyle/>
                    <a:p>
                      <a:pPr algn="ctr" fontAlgn="b"/>
                      <a:r>
                        <a:rPr lang="en-US" sz="1800" b="1" i="0" u="none" strike="noStrike" dirty="0">
                          <a:solidFill>
                            <a:srgbClr val="000000"/>
                          </a:solidFill>
                          <a:effectLst/>
                          <a:latin typeface="+mn-lt"/>
                        </a:rPr>
                        <a:t>5</a:t>
                      </a:r>
                      <a:r>
                        <a:rPr lang="en-CA" sz="1800" b="1" i="0" u="none" strike="noStrike" dirty="0">
                          <a:solidFill>
                            <a:srgbClr val="000000"/>
                          </a:solidFill>
                          <a:effectLst/>
                          <a:latin typeface="+mn-lt"/>
                        </a:rPr>
                        <a:t>.4</a:t>
                      </a:r>
                    </a:p>
                  </a:txBody>
                  <a:tcPr marL="7621" marR="7621" marT="7620" marB="0" anchor="b"/>
                </a:tc>
                <a:extLst>
                  <a:ext uri="{0D108BD9-81ED-4DB2-BD59-A6C34878D82A}">
                    <a16:rowId xmlns:a16="http://schemas.microsoft.com/office/drawing/2014/main" val="1489367923"/>
                  </a:ext>
                </a:extLst>
              </a:tr>
              <a:tr h="406647">
                <a:tc>
                  <a:txBody>
                    <a:bodyPr/>
                    <a:lstStyle/>
                    <a:p>
                      <a:pPr algn="l" fontAlgn="b"/>
                      <a:r>
                        <a:rPr lang="en-CA" sz="1800" b="0" i="0" u="none" strike="noStrike" dirty="0">
                          <a:solidFill>
                            <a:srgbClr val="000000"/>
                          </a:solidFill>
                          <a:effectLst/>
                          <a:latin typeface="+mn-lt"/>
                        </a:rPr>
                        <a:t> </a:t>
                      </a:r>
                    </a:p>
                  </a:txBody>
                  <a:tcPr marL="7621" marR="7621" marT="7620" marB="0" anchor="b"/>
                </a:tc>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Produced</a:t>
                      </a:r>
                    </a:p>
                  </a:txBody>
                  <a:tcPr marL="7621" marR="7621" marT="7620" marB="0" anchor="b"/>
                </a:tc>
                <a:tc>
                  <a:txBody>
                    <a:bodyPr/>
                    <a:lstStyle/>
                    <a:p>
                      <a:pPr algn="ctr"/>
                      <a:r>
                        <a:rPr lang="en-US" b="1" dirty="0">
                          <a:solidFill>
                            <a:schemeClr val="tx2"/>
                          </a:solidFill>
                        </a:rPr>
                        <a:t>- 30%</a:t>
                      </a:r>
                      <a:endParaRPr lang="en-CA" b="1" dirty="0">
                        <a:solidFill>
                          <a:schemeClr val="tx2"/>
                        </a:solidFill>
                      </a:endParaRPr>
                    </a:p>
                  </a:txBody>
                  <a:tcPr marL="7621" marR="7621" marT="7620" marB="0" anchor="b"/>
                </a:tc>
                <a:tc>
                  <a:txBody>
                    <a:bodyPr/>
                    <a:lstStyle/>
                    <a:p>
                      <a:pPr algn="ctr" fontAlgn="b"/>
                      <a:r>
                        <a:rPr lang="en-CA" sz="1800" b="1" i="0" u="none" strike="noStrike" dirty="0">
                          <a:solidFill>
                            <a:srgbClr val="000000"/>
                          </a:solidFill>
                          <a:effectLst/>
                          <a:latin typeface="+mn-lt"/>
                        </a:rPr>
                        <a:t>3.9</a:t>
                      </a:r>
                    </a:p>
                  </a:txBody>
                  <a:tcPr marL="7621" marR="7621" marT="7620" marB="0" anchor="b"/>
                </a:tc>
                <a:extLst>
                  <a:ext uri="{0D108BD9-81ED-4DB2-BD59-A6C34878D82A}">
                    <a16:rowId xmlns:a16="http://schemas.microsoft.com/office/drawing/2014/main" val="2561866223"/>
                  </a:ext>
                </a:extLst>
              </a:tr>
            </a:tbl>
          </a:graphicData>
        </a:graphic>
      </p:graphicFrame>
      <p:sp>
        <p:nvSpPr>
          <p:cNvPr id="4" name="Slide Number Placeholder 3">
            <a:extLst>
              <a:ext uri="{FF2B5EF4-FFF2-40B4-BE49-F238E27FC236}">
                <a16:creationId xmlns:a16="http://schemas.microsoft.com/office/drawing/2014/main" id="{44A3FF79-25A2-40DE-9C63-ACBA02B54D0F}"/>
              </a:ext>
            </a:extLst>
          </p:cNvPr>
          <p:cNvSpPr>
            <a:spLocks noGrp="1"/>
          </p:cNvSpPr>
          <p:nvPr>
            <p:ph type="sldNum" sz="quarter" idx="11"/>
          </p:nvPr>
        </p:nvSpPr>
        <p:spPr/>
        <p:txBody>
          <a:bodyPr/>
          <a:lstStyle/>
          <a:p>
            <a:fld id="{1353CB71-703C-495B-86EC-238C102AF19B}" type="slidenum">
              <a:rPr lang="en-US" smtClean="0"/>
              <a:pPr/>
              <a:t>88</a:t>
            </a:fld>
            <a:r>
              <a:rPr lang="en-US"/>
              <a:t>   |</a:t>
            </a:r>
            <a:endParaRPr lang="en-US" dirty="0"/>
          </a:p>
        </p:txBody>
      </p:sp>
    </p:spTree>
    <p:extLst>
      <p:ext uri="{BB962C8B-B14F-4D97-AF65-F5344CB8AC3E}">
        <p14:creationId xmlns:p14="http://schemas.microsoft.com/office/powerpoint/2010/main" val="2808323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C92F-F5C2-4CA8-973D-50E72414FA65}"/>
              </a:ext>
            </a:extLst>
          </p:cNvPr>
          <p:cNvSpPr>
            <a:spLocks noGrp="1"/>
          </p:cNvSpPr>
          <p:nvPr>
            <p:ph type="title"/>
          </p:nvPr>
        </p:nvSpPr>
        <p:spPr/>
        <p:txBody>
          <a:bodyPr/>
          <a:lstStyle/>
          <a:p>
            <a:r>
              <a:rPr lang="en-US" dirty="0"/>
              <a:t>Eclipse Power Budget</a:t>
            </a:r>
            <a:endParaRPr lang="en-CA" dirty="0"/>
          </a:p>
        </p:txBody>
      </p:sp>
      <p:graphicFrame>
        <p:nvGraphicFramePr>
          <p:cNvPr id="6" name="Content Placeholder 5">
            <a:extLst>
              <a:ext uri="{FF2B5EF4-FFF2-40B4-BE49-F238E27FC236}">
                <a16:creationId xmlns:a16="http://schemas.microsoft.com/office/drawing/2014/main" id="{2A9FD1F8-A246-497F-82FA-96BE32AEA9E2}"/>
              </a:ext>
            </a:extLst>
          </p:cNvPr>
          <p:cNvGraphicFramePr>
            <a:graphicFrameLocks noGrp="1"/>
          </p:cNvGraphicFramePr>
          <p:nvPr>
            <p:ph sz="quarter" idx="12"/>
            <p:extLst>
              <p:ext uri="{D42A27DB-BD31-4B8C-83A1-F6EECF244321}">
                <p14:modId xmlns:p14="http://schemas.microsoft.com/office/powerpoint/2010/main" val="2717482575"/>
              </p:ext>
            </p:extLst>
          </p:nvPr>
        </p:nvGraphicFramePr>
        <p:xfrm>
          <a:off x="228600" y="1485900"/>
          <a:ext cx="8686800" cy="5132529"/>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1279757477"/>
                    </a:ext>
                  </a:extLst>
                </a:gridCol>
                <a:gridCol w="1737360">
                  <a:extLst>
                    <a:ext uri="{9D8B030D-6E8A-4147-A177-3AD203B41FA5}">
                      <a16:colId xmlns:a16="http://schemas.microsoft.com/office/drawing/2014/main" val="645690743"/>
                    </a:ext>
                  </a:extLst>
                </a:gridCol>
                <a:gridCol w="1737360">
                  <a:extLst>
                    <a:ext uri="{9D8B030D-6E8A-4147-A177-3AD203B41FA5}">
                      <a16:colId xmlns:a16="http://schemas.microsoft.com/office/drawing/2014/main" val="1476089974"/>
                    </a:ext>
                  </a:extLst>
                </a:gridCol>
                <a:gridCol w="1737360">
                  <a:extLst>
                    <a:ext uri="{9D8B030D-6E8A-4147-A177-3AD203B41FA5}">
                      <a16:colId xmlns:a16="http://schemas.microsoft.com/office/drawing/2014/main" val="614254466"/>
                    </a:ext>
                  </a:extLst>
                </a:gridCol>
                <a:gridCol w="1737360">
                  <a:extLst>
                    <a:ext uri="{9D8B030D-6E8A-4147-A177-3AD203B41FA5}">
                      <a16:colId xmlns:a16="http://schemas.microsoft.com/office/drawing/2014/main" val="3827243332"/>
                    </a:ext>
                  </a:extLst>
                </a:gridCol>
              </a:tblGrid>
              <a:tr h="545062">
                <a:tc>
                  <a:txBody>
                    <a:bodyPr/>
                    <a:lstStyle/>
                    <a:p>
                      <a:pPr algn="ctr" fontAlgn="b"/>
                      <a:r>
                        <a:rPr lang="en-CA" sz="1800" b="1" i="0" u="none" strike="noStrike" dirty="0">
                          <a:solidFill>
                            <a:srgbClr val="000000"/>
                          </a:solidFill>
                          <a:effectLst/>
                          <a:latin typeface="+mn-lt"/>
                        </a:rPr>
                        <a:t>Subsystem</a:t>
                      </a:r>
                    </a:p>
                  </a:txBody>
                  <a:tcPr marL="7621" marR="7621" marT="7620" marB="0" anchor="ctr"/>
                </a:tc>
                <a:tc>
                  <a:txBody>
                    <a:bodyPr/>
                    <a:lstStyle/>
                    <a:p>
                      <a:pPr algn="ctr" fontAlgn="b"/>
                      <a:r>
                        <a:rPr lang="en-CA" sz="1800" b="1" i="0" u="none" strike="noStrike">
                          <a:solidFill>
                            <a:srgbClr val="000000"/>
                          </a:solidFill>
                          <a:effectLst/>
                          <a:latin typeface="+mn-lt"/>
                        </a:rPr>
                        <a:t>Component </a:t>
                      </a:r>
                    </a:p>
                  </a:txBody>
                  <a:tcPr marL="7621" marR="7621" marT="7620" marB="0" anchor="ctr"/>
                </a:tc>
                <a:tc>
                  <a:txBody>
                    <a:bodyPr/>
                    <a:lstStyle/>
                    <a:p>
                      <a:pPr algn="ctr" fontAlgn="b"/>
                      <a:r>
                        <a:rPr lang="en-CA" sz="1800" b="1" i="0" u="none" strike="noStrike">
                          <a:solidFill>
                            <a:srgbClr val="000000"/>
                          </a:solidFill>
                          <a:effectLst/>
                          <a:latin typeface="+mn-lt"/>
                        </a:rPr>
                        <a:t>Power [mW]</a:t>
                      </a:r>
                    </a:p>
                  </a:txBody>
                  <a:tcPr marL="7621" marR="7621" marT="7620" marB="0" anchor="ctr"/>
                </a:tc>
                <a:tc>
                  <a:txBody>
                    <a:bodyPr/>
                    <a:lstStyle/>
                    <a:p>
                      <a:pPr algn="ctr" fontAlgn="b"/>
                      <a:r>
                        <a:rPr lang="en-CA" sz="1800" b="1" i="0" u="none" strike="noStrike">
                          <a:solidFill>
                            <a:srgbClr val="000000"/>
                          </a:solidFill>
                          <a:effectLst/>
                          <a:latin typeface="+mn-lt"/>
                        </a:rPr>
                        <a:t>Time [h]</a:t>
                      </a:r>
                    </a:p>
                  </a:txBody>
                  <a:tcPr marL="7621" marR="7621" marT="7620" marB="0" anchor="ctr"/>
                </a:tc>
                <a:tc>
                  <a:txBody>
                    <a:bodyPr/>
                    <a:lstStyle/>
                    <a:p>
                      <a:pPr algn="ctr" fontAlgn="b"/>
                      <a:r>
                        <a:rPr lang="en-CA" sz="1800" b="1" i="0" u="none" strike="noStrike" dirty="0">
                          <a:solidFill>
                            <a:srgbClr val="000000"/>
                          </a:solidFill>
                          <a:effectLst/>
                          <a:latin typeface="+mn-lt"/>
                        </a:rPr>
                        <a:t>Energy [</a:t>
                      </a:r>
                      <a:r>
                        <a:rPr lang="en-CA" sz="1800" b="1" i="0" u="none" strike="noStrike" dirty="0" err="1">
                          <a:solidFill>
                            <a:srgbClr val="000000"/>
                          </a:solidFill>
                          <a:effectLst/>
                          <a:latin typeface="+mn-lt"/>
                        </a:rPr>
                        <a:t>mWh</a:t>
                      </a:r>
                      <a:r>
                        <a:rPr lang="en-CA" sz="1800" b="1" i="0" u="none" strike="noStrike" dirty="0">
                          <a:solidFill>
                            <a:srgbClr val="000000"/>
                          </a:solidFill>
                          <a:effectLst/>
                          <a:latin typeface="+mn-lt"/>
                        </a:rPr>
                        <a:t>]</a:t>
                      </a:r>
                    </a:p>
                  </a:txBody>
                  <a:tcPr marL="7621" marR="7621" marT="7620" marB="0" anchor="ctr"/>
                </a:tc>
                <a:extLst>
                  <a:ext uri="{0D108BD9-81ED-4DB2-BD59-A6C34878D82A}">
                    <a16:rowId xmlns:a16="http://schemas.microsoft.com/office/drawing/2014/main" val="1950773748"/>
                  </a:ext>
                </a:extLst>
              </a:tr>
              <a:tr h="406647">
                <a:tc>
                  <a:txBody>
                    <a:bodyPr/>
                    <a:lstStyle/>
                    <a:p>
                      <a:pPr algn="ctr" fontAlgn="b"/>
                      <a:r>
                        <a:rPr lang="en-CA" sz="1800" b="1" i="0" u="none" strike="noStrike">
                          <a:solidFill>
                            <a:srgbClr val="000000"/>
                          </a:solidFill>
                          <a:effectLst/>
                          <a:latin typeface="+mn-lt"/>
                        </a:rPr>
                        <a:t>COMMS</a:t>
                      </a:r>
                    </a:p>
                  </a:txBody>
                  <a:tcPr marL="7621" marR="7621" marT="7620" marB="0" anchor="b"/>
                </a:tc>
                <a:tc>
                  <a:txBody>
                    <a:bodyPr/>
                    <a:lstStyle/>
                    <a:p>
                      <a:pPr algn="ctr" fontAlgn="b"/>
                      <a:r>
                        <a:rPr lang="en-CA" sz="1800" b="0" i="0" u="none" strike="noStrike">
                          <a:solidFill>
                            <a:srgbClr val="000000"/>
                          </a:solidFill>
                          <a:effectLst/>
                          <a:latin typeface="+mn-lt"/>
                        </a:rPr>
                        <a:t>Transceiver </a:t>
                      </a:r>
                    </a:p>
                  </a:txBody>
                  <a:tcPr marL="7621" marR="7621" marT="7620" marB="0" anchor="b"/>
                </a:tc>
                <a:tc>
                  <a:txBody>
                    <a:bodyPr/>
                    <a:lstStyle/>
                    <a:p>
                      <a:pPr algn="ctr" fontAlgn="b"/>
                      <a:r>
                        <a:rPr lang="en-CA" sz="1800" b="0" i="0" u="none" strike="noStrike">
                          <a:solidFill>
                            <a:srgbClr val="000000"/>
                          </a:solidFill>
                          <a:effectLst/>
                          <a:latin typeface="+mn-lt"/>
                        </a:rPr>
                        <a:t>82.5</a:t>
                      </a: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US" sz="1800" b="0" i="0" u="none" strike="noStrike" dirty="0">
                          <a:solidFill>
                            <a:srgbClr val="000000"/>
                          </a:solidFill>
                          <a:effectLst/>
                          <a:latin typeface="+mn-lt"/>
                        </a:rPr>
                        <a:t>2</a:t>
                      </a:r>
                      <a:r>
                        <a:rPr lang="en-CA" sz="1800" b="0" i="0" u="none" strike="noStrike" dirty="0">
                          <a:solidFill>
                            <a:srgbClr val="000000"/>
                          </a:solidFill>
                          <a:effectLst/>
                          <a:latin typeface="+mn-lt"/>
                        </a:rPr>
                        <a:t>9</a:t>
                      </a:r>
                    </a:p>
                  </a:txBody>
                  <a:tcPr marL="7621" marR="7621" marT="7620" marB="0" anchor="b"/>
                </a:tc>
                <a:extLst>
                  <a:ext uri="{0D108BD9-81ED-4DB2-BD59-A6C34878D82A}">
                    <a16:rowId xmlns:a16="http://schemas.microsoft.com/office/drawing/2014/main" val="1339916381"/>
                  </a:ext>
                </a:extLst>
              </a:tr>
              <a:tr h="545062">
                <a:tc>
                  <a:txBody>
                    <a:bodyPr/>
                    <a:lstStyle/>
                    <a:p>
                      <a:pPr algn="ctr" fontAlgn="b"/>
                      <a:r>
                        <a:rPr lang="en-CA" sz="1800" b="1" i="0" u="none" strike="noStrike" dirty="0">
                          <a:solidFill>
                            <a:srgbClr val="000000"/>
                          </a:solidFill>
                          <a:effectLst/>
                          <a:latin typeface="+mn-lt"/>
                        </a:rPr>
                        <a:t>OBC</a:t>
                      </a:r>
                    </a:p>
                  </a:txBody>
                  <a:tcPr marL="7621" marR="7621" marT="7620" marB="0" anchor="b"/>
                </a:tc>
                <a:tc>
                  <a:txBody>
                    <a:bodyPr/>
                    <a:lstStyle/>
                    <a:p>
                      <a:pPr algn="ctr" fontAlgn="b"/>
                      <a:r>
                        <a:rPr lang="en-CA" sz="1800" b="0" i="0" u="none" strike="noStrike">
                          <a:solidFill>
                            <a:srgbClr val="000000"/>
                          </a:solidFill>
                          <a:effectLst/>
                          <a:latin typeface="+mn-lt"/>
                        </a:rPr>
                        <a:t>On-Board Computer </a:t>
                      </a:r>
                    </a:p>
                  </a:txBody>
                  <a:tcPr marL="7621" marR="7621" marT="7620" marB="0" anchor="b"/>
                </a:tc>
                <a:tc>
                  <a:txBody>
                    <a:bodyPr/>
                    <a:lstStyle/>
                    <a:p>
                      <a:pPr algn="ctr" fontAlgn="b"/>
                      <a:r>
                        <a:rPr lang="en-CA" sz="1800" b="0" i="0" u="none" strike="noStrike">
                          <a:solidFill>
                            <a:srgbClr val="000000"/>
                          </a:solidFill>
                          <a:effectLst/>
                          <a:latin typeface="+mn-lt"/>
                        </a:rPr>
                        <a:t>700</a:t>
                      </a: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US" sz="1800" b="0" i="0" u="none" strike="noStrike" dirty="0">
                          <a:solidFill>
                            <a:srgbClr val="000000"/>
                          </a:solidFill>
                          <a:effectLst/>
                          <a:latin typeface="+mn-lt"/>
                        </a:rPr>
                        <a:t>2</a:t>
                      </a:r>
                      <a:r>
                        <a:rPr lang="en-CA" sz="1800" b="0" i="0" u="none" strike="noStrike" dirty="0">
                          <a:solidFill>
                            <a:srgbClr val="000000"/>
                          </a:solidFill>
                          <a:effectLst/>
                          <a:latin typeface="+mn-lt"/>
                        </a:rPr>
                        <a:t>45</a:t>
                      </a:r>
                    </a:p>
                  </a:txBody>
                  <a:tcPr marL="7621" marR="7621" marT="7620" marB="0" anchor="b"/>
                </a:tc>
                <a:extLst>
                  <a:ext uri="{0D108BD9-81ED-4DB2-BD59-A6C34878D82A}">
                    <a16:rowId xmlns:a16="http://schemas.microsoft.com/office/drawing/2014/main" val="90333793"/>
                  </a:ext>
                </a:extLst>
              </a:tr>
              <a:tr h="545062">
                <a:tc>
                  <a:txBody>
                    <a:bodyPr/>
                    <a:lstStyle/>
                    <a:p>
                      <a:pPr algn="ctr" fontAlgn="b"/>
                      <a:r>
                        <a:rPr lang="en-CA" sz="1800" b="1" i="0" u="none" strike="noStrike">
                          <a:solidFill>
                            <a:srgbClr val="000000"/>
                          </a:solidFill>
                          <a:effectLst/>
                          <a:latin typeface="+mn-lt"/>
                        </a:rPr>
                        <a:t>ADCS</a:t>
                      </a:r>
                    </a:p>
                  </a:txBody>
                  <a:tcPr marL="7621" marR="7621" marT="7620" marB="0" anchor="b"/>
                </a:tc>
                <a:tc>
                  <a:txBody>
                    <a:bodyPr/>
                    <a:lstStyle/>
                    <a:p>
                      <a:pPr algn="ctr" fontAlgn="b"/>
                      <a:r>
                        <a:rPr lang="en-CA" sz="1800" b="0" i="0" u="none" strike="noStrike">
                          <a:solidFill>
                            <a:srgbClr val="000000"/>
                          </a:solidFill>
                          <a:effectLst/>
                          <a:latin typeface="+mn-lt"/>
                        </a:rPr>
                        <a:t>Magnetorquer x3</a:t>
                      </a:r>
                    </a:p>
                  </a:txBody>
                  <a:tcPr marL="7621" marR="7621" marT="7620" marB="0" anchor="b"/>
                </a:tc>
                <a:tc>
                  <a:txBody>
                    <a:bodyPr/>
                    <a:lstStyle/>
                    <a:p>
                      <a:pPr algn="ctr" fontAlgn="b"/>
                      <a:r>
                        <a:rPr lang="en-CA" sz="1800" b="0" i="0" u="none" strike="noStrike">
                          <a:solidFill>
                            <a:srgbClr val="000000"/>
                          </a:solidFill>
                          <a:effectLst/>
                          <a:latin typeface="+mn-lt"/>
                        </a:rPr>
                        <a:t>600</a:t>
                      </a: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US" sz="1800" b="0" i="0" u="none" strike="noStrike" dirty="0">
                          <a:solidFill>
                            <a:srgbClr val="000000"/>
                          </a:solidFill>
                          <a:effectLst/>
                          <a:latin typeface="+mn-lt"/>
                        </a:rPr>
                        <a:t>2</a:t>
                      </a:r>
                      <a:r>
                        <a:rPr lang="en-CA" sz="1800" b="0" i="0" u="none" strike="noStrike" dirty="0">
                          <a:solidFill>
                            <a:srgbClr val="000000"/>
                          </a:solidFill>
                          <a:effectLst/>
                          <a:latin typeface="+mn-lt"/>
                        </a:rPr>
                        <a:t>10</a:t>
                      </a:r>
                    </a:p>
                  </a:txBody>
                  <a:tcPr marL="7621" marR="7621" marT="7620" marB="0" anchor="b"/>
                </a:tc>
                <a:extLst>
                  <a:ext uri="{0D108BD9-81ED-4DB2-BD59-A6C34878D82A}">
                    <a16:rowId xmlns:a16="http://schemas.microsoft.com/office/drawing/2014/main" val="2625225318"/>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ctr" fontAlgn="b"/>
                      <a:r>
                        <a:rPr lang="en-CA" sz="1800" b="0" i="0" u="none" strike="noStrike" dirty="0">
                          <a:solidFill>
                            <a:srgbClr val="000000"/>
                          </a:solidFill>
                          <a:effectLst/>
                          <a:latin typeface="+mn-lt"/>
                        </a:rPr>
                        <a:t>Gyroscope x3</a:t>
                      </a:r>
                    </a:p>
                  </a:txBody>
                  <a:tcPr marL="7621" marR="7621" marT="7620" marB="0" anchor="b"/>
                </a:tc>
                <a:tc>
                  <a:txBody>
                    <a:bodyPr/>
                    <a:lstStyle/>
                    <a:p>
                      <a:pPr algn="ctr" fontAlgn="b"/>
                      <a:r>
                        <a:rPr lang="en-CA" sz="1800" b="0" i="0" u="none" strike="noStrike" dirty="0">
                          <a:solidFill>
                            <a:srgbClr val="000000"/>
                          </a:solidFill>
                          <a:effectLst/>
                          <a:latin typeface="+mn-lt"/>
                        </a:rPr>
                        <a:t>12</a:t>
                      </a: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US" sz="1800" b="0" i="0" u="none" strike="noStrike" dirty="0">
                          <a:solidFill>
                            <a:srgbClr val="000000"/>
                          </a:solidFill>
                          <a:effectLst/>
                          <a:latin typeface="+mn-lt"/>
                        </a:rPr>
                        <a:t>4</a:t>
                      </a:r>
                      <a:endParaRPr lang="en-CA" sz="1800" b="0" i="0" u="none" strike="noStrike" dirty="0">
                        <a:solidFill>
                          <a:srgbClr val="000000"/>
                        </a:solidFill>
                        <a:effectLst/>
                        <a:latin typeface="+mn-lt"/>
                      </a:endParaRPr>
                    </a:p>
                  </a:txBody>
                  <a:tcPr marL="7621" marR="7621" marT="7620" marB="0" anchor="b"/>
                </a:tc>
                <a:extLst>
                  <a:ext uri="{0D108BD9-81ED-4DB2-BD59-A6C34878D82A}">
                    <a16:rowId xmlns:a16="http://schemas.microsoft.com/office/drawing/2014/main" val="216943829"/>
                  </a:ext>
                </a:extLst>
              </a:tr>
              <a:tr h="406647">
                <a:tc>
                  <a:txBody>
                    <a:bodyPr/>
                    <a:lstStyle/>
                    <a:p>
                      <a:pPr algn="ctr" fontAlgn="b"/>
                      <a:r>
                        <a:rPr lang="en-CA" sz="1800" b="1" i="0" u="none" strike="noStrike" dirty="0">
                          <a:solidFill>
                            <a:srgbClr val="000000"/>
                          </a:solidFill>
                          <a:effectLst/>
                          <a:latin typeface="+mn-lt"/>
                        </a:rPr>
                        <a:t>Payload </a:t>
                      </a:r>
                    </a:p>
                  </a:txBody>
                  <a:tcPr marL="7621" marR="7621" marT="7620" marB="0" anchor="b"/>
                </a:tc>
                <a:tc>
                  <a:txBody>
                    <a:bodyPr/>
                    <a:lstStyle/>
                    <a:p>
                      <a:pPr algn="ctr" fontAlgn="b"/>
                      <a:r>
                        <a:rPr lang="en-CA" sz="1800" b="0" i="0" u="none" strike="noStrike">
                          <a:solidFill>
                            <a:srgbClr val="000000"/>
                          </a:solidFill>
                          <a:effectLst/>
                          <a:latin typeface="+mn-lt"/>
                        </a:rPr>
                        <a:t>camera x2 </a:t>
                      </a:r>
                    </a:p>
                  </a:txBody>
                  <a:tcPr marL="7621" marR="7621" marT="7620" marB="0" anchor="b"/>
                </a:tc>
                <a:tc>
                  <a:txBody>
                    <a:bodyPr/>
                    <a:lstStyle/>
                    <a:p>
                      <a:pPr algn="ctr" fontAlgn="b"/>
                      <a:r>
                        <a:rPr lang="en-CA" sz="1800" b="0" i="0" u="none" strike="noStrike">
                          <a:solidFill>
                            <a:srgbClr val="000000"/>
                          </a:solidFill>
                          <a:effectLst/>
                          <a:latin typeface="+mn-lt"/>
                        </a:rPr>
                        <a:t>3000</a:t>
                      </a:r>
                    </a:p>
                  </a:txBody>
                  <a:tcPr marL="7621" marR="7621" marT="7620" marB="0" anchor="b"/>
                </a:tc>
                <a:tc>
                  <a:txBody>
                    <a:bodyPr/>
                    <a:lstStyle/>
                    <a:p>
                      <a:pPr algn="ctr" fontAlgn="b"/>
                      <a:r>
                        <a:rPr lang="en-CA" sz="1800" b="0" i="0" u="none" strike="noStrike" dirty="0">
                          <a:solidFill>
                            <a:srgbClr val="000000"/>
                          </a:solidFill>
                          <a:effectLst/>
                          <a:latin typeface="+mn-lt"/>
                        </a:rPr>
                        <a:t>0.00</a:t>
                      </a:r>
                    </a:p>
                  </a:txBody>
                  <a:tcPr marL="7621" marR="7621" marT="7620" marB="0" anchor="b"/>
                </a:tc>
                <a:tc>
                  <a:txBody>
                    <a:bodyPr/>
                    <a:lstStyle/>
                    <a:p>
                      <a:pPr algn="ctr" fontAlgn="b"/>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3460968996"/>
                  </a:ext>
                </a:extLst>
              </a:tr>
              <a:tr h="406647">
                <a:tc>
                  <a:txBody>
                    <a:bodyPr/>
                    <a:lstStyle/>
                    <a:p>
                      <a:pPr algn="ctr" fontAlgn="b"/>
                      <a:r>
                        <a:rPr lang="en-CA" sz="1800" b="1" i="0" u="none" strike="noStrike" dirty="0">
                          <a:solidFill>
                            <a:srgbClr val="000000"/>
                          </a:solidFill>
                          <a:effectLst/>
                          <a:latin typeface="+mn-lt"/>
                        </a:rPr>
                        <a:t>EPS</a:t>
                      </a:r>
                    </a:p>
                  </a:txBody>
                  <a:tcPr marL="7621" marR="7621" marT="7620" marB="0" anchor="b"/>
                </a:tc>
                <a:tc>
                  <a:txBody>
                    <a:bodyPr/>
                    <a:lstStyle/>
                    <a:p>
                      <a:pPr algn="ctr" fontAlgn="b"/>
                      <a:r>
                        <a:rPr lang="en-CA" sz="1800" b="0" i="0" u="none" strike="noStrike" dirty="0">
                          <a:solidFill>
                            <a:srgbClr val="000000"/>
                          </a:solidFill>
                          <a:effectLst/>
                          <a:latin typeface="+mn-lt"/>
                        </a:rPr>
                        <a:t>EPS Board</a:t>
                      </a:r>
                    </a:p>
                  </a:txBody>
                  <a:tcPr marL="7621" marR="7621" marT="7620" marB="0" anchor="b"/>
                </a:tc>
                <a:tc>
                  <a:txBody>
                    <a:bodyPr/>
                    <a:lstStyle/>
                    <a:p>
                      <a:pPr algn="ctr" fontAlgn="b"/>
                      <a:r>
                        <a:rPr lang="en-CA" sz="1800" b="0" i="0" u="none" strike="noStrike" dirty="0">
                          <a:solidFill>
                            <a:srgbClr val="000000"/>
                          </a:solidFill>
                          <a:effectLst/>
                          <a:latin typeface="+mn-lt"/>
                        </a:rPr>
                        <a:t>75</a:t>
                      </a: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US" sz="1800" b="0" i="0" u="none" strike="noStrike" dirty="0">
                          <a:solidFill>
                            <a:srgbClr val="000000"/>
                          </a:solidFill>
                          <a:effectLst/>
                          <a:latin typeface="+mn-lt"/>
                        </a:rPr>
                        <a:t>2</a:t>
                      </a:r>
                      <a:r>
                        <a:rPr lang="en-CA" sz="1800" b="0" i="0" u="none" strike="noStrike" dirty="0">
                          <a:solidFill>
                            <a:srgbClr val="000000"/>
                          </a:solidFill>
                          <a:effectLst/>
                          <a:latin typeface="+mn-lt"/>
                        </a:rPr>
                        <a:t>6</a:t>
                      </a:r>
                    </a:p>
                  </a:txBody>
                  <a:tcPr marL="7621" marR="7621" marT="7620" marB="0" anchor="b"/>
                </a:tc>
                <a:extLst>
                  <a:ext uri="{0D108BD9-81ED-4DB2-BD59-A6C34878D82A}">
                    <a16:rowId xmlns:a16="http://schemas.microsoft.com/office/drawing/2014/main" val="3321640095"/>
                  </a:ext>
                </a:extLst>
              </a:tr>
              <a:tr h="406647">
                <a:tc>
                  <a:txBody>
                    <a:bodyPr/>
                    <a:lstStyle/>
                    <a:p>
                      <a:endParaRPr lang="en-CA" sz="200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dirty="0">
                        <a:latin typeface="+mn-lt"/>
                      </a:endParaRPr>
                    </a:p>
                  </a:txBody>
                  <a:tcPr marL="7621" marR="7621" marT="7620" marB="0" anchor="b"/>
                </a:tc>
                <a:tc>
                  <a:txBody>
                    <a:bodyPr/>
                    <a:lstStyle/>
                    <a:p>
                      <a:endParaRPr lang="en-CA" sz="2000">
                        <a:latin typeface="+mn-lt"/>
                      </a:endParaRPr>
                    </a:p>
                  </a:txBody>
                  <a:tcPr marL="7621" marR="7621" marT="7620" marB="0" anchor="b"/>
                </a:tc>
                <a:tc>
                  <a:txBody>
                    <a:bodyPr/>
                    <a:lstStyle/>
                    <a:p>
                      <a:endParaRPr lang="en-CA" sz="2000" dirty="0">
                        <a:latin typeface="+mn-lt"/>
                      </a:endParaRPr>
                    </a:p>
                  </a:txBody>
                  <a:tcPr marL="7621" marR="7621" marT="7620" marB="0" anchor="b"/>
                </a:tc>
                <a:extLst>
                  <a:ext uri="{0D108BD9-81ED-4DB2-BD59-A6C34878D82A}">
                    <a16:rowId xmlns:a16="http://schemas.microsoft.com/office/drawing/2014/main" val="746957407"/>
                  </a:ext>
                </a:extLst>
              </a:tr>
              <a:tr h="609971">
                <a:tc>
                  <a:txBody>
                    <a:bodyPr/>
                    <a:lstStyle/>
                    <a:p>
                      <a:pPr algn="ctr"/>
                      <a:r>
                        <a:rPr lang="en-US" sz="1800" b="1" i="0" u="none" strike="noStrike" dirty="0">
                          <a:solidFill>
                            <a:srgbClr val="000000"/>
                          </a:solidFill>
                          <a:effectLst/>
                          <a:latin typeface="+mn-lt"/>
                        </a:rPr>
                        <a:t>P</a:t>
                      </a:r>
                      <a:r>
                        <a:rPr lang="en-CA" sz="1800" b="1" i="0" u="none" strike="noStrike" dirty="0" err="1">
                          <a:solidFill>
                            <a:srgbClr val="000000"/>
                          </a:solidFill>
                          <a:effectLst/>
                          <a:latin typeface="+mn-lt"/>
                        </a:rPr>
                        <a:t>ower</a:t>
                      </a:r>
                      <a:r>
                        <a:rPr lang="en-CA" sz="1800" b="1" i="0" u="none" strike="noStrike" dirty="0">
                          <a:solidFill>
                            <a:srgbClr val="000000"/>
                          </a:solidFill>
                          <a:effectLst/>
                          <a:latin typeface="+mn-lt"/>
                        </a:rPr>
                        <a:t> Production</a:t>
                      </a:r>
                      <a:endParaRPr lang="en-CA" sz="1800" dirty="0">
                        <a:latin typeface="+mn-lt"/>
                      </a:endParaRPr>
                    </a:p>
                  </a:txBody>
                  <a:tcPr marL="7621" marR="7621" marT="7620" marB="0" anchor="b"/>
                </a:tc>
                <a:tc>
                  <a:txBody>
                    <a:bodyPr/>
                    <a:lstStyle/>
                    <a:p>
                      <a:pPr algn="ctr" fontAlgn="b"/>
                      <a:r>
                        <a:rPr lang="en-CA" sz="2000" b="0" i="0" u="none" strike="noStrike" dirty="0">
                          <a:solidFill>
                            <a:srgbClr val="000000"/>
                          </a:solidFill>
                          <a:effectLst/>
                          <a:latin typeface="+mn-lt"/>
                        </a:rPr>
                        <a:t>Solar Panels (Production)</a:t>
                      </a:r>
                    </a:p>
                  </a:txBody>
                  <a:tcPr marL="7621" marR="7621" marT="7620" marB="0" anchor="b"/>
                </a:tc>
                <a:tc>
                  <a:txBody>
                    <a:bodyPr/>
                    <a:lstStyle/>
                    <a:p>
                      <a:pPr algn="ctr" fontAlgn="b"/>
                      <a:r>
                        <a:rPr lang="en-US" sz="1800" b="0" i="0" u="none" strike="noStrike" dirty="0">
                          <a:solidFill>
                            <a:srgbClr val="000000"/>
                          </a:solidFill>
                          <a:effectLst/>
                          <a:latin typeface="+mn-lt"/>
                        </a:rPr>
                        <a:t>0</a:t>
                      </a:r>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0" i="0" u="none" strike="noStrike" dirty="0">
                          <a:solidFill>
                            <a:srgbClr val="000000"/>
                          </a:solidFill>
                          <a:effectLst/>
                          <a:latin typeface="+mn-lt"/>
                        </a:rPr>
                        <a:t>0.35</a:t>
                      </a:r>
                    </a:p>
                  </a:txBody>
                  <a:tcPr marL="7621" marR="7621" marT="7620" marB="0" anchor="b"/>
                </a:tc>
                <a:tc>
                  <a:txBody>
                    <a:bodyPr/>
                    <a:lstStyle/>
                    <a:p>
                      <a:pPr algn="ctr" fontAlgn="b"/>
                      <a:r>
                        <a:rPr lang="en-CA" sz="1800" b="0"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2792639753"/>
                  </a:ext>
                </a:extLst>
              </a:tr>
              <a:tr h="406647">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Consumed</a:t>
                      </a:r>
                    </a:p>
                  </a:txBody>
                  <a:tcPr marL="7621" marR="7621" marT="7620" marB="0" anchor="b"/>
                </a:tc>
                <a:tc>
                  <a:txBody>
                    <a:bodyPr/>
                    <a:lstStyle/>
                    <a:p>
                      <a:pPr algn="ctr"/>
                      <a:r>
                        <a:rPr lang="en-US" b="1" dirty="0">
                          <a:solidFill>
                            <a:schemeClr val="tx2"/>
                          </a:solidFill>
                        </a:rPr>
                        <a:t>+ 20%</a:t>
                      </a:r>
                      <a:endParaRPr lang="en-CA" b="1" dirty="0">
                        <a:solidFill>
                          <a:schemeClr val="tx2"/>
                        </a:solidFill>
                      </a:endParaRPr>
                    </a:p>
                  </a:txBody>
                  <a:tcPr marL="7621" marR="7621" marT="7620" marB="0" anchor="b"/>
                </a:tc>
                <a:tc>
                  <a:txBody>
                    <a:bodyPr/>
                    <a:lstStyle/>
                    <a:p>
                      <a:pPr algn="ctr" fontAlgn="b"/>
                      <a:r>
                        <a:rPr lang="en-CA" sz="1800" b="1" i="0" u="none" strike="noStrike" dirty="0">
                          <a:solidFill>
                            <a:srgbClr val="000000"/>
                          </a:solidFill>
                          <a:effectLst/>
                          <a:latin typeface="+mn-lt"/>
                        </a:rPr>
                        <a:t>617</a:t>
                      </a:r>
                    </a:p>
                  </a:txBody>
                  <a:tcPr marL="7621" marR="7621" marT="7620" marB="0" anchor="b"/>
                </a:tc>
                <a:extLst>
                  <a:ext uri="{0D108BD9-81ED-4DB2-BD59-A6C34878D82A}">
                    <a16:rowId xmlns:a16="http://schemas.microsoft.com/office/drawing/2014/main" val="1489367923"/>
                  </a:ext>
                </a:extLst>
              </a:tr>
              <a:tr h="406647">
                <a:tc>
                  <a:txBody>
                    <a:bodyPr/>
                    <a:lstStyle/>
                    <a:p>
                      <a:pPr algn="l" fontAlgn="b"/>
                      <a:r>
                        <a:rPr lang="en-CA" sz="1800" b="0" i="0" u="none" strike="noStrike">
                          <a:solidFill>
                            <a:srgbClr val="000000"/>
                          </a:solidFill>
                          <a:effectLst/>
                          <a:latin typeface="+mn-lt"/>
                        </a:rPr>
                        <a:t> </a:t>
                      </a:r>
                    </a:p>
                  </a:txBody>
                  <a:tcPr marL="7621" marR="7621" marT="7620" marB="0" anchor="b"/>
                </a:tc>
                <a:tc>
                  <a:txBody>
                    <a:bodyPr/>
                    <a:lstStyle/>
                    <a:p>
                      <a:pPr algn="l" fontAlgn="b"/>
                      <a:endParaRPr lang="en-CA" sz="1800" b="0" i="0" u="none" strike="noStrike" dirty="0">
                        <a:solidFill>
                          <a:srgbClr val="000000"/>
                        </a:solidFill>
                        <a:effectLst/>
                        <a:latin typeface="+mn-lt"/>
                      </a:endParaRPr>
                    </a:p>
                  </a:txBody>
                  <a:tcPr marL="7621" marR="7621" marT="7620" marB="0" anchor="b"/>
                </a:tc>
                <a:tc>
                  <a:txBody>
                    <a:bodyPr/>
                    <a:lstStyle/>
                    <a:p>
                      <a:pPr algn="ctr" fontAlgn="b"/>
                      <a:r>
                        <a:rPr lang="en-CA" sz="1800" b="1" i="0" u="none" strike="noStrike" dirty="0">
                          <a:solidFill>
                            <a:srgbClr val="000000"/>
                          </a:solidFill>
                          <a:effectLst/>
                          <a:latin typeface="+mn-lt"/>
                        </a:rPr>
                        <a:t>Produced</a:t>
                      </a:r>
                    </a:p>
                  </a:txBody>
                  <a:tcPr marL="7621" marR="7621" marT="7620" marB="0" anchor="b"/>
                </a:tc>
                <a:tc>
                  <a:txBody>
                    <a:bodyPr/>
                    <a:lstStyle/>
                    <a:p>
                      <a:pPr algn="ctr"/>
                      <a:r>
                        <a:rPr lang="en-US" b="1" dirty="0">
                          <a:solidFill>
                            <a:schemeClr val="tx2"/>
                          </a:solidFill>
                        </a:rPr>
                        <a:t>- 30%</a:t>
                      </a:r>
                      <a:endParaRPr lang="en-CA" b="1" dirty="0">
                        <a:solidFill>
                          <a:schemeClr val="tx2"/>
                        </a:solidFill>
                      </a:endParaRPr>
                    </a:p>
                  </a:txBody>
                  <a:tcPr marL="7621" marR="7621" marT="7620" marB="0" anchor="b"/>
                </a:tc>
                <a:tc>
                  <a:txBody>
                    <a:bodyPr/>
                    <a:lstStyle/>
                    <a:p>
                      <a:pPr algn="ctr" fontAlgn="b"/>
                      <a:r>
                        <a:rPr lang="en-CA" sz="1800" b="1" i="0" u="none" strike="noStrike" dirty="0">
                          <a:solidFill>
                            <a:srgbClr val="000000"/>
                          </a:solidFill>
                          <a:effectLst/>
                          <a:latin typeface="+mn-lt"/>
                        </a:rPr>
                        <a:t>0</a:t>
                      </a:r>
                    </a:p>
                  </a:txBody>
                  <a:tcPr marL="7621" marR="7621" marT="7620" marB="0" anchor="b"/>
                </a:tc>
                <a:extLst>
                  <a:ext uri="{0D108BD9-81ED-4DB2-BD59-A6C34878D82A}">
                    <a16:rowId xmlns:a16="http://schemas.microsoft.com/office/drawing/2014/main" val="2561866223"/>
                  </a:ext>
                </a:extLst>
              </a:tr>
            </a:tbl>
          </a:graphicData>
        </a:graphic>
      </p:graphicFrame>
      <p:sp>
        <p:nvSpPr>
          <p:cNvPr id="4" name="Slide Number Placeholder 3">
            <a:extLst>
              <a:ext uri="{FF2B5EF4-FFF2-40B4-BE49-F238E27FC236}">
                <a16:creationId xmlns:a16="http://schemas.microsoft.com/office/drawing/2014/main" id="{44A3FF79-25A2-40DE-9C63-ACBA02B54D0F}"/>
              </a:ext>
            </a:extLst>
          </p:cNvPr>
          <p:cNvSpPr>
            <a:spLocks noGrp="1"/>
          </p:cNvSpPr>
          <p:nvPr>
            <p:ph type="sldNum" sz="quarter" idx="11"/>
          </p:nvPr>
        </p:nvSpPr>
        <p:spPr/>
        <p:txBody>
          <a:bodyPr/>
          <a:lstStyle/>
          <a:p>
            <a:fld id="{1353CB71-703C-495B-86EC-238C102AF19B}" type="slidenum">
              <a:rPr lang="en-US" smtClean="0"/>
              <a:pPr/>
              <a:t>89</a:t>
            </a:fld>
            <a:r>
              <a:rPr lang="en-US"/>
              <a:t>   |</a:t>
            </a:r>
            <a:endParaRPr lang="en-US" dirty="0"/>
          </a:p>
        </p:txBody>
      </p:sp>
    </p:spTree>
    <p:extLst>
      <p:ext uri="{BB962C8B-B14F-4D97-AF65-F5344CB8AC3E}">
        <p14:creationId xmlns:p14="http://schemas.microsoft.com/office/powerpoint/2010/main" val="3873862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6E62-E164-4697-8C59-2B2028F80576}"/>
              </a:ext>
            </a:extLst>
          </p:cNvPr>
          <p:cNvSpPr>
            <a:spLocks noGrp="1"/>
          </p:cNvSpPr>
          <p:nvPr>
            <p:ph type="title"/>
          </p:nvPr>
        </p:nvSpPr>
        <p:spPr/>
        <p:txBody>
          <a:bodyPr/>
          <a:lstStyle/>
          <a:p>
            <a:r>
              <a:rPr lang="en-US" dirty="0"/>
              <a:t>Mission Requirements</a:t>
            </a:r>
            <a:endParaRPr lang="en-CA" dirty="0"/>
          </a:p>
        </p:txBody>
      </p:sp>
      <p:graphicFrame>
        <p:nvGraphicFramePr>
          <p:cNvPr id="5" name="Content Placeholder 4">
            <a:extLst>
              <a:ext uri="{FF2B5EF4-FFF2-40B4-BE49-F238E27FC236}">
                <a16:creationId xmlns:a16="http://schemas.microsoft.com/office/drawing/2014/main" id="{272589CD-560A-4AFF-BB4F-6DB98F1719CB}"/>
              </a:ext>
            </a:extLst>
          </p:cNvPr>
          <p:cNvGraphicFramePr>
            <a:graphicFrameLocks noGrp="1"/>
          </p:cNvGraphicFramePr>
          <p:nvPr>
            <p:ph sz="quarter" idx="12"/>
            <p:extLst>
              <p:ext uri="{D42A27DB-BD31-4B8C-83A1-F6EECF244321}">
                <p14:modId xmlns:p14="http://schemas.microsoft.com/office/powerpoint/2010/main" val="39290346"/>
              </p:ext>
            </p:extLst>
          </p:nvPr>
        </p:nvGraphicFramePr>
        <p:xfrm>
          <a:off x="0" y="1303857"/>
          <a:ext cx="9144000" cy="5273730"/>
        </p:xfrm>
        <a:graphic>
          <a:graphicData uri="http://schemas.openxmlformats.org/drawingml/2006/table">
            <a:tbl>
              <a:tblPr>
                <a:tableStyleId>{5C22544A-7EE6-4342-B048-85BDC9FD1C3A}</a:tableStyleId>
              </a:tblPr>
              <a:tblGrid>
                <a:gridCol w="1367161">
                  <a:extLst>
                    <a:ext uri="{9D8B030D-6E8A-4147-A177-3AD203B41FA5}">
                      <a16:colId xmlns:a16="http://schemas.microsoft.com/office/drawing/2014/main" val="804466485"/>
                    </a:ext>
                  </a:extLst>
                </a:gridCol>
                <a:gridCol w="7776839">
                  <a:extLst>
                    <a:ext uri="{9D8B030D-6E8A-4147-A177-3AD203B41FA5}">
                      <a16:colId xmlns:a16="http://schemas.microsoft.com/office/drawing/2014/main" val="3890492670"/>
                    </a:ext>
                  </a:extLst>
                </a:gridCol>
              </a:tblGrid>
              <a:tr h="351582">
                <a:tc>
                  <a:txBody>
                    <a:bodyPr/>
                    <a:lstStyle/>
                    <a:p>
                      <a:pPr algn="ctr" fontAlgn="ctr"/>
                      <a:r>
                        <a:rPr lang="en-CA" sz="1200" u="none" strike="noStrike" dirty="0">
                          <a:effectLst/>
                        </a:rPr>
                        <a:t>ID</a:t>
                      </a:r>
                      <a:endParaRPr lang="en-CA" sz="1200" b="0" i="0" u="none" strike="noStrike" dirty="0">
                        <a:solidFill>
                          <a:srgbClr val="000000"/>
                        </a:solidFill>
                        <a:effectLst/>
                        <a:latin typeface="Calibri" panose="020F0502020204030204" pitchFamily="34" charset="0"/>
                      </a:endParaRPr>
                    </a:p>
                  </a:txBody>
                  <a:tcPr marL="7226" marR="7226" marT="7226"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CA" sz="1200" u="none" strike="noStrike" dirty="0">
                          <a:effectLst/>
                        </a:rPr>
                        <a:t> Operational Requirements</a:t>
                      </a:r>
                      <a:endParaRPr lang="en-CA" sz="1200" b="0" i="0" u="none" strike="noStrike" dirty="0">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3741141623"/>
                  </a:ext>
                </a:extLst>
              </a:tr>
              <a:tr h="351582">
                <a:tc>
                  <a:txBody>
                    <a:bodyPr/>
                    <a:lstStyle/>
                    <a:p>
                      <a:pPr algn="ctr" fontAlgn="ctr"/>
                      <a:r>
                        <a:rPr lang="en-CA" sz="1200" u="none" strike="noStrike" dirty="0">
                          <a:effectLst/>
                        </a:rPr>
                        <a:t>MR-OP01</a:t>
                      </a:r>
                      <a:endParaRPr lang="en-CA" sz="1200" b="0" i="0" u="none" strike="noStrike" dirty="0">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operate in a Low Earth Orbit as determined by the launch provider</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435044677"/>
                  </a:ext>
                </a:extLst>
              </a:tr>
              <a:tr h="351582">
                <a:tc>
                  <a:txBody>
                    <a:bodyPr/>
                    <a:lstStyle/>
                    <a:p>
                      <a:pPr algn="ctr" fontAlgn="ctr"/>
                      <a:r>
                        <a:rPr lang="en-CA" sz="1200" u="none" strike="noStrike">
                          <a:effectLst/>
                        </a:rPr>
                        <a:t>MR-OP02</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shall be primarily operated by Western University students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801743898"/>
                  </a:ext>
                </a:extLst>
              </a:tr>
              <a:tr h="351582">
                <a:tc>
                  <a:txBody>
                    <a:bodyPr/>
                    <a:lstStyle/>
                    <a:p>
                      <a:pPr algn="ctr" fontAlgn="ctr"/>
                      <a:r>
                        <a:rPr lang="en-CA" sz="1200" u="none" strike="noStrike">
                          <a:effectLst/>
                        </a:rPr>
                        <a:t>MR-OP03</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may be operated remotely through an internet-based operations console</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839388698"/>
                  </a:ext>
                </a:extLst>
              </a:tr>
              <a:tr h="351582">
                <a:tc>
                  <a:txBody>
                    <a:bodyPr/>
                    <a:lstStyle/>
                    <a:p>
                      <a:pPr algn="ctr" fontAlgn="ctr"/>
                      <a:r>
                        <a:rPr lang="en-CA" sz="1200" u="none" strike="noStrike">
                          <a:effectLst/>
                        </a:rPr>
                        <a:t>MR-OP04</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shall operate for a baseline mission of 6 months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616230946"/>
                  </a:ext>
                </a:extLst>
              </a:tr>
              <a:tr h="351582">
                <a:tc>
                  <a:txBody>
                    <a:bodyPr/>
                    <a:lstStyle/>
                    <a:p>
                      <a:pPr algn="ctr" fontAlgn="ctr"/>
                      <a:r>
                        <a:rPr lang="en-CA" sz="1200" u="none" strike="noStrike">
                          <a:effectLst/>
                        </a:rPr>
                        <a:t>MR-OP05</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may operate for more than 6 months as a goal</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1247156594"/>
                  </a:ext>
                </a:extLst>
              </a:tr>
              <a:tr h="351582">
                <a:tc>
                  <a:txBody>
                    <a:bodyPr/>
                    <a:lstStyle/>
                    <a:p>
                      <a:pPr algn="ctr" fontAlgn="ctr"/>
                      <a:r>
                        <a:rPr lang="en-CA" sz="1200" u="none" strike="noStrike">
                          <a:effectLst/>
                        </a:rPr>
                        <a:t>MR-OP06</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adhere to Nanoracks BOL LEOP requirements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1987317309"/>
                  </a:ext>
                </a:extLst>
              </a:tr>
              <a:tr h="351582">
                <a:tc>
                  <a:txBody>
                    <a:bodyPr/>
                    <a:lstStyle/>
                    <a:p>
                      <a:pPr algn="ctr" fontAlgn="ctr"/>
                      <a:r>
                        <a:rPr lang="en-CA" sz="1200" u="none" strike="noStrike" dirty="0">
                          <a:effectLst/>
                        </a:rPr>
                        <a:t>MR-OP07</a:t>
                      </a:r>
                      <a:endParaRPr lang="en-CA" sz="1200" b="0" i="0" u="none" strike="noStrike" dirty="0">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may turn on camera upon deployment from ISS as a goal</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1418439080"/>
                  </a:ext>
                </a:extLst>
              </a:tr>
              <a:tr h="351582">
                <a:tc>
                  <a:txBody>
                    <a:bodyPr/>
                    <a:lstStyle/>
                    <a:p>
                      <a:pPr algn="ctr" fontAlgn="ctr"/>
                      <a:r>
                        <a:rPr lang="en-CA" sz="1200" u="none" strike="noStrike">
                          <a:effectLst/>
                        </a:rPr>
                        <a:t>MR-OP08</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comply with EOL requirements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642472007"/>
                  </a:ext>
                </a:extLst>
              </a:tr>
              <a:tr h="351582">
                <a:tc>
                  <a:txBody>
                    <a:bodyPr/>
                    <a:lstStyle/>
                    <a:p>
                      <a:pPr algn="ctr" fontAlgn="ctr"/>
                      <a:r>
                        <a:rPr lang="en-CA" sz="1200" u="none" strike="noStrike">
                          <a:effectLst/>
                        </a:rPr>
                        <a:t>MR-OP09</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comply with communications licensing policies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3486095688"/>
                  </a:ext>
                </a:extLst>
              </a:tr>
              <a:tr h="351582">
                <a:tc>
                  <a:txBody>
                    <a:bodyPr/>
                    <a:lstStyle/>
                    <a:p>
                      <a:pPr algn="ctr" fontAlgn="ctr"/>
                      <a:r>
                        <a:rPr lang="en-CA" sz="1200" u="none" strike="noStrike">
                          <a:effectLst/>
                        </a:rPr>
                        <a:t>MR-OP10</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comply with remote sensing licensing policies</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3181769411"/>
                  </a:ext>
                </a:extLst>
              </a:tr>
              <a:tr h="351582">
                <a:tc>
                  <a:txBody>
                    <a:bodyPr/>
                    <a:lstStyle/>
                    <a:p>
                      <a:pPr algn="ctr" fontAlgn="ctr"/>
                      <a:r>
                        <a:rPr lang="en-CA" sz="1200" u="none" strike="noStrike">
                          <a:effectLst/>
                        </a:rPr>
                        <a:t>MR-OP11</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must conform to Controlled Goods licensing </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1536148581"/>
                  </a:ext>
                </a:extLst>
              </a:tr>
              <a:tr h="351582">
                <a:tc>
                  <a:txBody>
                    <a:bodyPr/>
                    <a:lstStyle/>
                    <a:p>
                      <a:pPr algn="ctr" fontAlgn="ctr"/>
                      <a:r>
                        <a:rPr lang="en-CA" sz="1200" u="none" strike="noStrike">
                          <a:effectLst/>
                        </a:rPr>
                        <a:t>MR-OP12</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ground station must have the proper licensing</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2213810501"/>
                  </a:ext>
                </a:extLst>
              </a:tr>
              <a:tr h="351582">
                <a:tc>
                  <a:txBody>
                    <a:bodyPr/>
                    <a:lstStyle/>
                    <a:p>
                      <a:pPr algn="ctr" fontAlgn="ctr"/>
                      <a:r>
                        <a:rPr lang="en-CA" sz="1200" u="none" strike="noStrike">
                          <a:effectLst/>
                        </a:rPr>
                        <a:t>MR-OP13</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a:effectLst/>
                        </a:rPr>
                        <a:t>The CubeSat shall utilize available ground station infrastructure</a:t>
                      </a:r>
                      <a:endParaRPr lang="en-US" sz="1200" b="0" i="0" u="none" strike="noStrike">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2063422901"/>
                  </a:ext>
                </a:extLst>
              </a:tr>
              <a:tr h="351582">
                <a:tc>
                  <a:txBody>
                    <a:bodyPr/>
                    <a:lstStyle/>
                    <a:p>
                      <a:pPr algn="ctr" fontAlgn="ctr"/>
                      <a:r>
                        <a:rPr lang="en-CA" sz="1200" u="none" strike="noStrike">
                          <a:effectLst/>
                        </a:rPr>
                        <a:t>MR-OP14</a:t>
                      </a:r>
                      <a:endParaRPr lang="en-CA" sz="1200" b="0" i="0" u="none" strike="noStrike">
                        <a:solidFill>
                          <a:srgbClr val="000000"/>
                        </a:solidFill>
                        <a:effectLst/>
                        <a:latin typeface="Calibri" panose="020F0502020204030204" pitchFamily="34" charset="0"/>
                      </a:endParaRPr>
                    </a:p>
                  </a:txBody>
                  <a:tcPr marL="7226" marR="7226" marT="7226" marB="0" anchor="ctr"/>
                </a:tc>
                <a:tc>
                  <a:txBody>
                    <a:bodyPr/>
                    <a:lstStyle/>
                    <a:p>
                      <a:pPr algn="l" fontAlgn="ctr"/>
                      <a:r>
                        <a:rPr lang="en-US" sz="1200" u="none" strike="noStrike" dirty="0">
                          <a:effectLst/>
                        </a:rPr>
                        <a:t>The CubeSat shall log telemetry for mission operators</a:t>
                      </a:r>
                      <a:endParaRPr lang="en-US" sz="1200" b="0" i="0" u="none" strike="noStrike" dirty="0">
                        <a:solidFill>
                          <a:srgbClr val="000000"/>
                        </a:solidFill>
                        <a:effectLst/>
                        <a:latin typeface="Calibri" panose="020F0502020204030204" pitchFamily="34" charset="0"/>
                      </a:endParaRPr>
                    </a:p>
                  </a:txBody>
                  <a:tcPr marL="7226" marR="7226" marT="7226" marB="0" anchor="ctr"/>
                </a:tc>
                <a:extLst>
                  <a:ext uri="{0D108BD9-81ED-4DB2-BD59-A6C34878D82A}">
                    <a16:rowId xmlns:a16="http://schemas.microsoft.com/office/drawing/2014/main" val="3166485375"/>
                  </a:ext>
                </a:extLst>
              </a:tr>
            </a:tbl>
          </a:graphicData>
        </a:graphic>
      </p:graphicFrame>
      <p:sp>
        <p:nvSpPr>
          <p:cNvPr id="4" name="Slide Number Placeholder 3">
            <a:extLst>
              <a:ext uri="{FF2B5EF4-FFF2-40B4-BE49-F238E27FC236}">
                <a16:creationId xmlns:a16="http://schemas.microsoft.com/office/drawing/2014/main" id="{7B7A49D7-336B-4254-A6CD-F29182A623A6}"/>
              </a:ext>
            </a:extLst>
          </p:cNvPr>
          <p:cNvSpPr>
            <a:spLocks noGrp="1"/>
          </p:cNvSpPr>
          <p:nvPr>
            <p:ph type="sldNum" sz="quarter" idx="11"/>
          </p:nvPr>
        </p:nvSpPr>
        <p:spPr/>
        <p:txBody>
          <a:bodyPr/>
          <a:lstStyle/>
          <a:p>
            <a:fld id="{1353CB71-703C-495B-86EC-238C102AF19B}" type="slidenum">
              <a:rPr lang="en-US" smtClean="0"/>
              <a:pPr/>
              <a:t>9</a:t>
            </a:fld>
            <a:r>
              <a:rPr lang="en-US"/>
              <a:t>   |</a:t>
            </a:r>
            <a:endParaRPr lang="en-US" dirty="0"/>
          </a:p>
        </p:txBody>
      </p:sp>
    </p:spTree>
    <p:extLst>
      <p:ext uri="{BB962C8B-B14F-4D97-AF65-F5344CB8AC3E}">
        <p14:creationId xmlns:p14="http://schemas.microsoft.com/office/powerpoint/2010/main" val="2245068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Inhibits</a:t>
            </a:r>
          </a:p>
        </p:txBody>
      </p:sp>
      <p:sp>
        <p:nvSpPr>
          <p:cNvPr id="7" name="Content Placeholder 6"/>
          <p:cNvSpPr>
            <a:spLocks noGrp="1"/>
          </p:cNvSpPr>
          <p:nvPr>
            <p:ph sz="quarter" idx="12"/>
          </p:nvPr>
        </p:nvSpPr>
        <p:spPr/>
        <p:txBody>
          <a:bodyPr>
            <a:normAutofit/>
          </a:bodyPr>
          <a:lstStyle/>
          <a:p>
            <a:r>
              <a:rPr lang="en-US" dirty="0"/>
              <a:t>The kill switch inhibits function similarly to the RBF switch.</a:t>
            </a:r>
          </a:p>
          <a:p>
            <a:r>
              <a:rPr lang="en-US" dirty="0"/>
              <a:t>The Endurosat EPS provides dedicated connectors for kill switches 1 and 2.</a:t>
            </a:r>
          </a:p>
          <a:p>
            <a:r>
              <a:rPr lang="en-US" dirty="0"/>
              <a:t>The Endurosat EPS will power up the Cubesat when at least 1 of 2 kill switches is released (along with the RBF switch removed).</a:t>
            </a:r>
          </a:p>
          <a:p>
            <a:r>
              <a:rPr lang="en-US" dirty="0"/>
              <a:t>The 30-minute delay required for ISS deployments will be handled by a timer circuit that will be activated by the kill switches.</a:t>
            </a:r>
          </a:p>
        </p:txBody>
      </p:sp>
      <p:sp>
        <p:nvSpPr>
          <p:cNvPr id="4" name="Slide Number Placeholder 3"/>
          <p:cNvSpPr>
            <a:spLocks noGrp="1"/>
          </p:cNvSpPr>
          <p:nvPr>
            <p:ph type="sldNum" sz="quarter" idx="11"/>
          </p:nvPr>
        </p:nvSpPr>
        <p:spPr/>
        <p:txBody>
          <a:bodyPr/>
          <a:lstStyle/>
          <a:p>
            <a:fld id="{1353CB71-703C-495B-86EC-238C102AF19B}" type="slidenum">
              <a:rPr lang="en-US" smtClean="0"/>
              <a:pPr/>
              <a:t>90</a:t>
            </a:fld>
            <a:r>
              <a:rPr lang="en-US"/>
              <a:t>   |</a:t>
            </a:r>
            <a:endParaRPr lang="en-US" dirty="0"/>
          </a:p>
        </p:txBody>
      </p:sp>
    </p:spTree>
    <p:extLst>
      <p:ext uri="{BB962C8B-B14F-4D97-AF65-F5344CB8AC3E}">
        <p14:creationId xmlns:p14="http://schemas.microsoft.com/office/powerpoint/2010/main" val="5831701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672F-2C2A-421A-A5BC-976EE93644A7}"/>
              </a:ext>
            </a:extLst>
          </p:cNvPr>
          <p:cNvSpPr>
            <a:spLocks noGrp="1"/>
          </p:cNvSpPr>
          <p:nvPr>
            <p:ph type="title"/>
          </p:nvPr>
        </p:nvSpPr>
        <p:spPr/>
        <p:txBody>
          <a:bodyPr/>
          <a:lstStyle/>
          <a:p>
            <a:r>
              <a:rPr lang="en-US" dirty="0"/>
              <a:t>Solar Panel: RBF, Jumpers and Bypass</a:t>
            </a:r>
            <a:endParaRPr lang="en-CA" dirty="0"/>
          </a:p>
        </p:txBody>
      </p:sp>
      <p:pic>
        <p:nvPicPr>
          <p:cNvPr id="5" name="Content Placeholder 4">
            <a:extLst>
              <a:ext uri="{FF2B5EF4-FFF2-40B4-BE49-F238E27FC236}">
                <a16:creationId xmlns:a16="http://schemas.microsoft.com/office/drawing/2014/main" id="{E5857F94-7C84-480D-A4DE-F7316EBAA3EE}"/>
              </a:ext>
            </a:extLst>
          </p:cNvPr>
          <p:cNvPicPr>
            <a:picLocks noGrp="1" noChangeAspect="1"/>
          </p:cNvPicPr>
          <p:nvPr>
            <p:ph sz="quarter" idx="12"/>
          </p:nvPr>
        </p:nvPicPr>
        <p:blipFill>
          <a:blip r:embed="rId2"/>
          <a:stretch>
            <a:fillRect/>
          </a:stretch>
        </p:blipFill>
        <p:spPr>
          <a:xfrm>
            <a:off x="2600571" y="2329071"/>
            <a:ext cx="3942857" cy="3342857"/>
          </a:xfrm>
          <a:prstGeom prst="rect">
            <a:avLst/>
          </a:prstGeom>
        </p:spPr>
      </p:pic>
      <p:sp>
        <p:nvSpPr>
          <p:cNvPr id="4" name="Slide Number Placeholder 3">
            <a:extLst>
              <a:ext uri="{FF2B5EF4-FFF2-40B4-BE49-F238E27FC236}">
                <a16:creationId xmlns:a16="http://schemas.microsoft.com/office/drawing/2014/main" id="{2AF0BA98-7C3C-4352-9D47-231E4E364667}"/>
              </a:ext>
            </a:extLst>
          </p:cNvPr>
          <p:cNvSpPr>
            <a:spLocks noGrp="1"/>
          </p:cNvSpPr>
          <p:nvPr>
            <p:ph type="sldNum" sz="quarter" idx="11"/>
          </p:nvPr>
        </p:nvSpPr>
        <p:spPr/>
        <p:txBody>
          <a:bodyPr/>
          <a:lstStyle/>
          <a:p>
            <a:fld id="{1353CB71-703C-495B-86EC-238C102AF19B}" type="slidenum">
              <a:rPr lang="en-US" smtClean="0"/>
              <a:pPr/>
              <a:t>91</a:t>
            </a:fld>
            <a:r>
              <a:rPr lang="en-US"/>
              <a:t>   |</a:t>
            </a:r>
            <a:endParaRPr lang="en-US" dirty="0"/>
          </a:p>
        </p:txBody>
      </p:sp>
    </p:spTree>
    <p:extLst>
      <p:ext uri="{BB962C8B-B14F-4D97-AF65-F5344CB8AC3E}">
        <p14:creationId xmlns:p14="http://schemas.microsoft.com/office/powerpoint/2010/main" val="610646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AD7F-CC87-4532-9D1F-305E20E89F9B}"/>
              </a:ext>
            </a:extLst>
          </p:cNvPr>
          <p:cNvSpPr>
            <a:spLocks noGrp="1"/>
          </p:cNvSpPr>
          <p:nvPr>
            <p:ph type="title"/>
          </p:nvPr>
        </p:nvSpPr>
        <p:spPr/>
        <p:txBody>
          <a:bodyPr/>
          <a:lstStyle/>
          <a:p>
            <a:r>
              <a:rPr lang="en-US" dirty="0"/>
              <a:t>Solar Panel: RBF, Jumpers and Bypass</a:t>
            </a:r>
            <a:endParaRPr lang="en-CA" dirty="0"/>
          </a:p>
        </p:txBody>
      </p:sp>
      <p:pic>
        <p:nvPicPr>
          <p:cNvPr id="5" name="Content Placeholder 4">
            <a:extLst>
              <a:ext uri="{FF2B5EF4-FFF2-40B4-BE49-F238E27FC236}">
                <a16:creationId xmlns:a16="http://schemas.microsoft.com/office/drawing/2014/main" id="{9CD90052-DE52-4048-B798-44799BD2A3CC}"/>
              </a:ext>
            </a:extLst>
          </p:cNvPr>
          <p:cNvPicPr>
            <a:picLocks noGrp="1" noChangeAspect="1"/>
          </p:cNvPicPr>
          <p:nvPr>
            <p:ph sz="quarter" idx="12"/>
          </p:nvPr>
        </p:nvPicPr>
        <p:blipFill>
          <a:blip r:embed="rId2"/>
          <a:stretch>
            <a:fillRect/>
          </a:stretch>
        </p:blipFill>
        <p:spPr>
          <a:xfrm>
            <a:off x="2591047" y="2410024"/>
            <a:ext cx="3961905" cy="3180952"/>
          </a:xfrm>
          <a:prstGeom prst="rect">
            <a:avLst/>
          </a:prstGeom>
        </p:spPr>
      </p:pic>
      <p:sp>
        <p:nvSpPr>
          <p:cNvPr id="4" name="Slide Number Placeholder 3">
            <a:extLst>
              <a:ext uri="{FF2B5EF4-FFF2-40B4-BE49-F238E27FC236}">
                <a16:creationId xmlns:a16="http://schemas.microsoft.com/office/drawing/2014/main" id="{DD52742C-E34D-462B-BA22-D42CF6ED5702}"/>
              </a:ext>
            </a:extLst>
          </p:cNvPr>
          <p:cNvSpPr>
            <a:spLocks noGrp="1"/>
          </p:cNvSpPr>
          <p:nvPr>
            <p:ph type="sldNum" sz="quarter" idx="11"/>
          </p:nvPr>
        </p:nvSpPr>
        <p:spPr/>
        <p:txBody>
          <a:bodyPr/>
          <a:lstStyle/>
          <a:p>
            <a:fld id="{1353CB71-703C-495B-86EC-238C102AF19B}" type="slidenum">
              <a:rPr lang="en-US" smtClean="0"/>
              <a:pPr/>
              <a:t>92</a:t>
            </a:fld>
            <a:r>
              <a:rPr lang="en-US"/>
              <a:t>   |</a:t>
            </a:r>
            <a:endParaRPr lang="en-US" dirty="0"/>
          </a:p>
        </p:txBody>
      </p:sp>
    </p:spTree>
    <p:extLst>
      <p:ext uri="{BB962C8B-B14F-4D97-AF65-F5344CB8AC3E}">
        <p14:creationId xmlns:p14="http://schemas.microsoft.com/office/powerpoint/2010/main" val="30300844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BF10F-1570-4EEF-B8F3-68617DFD032D}"/>
              </a:ext>
            </a:extLst>
          </p:cNvPr>
          <p:cNvSpPr>
            <a:spLocks noGrp="1"/>
          </p:cNvSpPr>
          <p:nvPr>
            <p:ph type="title"/>
          </p:nvPr>
        </p:nvSpPr>
        <p:spPr/>
        <p:txBody>
          <a:bodyPr/>
          <a:lstStyle/>
          <a:p>
            <a:r>
              <a:rPr lang="en-US" dirty="0"/>
              <a:t>Solar Panel: JTAG and OBC Bypass</a:t>
            </a:r>
            <a:endParaRPr lang="en-CA" dirty="0"/>
          </a:p>
        </p:txBody>
      </p:sp>
      <p:pic>
        <p:nvPicPr>
          <p:cNvPr id="5" name="Content Placeholder 4">
            <a:extLst>
              <a:ext uri="{FF2B5EF4-FFF2-40B4-BE49-F238E27FC236}">
                <a16:creationId xmlns:a16="http://schemas.microsoft.com/office/drawing/2014/main" id="{266F3614-2942-4B88-9C35-672FB1CF387C}"/>
              </a:ext>
            </a:extLst>
          </p:cNvPr>
          <p:cNvPicPr>
            <a:picLocks noGrp="1" noChangeAspect="1"/>
          </p:cNvPicPr>
          <p:nvPr>
            <p:ph sz="quarter" idx="12"/>
          </p:nvPr>
        </p:nvPicPr>
        <p:blipFill>
          <a:blip r:embed="rId2"/>
          <a:stretch>
            <a:fillRect/>
          </a:stretch>
        </p:blipFill>
        <p:spPr>
          <a:xfrm>
            <a:off x="2562476" y="2424309"/>
            <a:ext cx="4019048" cy="3152381"/>
          </a:xfrm>
          <a:prstGeom prst="rect">
            <a:avLst/>
          </a:prstGeom>
        </p:spPr>
      </p:pic>
      <p:sp>
        <p:nvSpPr>
          <p:cNvPr id="4" name="Slide Number Placeholder 3">
            <a:extLst>
              <a:ext uri="{FF2B5EF4-FFF2-40B4-BE49-F238E27FC236}">
                <a16:creationId xmlns:a16="http://schemas.microsoft.com/office/drawing/2014/main" id="{F205073C-9A32-427D-9DA4-D814E8FE91F6}"/>
              </a:ext>
            </a:extLst>
          </p:cNvPr>
          <p:cNvSpPr>
            <a:spLocks noGrp="1"/>
          </p:cNvSpPr>
          <p:nvPr>
            <p:ph type="sldNum" sz="quarter" idx="11"/>
          </p:nvPr>
        </p:nvSpPr>
        <p:spPr/>
        <p:txBody>
          <a:bodyPr/>
          <a:lstStyle/>
          <a:p>
            <a:fld id="{1353CB71-703C-495B-86EC-238C102AF19B}" type="slidenum">
              <a:rPr lang="en-US" smtClean="0"/>
              <a:pPr/>
              <a:t>93</a:t>
            </a:fld>
            <a:r>
              <a:rPr lang="en-US"/>
              <a:t>   |</a:t>
            </a:r>
            <a:endParaRPr lang="en-US" dirty="0"/>
          </a:p>
        </p:txBody>
      </p:sp>
    </p:spTree>
    <p:extLst>
      <p:ext uri="{BB962C8B-B14F-4D97-AF65-F5344CB8AC3E}">
        <p14:creationId xmlns:p14="http://schemas.microsoft.com/office/powerpoint/2010/main" val="17916969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E12D-DE1B-417E-89F5-511778786F52}"/>
              </a:ext>
            </a:extLst>
          </p:cNvPr>
          <p:cNvSpPr>
            <a:spLocks noGrp="1"/>
          </p:cNvSpPr>
          <p:nvPr>
            <p:ph type="title"/>
          </p:nvPr>
        </p:nvSpPr>
        <p:spPr/>
        <p:txBody>
          <a:bodyPr/>
          <a:lstStyle/>
          <a:p>
            <a:r>
              <a:rPr lang="en-US" dirty="0"/>
              <a:t>Solar Panel: JTAG and OBC Bypass</a:t>
            </a:r>
            <a:endParaRPr lang="en-CA" dirty="0"/>
          </a:p>
        </p:txBody>
      </p:sp>
      <p:pic>
        <p:nvPicPr>
          <p:cNvPr id="5" name="Content Placeholder 4">
            <a:extLst>
              <a:ext uri="{FF2B5EF4-FFF2-40B4-BE49-F238E27FC236}">
                <a16:creationId xmlns:a16="http://schemas.microsoft.com/office/drawing/2014/main" id="{4A3D0B47-F224-411A-9C29-F0EDA35EC1D8}"/>
              </a:ext>
            </a:extLst>
          </p:cNvPr>
          <p:cNvPicPr>
            <a:picLocks noGrp="1" noChangeAspect="1"/>
          </p:cNvPicPr>
          <p:nvPr>
            <p:ph sz="quarter" idx="12"/>
          </p:nvPr>
        </p:nvPicPr>
        <p:blipFill>
          <a:blip r:embed="rId2"/>
          <a:stretch>
            <a:fillRect/>
          </a:stretch>
        </p:blipFill>
        <p:spPr>
          <a:xfrm>
            <a:off x="2619619" y="2390976"/>
            <a:ext cx="3904762" cy="3219048"/>
          </a:xfrm>
          <a:prstGeom prst="rect">
            <a:avLst/>
          </a:prstGeom>
        </p:spPr>
      </p:pic>
      <p:sp>
        <p:nvSpPr>
          <p:cNvPr id="4" name="Slide Number Placeholder 3">
            <a:extLst>
              <a:ext uri="{FF2B5EF4-FFF2-40B4-BE49-F238E27FC236}">
                <a16:creationId xmlns:a16="http://schemas.microsoft.com/office/drawing/2014/main" id="{03A8E9A9-02ED-4E8F-9BC5-144EB888B92A}"/>
              </a:ext>
            </a:extLst>
          </p:cNvPr>
          <p:cNvSpPr>
            <a:spLocks noGrp="1"/>
          </p:cNvSpPr>
          <p:nvPr>
            <p:ph type="sldNum" sz="quarter" idx="11"/>
          </p:nvPr>
        </p:nvSpPr>
        <p:spPr/>
        <p:txBody>
          <a:bodyPr/>
          <a:lstStyle/>
          <a:p>
            <a:fld id="{1353CB71-703C-495B-86EC-238C102AF19B}" type="slidenum">
              <a:rPr lang="en-US" smtClean="0"/>
              <a:pPr/>
              <a:t>94</a:t>
            </a:fld>
            <a:r>
              <a:rPr lang="en-US"/>
              <a:t>   |</a:t>
            </a:r>
            <a:endParaRPr lang="en-US" dirty="0"/>
          </a:p>
        </p:txBody>
      </p:sp>
    </p:spTree>
    <p:extLst>
      <p:ext uri="{BB962C8B-B14F-4D97-AF65-F5344CB8AC3E}">
        <p14:creationId xmlns:p14="http://schemas.microsoft.com/office/powerpoint/2010/main" val="3070720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7659-5F8F-4085-A352-9A2429A50CC1}"/>
              </a:ext>
            </a:extLst>
          </p:cNvPr>
          <p:cNvSpPr>
            <a:spLocks noGrp="1"/>
          </p:cNvSpPr>
          <p:nvPr>
            <p:ph type="title"/>
          </p:nvPr>
        </p:nvSpPr>
        <p:spPr/>
        <p:txBody>
          <a:bodyPr/>
          <a:lstStyle/>
          <a:p>
            <a:r>
              <a:rPr lang="en-US" dirty="0"/>
              <a:t>Solar Panel: Accelerometer Bypass</a:t>
            </a:r>
            <a:endParaRPr lang="en-CA" dirty="0"/>
          </a:p>
        </p:txBody>
      </p:sp>
      <p:pic>
        <p:nvPicPr>
          <p:cNvPr id="6" name="Content Placeholder 5">
            <a:extLst>
              <a:ext uri="{FF2B5EF4-FFF2-40B4-BE49-F238E27FC236}">
                <a16:creationId xmlns:a16="http://schemas.microsoft.com/office/drawing/2014/main" id="{87D2EB68-EA2E-433B-9934-A34F3BEEECA1}"/>
              </a:ext>
            </a:extLst>
          </p:cNvPr>
          <p:cNvPicPr>
            <a:picLocks noGrp="1" noChangeAspect="1"/>
          </p:cNvPicPr>
          <p:nvPr>
            <p:ph sz="quarter" idx="12"/>
          </p:nvPr>
        </p:nvPicPr>
        <p:blipFill>
          <a:blip r:embed="rId2"/>
          <a:stretch>
            <a:fillRect/>
          </a:stretch>
        </p:blipFill>
        <p:spPr>
          <a:xfrm>
            <a:off x="2310095" y="2529071"/>
            <a:ext cx="4523809" cy="2942857"/>
          </a:xfrm>
          <a:prstGeom prst="rect">
            <a:avLst/>
          </a:prstGeom>
        </p:spPr>
      </p:pic>
      <p:sp>
        <p:nvSpPr>
          <p:cNvPr id="4" name="Slide Number Placeholder 3">
            <a:extLst>
              <a:ext uri="{FF2B5EF4-FFF2-40B4-BE49-F238E27FC236}">
                <a16:creationId xmlns:a16="http://schemas.microsoft.com/office/drawing/2014/main" id="{3A31056C-0CB8-4841-8D5D-D5807BF1BE76}"/>
              </a:ext>
            </a:extLst>
          </p:cNvPr>
          <p:cNvSpPr>
            <a:spLocks noGrp="1"/>
          </p:cNvSpPr>
          <p:nvPr>
            <p:ph type="sldNum" sz="quarter" idx="11"/>
          </p:nvPr>
        </p:nvSpPr>
        <p:spPr/>
        <p:txBody>
          <a:bodyPr/>
          <a:lstStyle/>
          <a:p>
            <a:fld id="{1353CB71-703C-495B-86EC-238C102AF19B}" type="slidenum">
              <a:rPr lang="en-US" smtClean="0"/>
              <a:pPr/>
              <a:t>95</a:t>
            </a:fld>
            <a:r>
              <a:rPr lang="en-US"/>
              <a:t>   |</a:t>
            </a:r>
            <a:endParaRPr lang="en-US" dirty="0"/>
          </a:p>
        </p:txBody>
      </p:sp>
    </p:spTree>
    <p:extLst>
      <p:ext uri="{BB962C8B-B14F-4D97-AF65-F5344CB8AC3E}">
        <p14:creationId xmlns:p14="http://schemas.microsoft.com/office/powerpoint/2010/main" val="1042341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9E5A-33F6-4A7D-BF53-4B18F62BB220}"/>
              </a:ext>
            </a:extLst>
          </p:cNvPr>
          <p:cNvSpPr>
            <a:spLocks noGrp="1"/>
          </p:cNvSpPr>
          <p:nvPr>
            <p:ph type="title"/>
          </p:nvPr>
        </p:nvSpPr>
        <p:spPr/>
        <p:txBody>
          <a:bodyPr/>
          <a:lstStyle/>
          <a:p>
            <a:r>
              <a:rPr lang="en-US" dirty="0"/>
              <a:t>Solar Panel: Accelerometer Bypass</a:t>
            </a:r>
            <a:endParaRPr lang="en-CA" dirty="0"/>
          </a:p>
        </p:txBody>
      </p:sp>
      <p:pic>
        <p:nvPicPr>
          <p:cNvPr id="5" name="Content Placeholder 4">
            <a:extLst>
              <a:ext uri="{FF2B5EF4-FFF2-40B4-BE49-F238E27FC236}">
                <a16:creationId xmlns:a16="http://schemas.microsoft.com/office/drawing/2014/main" id="{5745C684-DFAA-405E-8124-E034737C09B8}"/>
              </a:ext>
            </a:extLst>
          </p:cNvPr>
          <p:cNvPicPr>
            <a:picLocks noGrp="1" noChangeAspect="1"/>
          </p:cNvPicPr>
          <p:nvPr>
            <p:ph sz="quarter" idx="12"/>
          </p:nvPr>
        </p:nvPicPr>
        <p:blipFill>
          <a:blip r:embed="rId2"/>
          <a:stretch>
            <a:fillRect/>
          </a:stretch>
        </p:blipFill>
        <p:spPr>
          <a:xfrm>
            <a:off x="2281524" y="2386214"/>
            <a:ext cx="4580952" cy="3228571"/>
          </a:xfrm>
          <a:prstGeom prst="rect">
            <a:avLst/>
          </a:prstGeom>
        </p:spPr>
      </p:pic>
      <p:sp>
        <p:nvSpPr>
          <p:cNvPr id="4" name="Slide Number Placeholder 3">
            <a:extLst>
              <a:ext uri="{FF2B5EF4-FFF2-40B4-BE49-F238E27FC236}">
                <a16:creationId xmlns:a16="http://schemas.microsoft.com/office/drawing/2014/main" id="{A608ECFD-7470-4913-A9B6-92C29A25CEEE}"/>
              </a:ext>
            </a:extLst>
          </p:cNvPr>
          <p:cNvSpPr>
            <a:spLocks noGrp="1"/>
          </p:cNvSpPr>
          <p:nvPr>
            <p:ph type="sldNum" sz="quarter" idx="11"/>
          </p:nvPr>
        </p:nvSpPr>
        <p:spPr/>
        <p:txBody>
          <a:bodyPr/>
          <a:lstStyle/>
          <a:p>
            <a:fld id="{1353CB71-703C-495B-86EC-238C102AF19B}" type="slidenum">
              <a:rPr lang="en-US" smtClean="0"/>
              <a:pPr/>
              <a:t>96</a:t>
            </a:fld>
            <a:r>
              <a:rPr lang="en-US"/>
              <a:t>   |</a:t>
            </a:r>
            <a:endParaRPr lang="en-US" dirty="0"/>
          </a:p>
        </p:txBody>
      </p:sp>
    </p:spTree>
    <p:extLst>
      <p:ext uri="{BB962C8B-B14F-4D97-AF65-F5344CB8AC3E}">
        <p14:creationId xmlns:p14="http://schemas.microsoft.com/office/powerpoint/2010/main" val="1363476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Inhibits</a:t>
            </a:r>
          </a:p>
        </p:txBody>
      </p:sp>
      <p:sp>
        <p:nvSpPr>
          <p:cNvPr id="3" name="Content Placeholder 2"/>
          <p:cNvSpPr>
            <a:spLocks noGrp="1"/>
          </p:cNvSpPr>
          <p:nvPr>
            <p:ph sz="quarter" idx="12"/>
          </p:nvPr>
        </p:nvSpPr>
        <p:spPr/>
        <p:txBody>
          <a:bodyPr/>
          <a:lstStyle/>
          <a:p>
            <a:r>
              <a:rPr lang="en-US" dirty="0"/>
              <a:t>Once 30 minutes have elapsed, the circuit will then allow the EPS to power up via its kill switch connectors.</a:t>
            </a:r>
          </a:p>
          <a:p>
            <a:r>
              <a:rPr lang="en-US" dirty="0"/>
              <a:t>If the JMP1 pins are inserted on the solar panel (and thus the EPS as well), the 30-minute timer should be disabled. This allows the Cubesat to be quickly powered up or down for testing via the RBF </a:t>
            </a:r>
            <a:r>
              <a:rPr lang="en-US"/>
              <a:t>switch.</a:t>
            </a:r>
            <a:endParaRPr lang="en-US" dirty="0"/>
          </a:p>
        </p:txBody>
      </p:sp>
      <p:sp>
        <p:nvSpPr>
          <p:cNvPr id="4" name="Slide Number Placeholder 3"/>
          <p:cNvSpPr>
            <a:spLocks noGrp="1"/>
          </p:cNvSpPr>
          <p:nvPr>
            <p:ph type="sldNum" sz="quarter" idx="11"/>
          </p:nvPr>
        </p:nvSpPr>
        <p:spPr/>
        <p:txBody>
          <a:bodyPr/>
          <a:lstStyle/>
          <a:p>
            <a:fld id="{1353CB71-703C-495B-86EC-238C102AF19B}" type="slidenum">
              <a:rPr lang="en-US" smtClean="0"/>
              <a:pPr/>
              <a:t>97</a:t>
            </a:fld>
            <a:r>
              <a:rPr lang="en-US"/>
              <a:t>   |</a:t>
            </a:r>
            <a:endParaRPr lang="en-US" dirty="0"/>
          </a:p>
        </p:txBody>
      </p:sp>
    </p:spTree>
    <p:extLst>
      <p:ext uri="{BB962C8B-B14F-4D97-AF65-F5344CB8AC3E}">
        <p14:creationId xmlns:p14="http://schemas.microsoft.com/office/powerpoint/2010/main" val="2450575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–30-minute timer</a:t>
            </a:r>
          </a:p>
        </p:txBody>
      </p:sp>
      <p:sp>
        <p:nvSpPr>
          <p:cNvPr id="3" name="Content Placeholder 2"/>
          <p:cNvSpPr>
            <a:spLocks noGrp="1"/>
          </p:cNvSpPr>
          <p:nvPr>
            <p:ph sz="quarter" idx="12"/>
          </p:nvPr>
        </p:nvSpPr>
        <p:spPr/>
        <p:txBody>
          <a:bodyPr>
            <a:normAutofit lnSpcReduction="10000"/>
          </a:bodyPr>
          <a:lstStyle/>
          <a:p>
            <a:r>
              <a:rPr lang="en-US" dirty="0"/>
              <a:t>The 30-minute timer will be an intermediate step between the kill switches and the EPS kill switch connectors.</a:t>
            </a:r>
          </a:p>
          <a:p>
            <a:r>
              <a:rPr lang="en-US" dirty="0"/>
              <a:t>Upon kill-switch release, the 30-minute timer will begin.</a:t>
            </a:r>
          </a:p>
          <a:p>
            <a:r>
              <a:rPr lang="en-US" dirty="0"/>
              <a:t>After 30 minutes have elapsed, there will be a ‘closed circuit’ between the two respective pins of the kill-switch connectors.</a:t>
            </a:r>
          </a:p>
          <a:p>
            <a:r>
              <a:rPr lang="en-US" dirty="0"/>
              <a:t>Once this closed circuit is formed, if the RBF switch has been removed, then the Cubesat will be able to power on.</a:t>
            </a:r>
          </a:p>
        </p:txBody>
      </p:sp>
      <p:sp>
        <p:nvSpPr>
          <p:cNvPr id="4" name="Slide Number Placeholder 3"/>
          <p:cNvSpPr>
            <a:spLocks noGrp="1"/>
          </p:cNvSpPr>
          <p:nvPr>
            <p:ph type="sldNum" sz="quarter" idx="11"/>
          </p:nvPr>
        </p:nvSpPr>
        <p:spPr/>
        <p:txBody>
          <a:bodyPr/>
          <a:lstStyle/>
          <a:p>
            <a:fld id="{1353CB71-703C-495B-86EC-238C102AF19B}" type="slidenum">
              <a:rPr lang="en-US" smtClean="0"/>
              <a:pPr/>
              <a:t>98</a:t>
            </a:fld>
            <a:r>
              <a:rPr lang="en-US"/>
              <a:t>   |</a:t>
            </a:r>
            <a:endParaRPr lang="en-US" dirty="0"/>
          </a:p>
        </p:txBody>
      </p:sp>
    </p:spTree>
    <p:extLst>
      <p:ext uri="{BB962C8B-B14F-4D97-AF65-F5344CB8AC3E}">
        <p14:creationId xmlns:p14="http://schemas.microsoft.com/office/powerpoint/2010/main" val="1844065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EPS – RBF</a:t>
            </a:r>
          </a:p>
        </p:txBody>
      </p:sp>
      <p:sp>
        <p:nvSpPr>
          <p:cNvPr id="6" name="Content Placeholder 5"/>
          <p:cNvSpPr>
            <a:spLocks noGrp="1"/>
          </p:cNvSpPr>
          <p:nvPr>
            <p:ph sz="quarter" idx="12"/>
          </p:nvPr>
        </p:nvSpPr>
        <p:spPr/>
        <p:txBody>
          <a:bodyPr>
            <a:normAutofit fontScale="92500" lnSpcReduction="10000"/>
          </a:bodyPr>
          <a:lstStyle/>
          <a:p>
            <a:r>
              <a:rPr lang="en-US" dirty="0"/>
              <a:t>The RBF switch is an audio-jack connector, creating a closed circuit when inserted.</a:t>
            </a:r>
          </a:p>
          <a:p>
            <a:r>
              <a:rPr lang="en-US" dirty="0"/>
              <a:t>This switch will interface directly with the Endurosat EPS, via its dedicated RBF switch connector. It will not interface with the 30-minute timer.</a:t>
            </a:r>
          </a:p>
          <a:p>
            <a:r>
              <a:rPr lang="en-US" dirty="0"/>
              <a:t>The functionality of the RBF switch will differ when the JMP1 connector is used. This will disable the self-locking functionality of the EPS, and will power down the Cubesat when the RBF pin is inserted. If JMP1 is not used, inserting the RBF pin WILL NOT power down the Cubesat.</a:t>
            </a:r>
          </a:p>
        </p:txBody>
      </p:sp>
      <p:sp>
        <p:nvSpPr>
          <p:cNvPr id="4" name="Slide Number Placeholder 3"/>
          <p:cNvSpPr>
            <a:spLocks noGrp="1"/>
          </p:cNvSpPr>
          <p:nvPr>
            <p:ph type="sldNum" sz="quarter" idx="11"/>
          </p:nvPr>
        </p:nvSpPr>
        <p:spPr/>
        <p:txBody>
          <a:bodyPr/>
          <a:lstStyle/>
          <a:p>
            <a:fld id="{1353CB71-703C-495B-86EC-238C102AF19B}" type="slidenum">
              <a:rPr lang="en-US" smtClean="0"/>
              <a:pPr/>
              <a:t>99</a:t>
            </a:fld>
            <a:r>
              <a:rPr lang="en-US"/>
              <a:t>   |</a:t>
            </a:r>
            <a:endParaRPr lang="en-US" dirty="0"/>
          </a:p>
        </p:txBody>
      </p:sp>
    </p:spTree>
    <p:extLst>
      <p:ext uri="{BB962C8B-B14F-4D97-AF65-F5344CB8AC3E}">
        <p14:creationId xmlns:p14="http://schemas.microsoft.com/office/powerpoint/2010/main" val="4275511023"/>
      </p:ext>
    </p:extLst>
  </p:cSld>
  <p:clrMapOvr>
    <a:masterClrMapping/>
  </p:clrMapOvr>
</p:sld>
</file>

<file path=ppt/theme/theme1.xml><?xml version="1.0" encoding="utf-8"?>
<a:theme xmlns:a="http://schemas.openxmlformats.org/drawingml/2006/main" name="ASC / CSA">
  <a:themeElements>
    <a:clrScheme name="CSA Template">
      <a:dk1>
        <a:srgbClr val="575968"/>
      </a:dk1>
      <a:lt1>
        <a:srgbClr val="FFFFFF"/>
      </a:lt1>
      <a:dk2>
        <a:srgbClr val="071C31"/>
      </a:dk2>
      <a:lt2>
        <a:srgbClr val="D5D5DB"/>
      </a:lt2>
      <a:accent1>
        <a:srgbClr val="1A8096"/>
      </a:accent1>
      <a:accent2>
        <a:srgbClr val="FF9900"/>
      </a:accent2>
      <a:accent3>
        <a:srgbClr val="00A589"/>
      </a:accent3>
      <a:accent4>
        <a:srgbClr val="7027B4"/>
      </a:accent4>
      <a:accent5>
        <a:srgbClr val="155494"/>
      </a:accent5>
      <a:accent6>
        <a:srgbClr val="A50021"/>
      </a:accent6>
      <a:hlink>
        <a:srgbClr val="1D8AA2"/>
      </a:hlink>
      <a:folHlink>
        <a:srgbClr val="1D8AA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2A71BC4ECA304CBE7FF294F62403D9" ma:contentTypeVersion="10" ma:contentTypeDescription="Create a new document." ma:contentTypeScope="" ma:versionID="122fefe54d960630bf5b20b24170daae">
  <xsd:schema xmlns:xsd="http://www.w3.org/2001/XMLSchema" xmlns:xs="http://www.w3.org/2001/XMLSchema" xmlns:p="http://schemas.microsoft.com/office/2006/metadata/properties" xmlns:ns2="faa8458a-39ef-48ae-8257-c495dbdb5060" xmlns:ns3="0f79ac94-e588-4a76-8f43-fa84dedf7eed" targetNamespace="http://schemas.microsoft.com/office/2006/metadata/properties" ma:root="true" ma:fieldsID="58d934540c3a58b188b1456c56549192" ns2:_="" ns3:_="">
    <xsd:import namespace="faa8458a-39ef-48ae-8257-c495dbdb5060"/>
    <xsd:import namespace="0f79ac94-e588-4a76-8f43-fa84dedf7ee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8458a-39ef-48ae-8257-c495dbdb50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f79ac94-e588-4a76-8f43-fa84dedf7ee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A28F24-C0E8-4F35-8C2D-2152D85D31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a8458a-39ef-48ae-8257-c495dbdb5060"/>
    <ds:schemaRef ds:uri="0f79ac94-e588-4a76-8f43-fa84dedf7e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419B71-78BC-460E-BBCA-D3EB7A43CAD5}">
  <ds:schemaRefs>
    <ds:schemaRef ds:uri="http://schemas.microsoft.com/sharepoint/v3/contenttype/forms"/>
  </ds:schemaRefs>
</ds:datastoreItem>
</file>

<file path=customXml/itemProps3.xml><?xml version="1.0" encoding="utf-8"?>
<ds:datastoreItem xmlns:ds="http://schemas.openxmlformats.org/officeDocument/2006/customXml" ds:itemID="{0F56C402-1B8D-4056-A781-9243F2C080F4}">
  <ds:schemaRefs>
    <ds:schemaRef ds:uri="http://purl.org/dc/terms/"/>
    <ds:schemaRef ds:uri="http://schemas.openxmlformats.org/package/2006/metadata/core-properties"/>
    <ds:schemaRef ds:uri="http://schemas.microsoft.com/office/2006/documentManagement/types"/>
    <ds:schemaRef ds:uri="0f79ac94-e588-4a76-8f43-fa84dedf7eed"/>
    <ds:schemaRef ds:uri="faa8458a-39ef-48ae-8257-c495dbdb5060"/>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37167</TotalTime>
  <Words>7511</Words>
  <Application>Microsoft Office PowerPoint</Application>
  <PresentationFormat>On-screen Show (4:3)</PresentationFormat>
  <Paragraphs>1641</Paragraphs>
  <Slides>161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161</vt:i4>
      </vt:variant>
    </vt:vector>
  </HeadingPairs>
  <TitlesOfParts>
    <vt:vector size="168" baseType="lpstr">
      <vt:lpstr>Arial</vt:lpstr>
      <vt:lpstr>Calibri</vt:lpstr>
      <vt:lpstr>Cambria Math</vt:lpstr>
      <vt:lpstr>HelveticaNeueLT Std Med</vt:lpstr>
      <vt:lpstr>Verdana</vt:lpstr>
      <vt:lpstr>Wingdings</vt:lpstr>
      <vt:lpstr>ASC / CSA</vt:lpstr>
      <vt:lpstr>PowerPoint Presentation</vt:lpstr>
      <vt:lpstr>Mission Overview</vt:lpstr>
      <vt:lpstr>Preface</vt:lpstr>
      <vt:lpstr>Preface</vt:lpstr>
      <vt:lpstr>Mission Objectives</vt:lpstr>
      <vt:lpstr>Requirements Nomenclature</vt:lpstr>
      <vt:lpstr>Mission Requirements</vt:lpstr>
      <vt:lpstr>Mission Requirements</vt:lpstr>
      <vt:lpstr>Mission Requirements</vt:lpstr>
      <vt:lpstr>Spacecraft Operational Modes</vt:lpstr>
      <vt:lpstr>Concept of Operations</vt:lpstr>
      <vt:lpstr>Concept of Operations</vt:lpstr>
      <vt:lpstr>System Requirements – Payload</vt:lpstr>
      <vt:lpstr>Inuit Engraving</vt:lpstr>
      <vt:lpstr>Systems Engineering</vt:lpstr>
      <vt:lpstr>Internal Hardware Layout</vt:lpstr>
      <vt:lpstr>Space to Ground Interfaces</vt:lpstr>
      <vt:lpstr>Power Interfaces</vt:lpstr>
      <vt:lpstr>Communications Interfaces</vt:lpstr>
      <vt:lpstr>System Requirements (Overview)</vt:lpstr>
      <vt:lpstr>System Requirements (Overview)</vt:lpstr>
      <vt:lpstr>Single Point Failures</vt:lpstr>
      <vt:lpstr>Single Point Impediments</vt:lpstr>
      <vt:lpstr>Communications Systems</vt:lpstr>
      <vt:lpstr>Communications Systems </vt:lpstr>
      <vt:lpstr>Communications Subsystems</vt:lpstr>
      <vt:lpstr>Communications Subsystems</vt:lpstr>
      <vt:lpstr>Communications Systems</vt:lpstr>
      <vt:lpstr>Communications Systems </vt:lpstr>
      <vt:lpstr>Communications Systems</vt:lpstr>
      <vt:lpstr>Communications Systems</vt:lpstr>
      <vt:lpstr>Communications Systems</vt:lpstr>
      <vt:lpstr>Communications Systems</vt:lpstr>
      <vt:lpstr>Communications Systems</vt:lpstr>
      <vt:lpstr>Communications Systems</vt:lpstr>
      <vt:lpstr>Communications Systems</vt:lpstr>
      <vt:lpstr>Communications Systems</vt:lpstr>
      <vt:lpstr>Communications Systems</vt:lpstr>
      <vt:lpstr>Communications Systems</vt:lpstr>
      <vt:lpstr>Communications Systems </vt:lpstr>
      <vt:lpstr>Communications Systems</vt:lpstr>
      <vt:lpstr>Communications Systems </vt:lpstr>
      <vt:lpstr>Communications Systems</vt:lpstr>
      <vt:lpstr>Communications Systems</vt:lpstr>
      <vt:lpstr>Communications Systems</vt:lpstr>
      <vt:lpstr>Communications Systems</vt:lpstr>
      <vt:lpstr>Communications Systems</vt:lpstr>
      <vt:lpstr>Communications Systems</vt:lpstr>
      <vt:lpstr>Communications Systems</vt:lpstr>
      <vt:lpstr>Communications Systems </vt:lpstr>
      <vt:lpstr>Communications Systems </vt:lpstr>
      <vt:lpstr>Communications Systems </vt:lpstr>
      <vt:lpstr>Communications Systems</vt:lpstr>
      <vt:lpstr>Communications Systems</vt:lpstr>
      <vt:lpstr>Communications Systems</vt:lpstr>
      <vt:lpstr>Communications Systems</vt:lpstr>
      <vt:lpstr>Communications Systems</vt:lpstr>
      <vt:lpstr>Mechanical System</vt:lpstr>
      <vt:lpstr>Mass Budget Margin Philosophy</vt:lpstr>
      <vt:lpstr>Mass Budget</vt:lpstr>
      <vt:lpstr>Deployment Mechanisms </vt:lpstr>
      <vt:lpstr>Deployment Mechanisms </vt:lpstr>
      <vt:lpstr>Revised CubeSat Structure From MCR</vt:lpstr>
      <vt:lpstr>Revised Structure: Cover Plates</vt:lpstr>
      <vt:lpstr>Revised Structure: Cover Plates</vt:lpstr>
      <vt:lpstr>Revised Structure: Antenna, Rails and Cover Plate </vt:lpstr>
      <vt:lpstr>Revised Structure: Antenna, Camera and Cover Plate </vt:lpstr>
      <vt:lpstr>Revised Configuration</vt:lpstr>
      <vt:lpstr>Revised Configuration: Custom Board 1</vt:lpstr>
      <vt:lpstr>Revised Configuration: Custom Board 2</vt:lpstr>
      <vt:lpstr>Manufacturing Strategy</vt:lpstr>
      <vt:lpstr>Assembly Strategy</vt:lpstr>
      <vt:lpstr>Assembly Strategy</vt:lpstr>
      <vt:lpstr>Assembly Strategy</vt:lpstr>
      <vt:lpstr>Assembly Strategy</vt:lpstr>
      <vt:lpstr>Assembly Strategy</vt:lpstr>
      <vt:lpstr>Assembly Strategy</vt:lpstr>
      <vt:lpstr>Assembly Strategy</vt:lpstr>
      <vt:lpstr>Notes on Assembly</vt:lpstr>
      <vt:lpstr>Thermal Analysis</vt:lpstr>
      <vt:lpstr>Break For Lunch</vt:lpstr>
      <vt:lpstr>Electrical Power System</vt:lpstr>
      <vt:lpstr>EnduroSat EPS + Batteries</vt:lpstr>
      <vt:lpstr>Power Interfaces</vt:lpstr>
      <vt:lpstr>EPS – Power generation subsystems</vt:lpstr>
      <vt:lpstr>Nominal Power Budget</vt:lpstr>
      <vt:lpstr>Transmitting Mode Power Budget</vt:lpstr>
      <vt:lpstr>Imaging Mode Power Budget</vt:lpstr>
      <vt:lpstr>Eclipse Power Budget</vt:lpstr>
      <vt:lpstr>EPS: Inhibits</vt:lpstr>
      <vt:lpstr>Solar Panel: RBF, Jumpers and Bypass</vt:lpstr>
      <vt:lpstr>Solar Panel: RBF, Jumpers and Bypass</vt:lpstr>
      <vt:lpstr>Solar Panel: JTAG and OBC Bypass</vt:lpstr>
      <vt:lpstr>Solar Panel: JTAG and OBC Bypass</vt:lpstr>
      <vt:lpstr>Solar Panel: Accelerometer Bypass</vt:lpstr>
      <vt:lpstr>Solar Panel: Accelerometer Bypass</vt:lpstr>
      <vt:lpstr>EPS – Inhibits</vt:lpstr>
      <vt:lpstr>EPS –30-minute timer</vt:lpstr>
      <vt:lpstr>EPS – RBF</vt:lpstr>
      <vt:lpstr>EPS – Jumper pins</vt:lpstr>
      <vt:lpstr>EPS – Jumper pins</vt:lpstr>
      <vt:lpstr>EPS – Power generation subsystems – Solar cell layout</vt:lpstr>
      <vt:lpstr>Solar Panel Assembly: Mounting Components</vt:lpstr>
      <vt:lpstr>Solar Panel Assembly: Preparing the Solar Cells</vt:lpstr>
      <vt:lpstr>Solar Panel Assembly</vt:lpstr>
      <vt:lpstr>Solar Panel Assembly: Laying Down Cells</vt:lpstr>
      <vt:lpstr>Solar Panel Assembly: Laying Down Cells</vt:lpstr>
      <vt:lpstr>EPS – Test plan and test specifications</vt:lpstr>
      <vt:lpstr>Attitude Determination and Control System</vt:lpstr>
      <vt:lpstr>Nominal Attitude Configuration</vt:lpstr>
      <vt:lpstr>ADCS Hardware Suite</vt:lpstr>
      <vt:lpstr>Attitude Determination Overview</vt:lpstr>
      <vt:lpstr>Translation of Sensor Input to Usable Information</vt:lpstr>
      <vt:lpstr>Translation of Sensor Input to Usable Information</vt:lpstr>
      <vt:lpstr>State Estimation</vt:lpstr>
      <vt:lpstr>Albedo Filter</vt:lpstr>
      <vt:lpstr>Albedo Model</vt:lpstr>
      <vt:lpstr>MEKF Initialization</vt:lpstr>
      <vt:lpstr>Attitude Determination Performance</vt:lpstr>
      <vt:lpstr>Attitude Control Overview</vt:lpstr>
      <vt:lpstr>Attitude Control: Orbit Insertion</vt:lpstr>
      <vt:lpstr>Attitude Control: Orbit Insertion</vt:lpstr>
      <vt:lpstr>Attitude Control: Slew</vt:lpstr>
      <vt:lpstr>Attitude Control: Slew</vt:lpstr>
      <vt:lpstr>Attitude Control: Slew</vt:lpstr>
      <vt:lpstr>Command and Data Handling</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Command and Data Handling System</vt:lpstr>
      <vt:lpstr>AIT</vt:lpstr>
      <vt:lpstr>AIT</vt:lpstr>
      <vt:lpstr>AIT</vt:lpstr>
      <vt:lpstr>AIT</vt:lpstr>
      <vt:lpstr>AIT</vt:lpstr>
      <vt:lpstr>AIT</vt:lpstr>
      <vt:lpstr>AIT</vt:lpstr>
      <vt:lpstr>AIT</vt:lpstr>
      <vt:lpstr>AIT</vt:lpstr>
      <vt:lpstr>AIT</vt:lpstr>
      <vt:lpstr>AIT</vt:lpstr>
      <vt:lpstr>Programmatics</vt:lpstr>
      <vt:lpstr>Outreach Updates</vt:lpstr>
      <vt:lpstr>Budget Update</vt:lpstr>
      <vt:lpstr>Status Updates</vt:lpstr>
      <vt:lpstr>Programmatic Risk Assessment</vt:lpstr>
      <vt:lpstr>Programmatic Risk Assessment</vt:lpstr>
      <vt:lpstr>Technical Risk Assessment</vt:lpstr>
      <vt:lpstr>Technical Risk Assessment</vt:lpstr>
      <vt:lpstr>Thank you</vt:lpstr>
    </vt:vector>
  </TitlesOfParts>
  <Company>Have a swell day!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Jonathan</dc:creator>
  <cp:lastModifiedBy>Matthew Cross</cp:lastModifiedBy>
  <cp:revision>1342</cp:revision>
  <cp:lastPrinted>2019-01-17T19:13:43Z</cp:lastPrinted>
  <dcterms:created xsi:type="dcterms:W3CDTF">2015-09-22T12:26:16Z</dcterms:created>
  <dcterms:modified xsi:type="dcterms:W3CDTF">2019-10-10T15:08:15Z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0x0101006D2A71BC4ECA304CBE7FF294F62403D9</vt:lpwstr>
  </property>
</Properties>
</file>